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98" r:id="rId4"/>
    <p:sldId id="367" r:id="rId5"/>
    <p:sldId id="354" r:id="rId6"/>
    <p:sldId id="371" r:id="rId7"/>
    <p:sldId id="259" r:id="rId8"/>
    <p:sldId id="373" r:id="rId9"/>
    <p:sldId id="341" r:id="rId10"/>
    <p:sldId id="374" r:id="rId11"/>
    <p:sldId id="375" r:id="rId12"/>
    <p:sldId id="376" r:id="rId13"/>
    <p:sldId id="377" r:id="rId14"/>
    <p:sldId id="382" r:id="rId15"/>
    <p:sldId id="378" r:id="rId16"/>
    <p:sldId id="379" r:id="rId17"/>
    <p:sldId id="380" r:id="rId18"/>
    <p:sldId id="363" r:id="rId19"/>
    <p:sldId id="350" r:id="rId20"/>
    <p:sldId id="365" r:id="rId21"/>
    <p:sldId id="344" r:id="rId22"/>
    <p:sldId id="337" r:id="rId23"/>
    <p:sldId id="351" r:id="rId24"/>
    <p:sldId id="340" r:id="rId25"/>
    <p:sldId id="352" r:id="rId26"/>
    <p:sldId id="353" r:id="rId27"/>
    <p:sldId id="366" r:id="rId28"/>
    <p:sldId id="33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18" autoAdjust="0"/>
    <p:restoredTop sz="78383" autoAdjust="0"/>
  </p:normalViewPr>
  <p:slideViewPr>
    <p:cSldViewPr>
      <p:cViewPr>
        <p:scale>
          <a:sx n="59" d="100"/>
          <a:sy n="59" d="100"/>
        </p:scale>
        <p:origin x="-184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0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009B8-8E09-4225-8DCE-2F991CF52E5C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3A596-66E1-451B-B02D-C1C7FB4F5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49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6B8E5-233B-4F07-BBF1-D5CD77122FA9}" type="datetimeFigureOut">
              <a:rPr lang="en-ZA" smtClean="0"/>
              <a:pPr/>
              <a:t>2013-06-04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4F8E15-670C-488E-9A65-40BD2C94C97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61432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18D06F-1D62-42E4-A2C9-5420BAA01355}" type="datetimeFigureOut">
              <a:rPr lang="en-US" smtClean="0"/>
              <a:pPr/>
              <a:t>6/4/2013</a:t>
            </a:fld>
            <a:endParaRPr lang="en-Z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Z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477A0F-D808-439D-8CB2-8613D4826D6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18D06F-1D62-42E4-A2C9-5420BAA01355}" type="datetimeFigureOut">
              <a:rPr lang="en-US" smtClean="0"/>
              <a:pPr/>
              <a:t>6/4/2013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77A0F-D808-439D-8CB2-8613D4826D6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18D06F-1D62-42E4-A2C9-5420BAA01355}" type="datetimeFigureOut">
              <a:rPr lang="en-US" smtClean="0"/>
              <a:pPr/>
              <a:t>6/4/2013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77A0F-D808-439D-8CB2-8613D4826D6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18D06F-1D62-42E4-A2C9-5420BAA01355}" type="datetimeFigureOut">
              <a:rPr lang="en-US" smtClean="0"/>
              <a:pPr/>
              <a:t>6/4/2013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77A0F-D808-439D-8CB2-8613D4826D62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18D06F-1D62-42E4-A2C9-5420BAA01355}" type="datetimeFigureOut">
              <a:rPr lang="en-US" smtClean="0"/>
              <a:pPr/>
              <a:t>6/4/2013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77A0F-D808-439D-8CB2-8613D4826D62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18D06F-1D62-42E4-A2C9-5420BAA01355}" type="datetimeFigureOut">
              <a:rPr lang="en-US" smtClean="0"/>
              <a:pPr/>
              <a:t>6/4/2013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77A0F-D808-439D-8CB2-8613D4826D62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18D06F-1D62-42E4-A2C9-5420BAA01355}" type="datetimeFigureOut">
              <a:rPr lang="en-US" smtClean="0"/>
              <a:pPr/>
              <a:t>6/4/2013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77A0F-D808-439D-8CB2-8613D4826D6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18D06F-1D62-42E4-A2C9-5420BAA01355}" type="datetimeFigureOut">
              <a:rPr lang="en-US" smtClean="0"/>
              <a:pPr/>
              <a:t>6/4/2013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77A0F-D808-439D-8CB2-8613D4826D62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18D06F-1D62-42E4-A2C9-5420BAA01355}" type="datetimeFigureOut">
              <a:rPr lang="en-US" smtClean="0"/>
              <a:pPr/>
              <a:t>6/4/2013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77A0F-D808-439D-8CB2-8613D4826D6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118D06F-1D62-42E4-A2C9-5420BAA01355}" type="datetimeFigureOut">
              <a:rPr lang="en-US" smtClean="0"/>
              <a:pPr/>
              <a:t>6/4/2013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77A0F-D808-439D-8CB2-8613D4826D6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18D06F-1D62-42E4-A2C9-5420BAA01355}" type="datetimeFigureOut">
              <a:rPr lang="en-US" smtClean="0"/>
              <a:pPr/>
              <a:t>6/4/2013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477A0F-D808-439D-8CB2-8613D4826D62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118D06F-1D62-42E4-A2C9-5420BAA01355}" type="datetimeFigureOut">
              <a:rPr lang="en-US" smtClean="0"/>
              <a:pPr/>
              <a:t>6/4/2013</a:t>
            </a:fld>
            <a:endParaRPr lang="en-Z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Z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2477A0F-D808-439D-8CB2-8613D4826D62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7772400" cy="1362456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 smtClean="0">
                <a:solidFill>
                  <a:srgbClr val="00B0F0"/>
                </a:solidFill>
              </a:rPr>
              <a:t>MATHEMATICAL LITERACY  GRADE 11 CAPS</a:t>
            </a:r>
            <a:endParaRPr lang="en-ZA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708920"/>
            <a:ext cx="8352927" cy="2359590"/>
          </a:xfrm>
        </p:spPr>
        <p:txBody>
          <a:bodyPr>
            <a:normAutofit/>
          </a:bodyPr>
          <a:lstStyle/>
          <a:p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r>
              <a:rPr lang="en-ZA" sz="24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TOPIC 4: Maps, plans  and other  representations of the physical world</a:t>
            </a:r>
          </a:p>
          <a:p>
            <a:endParaRPr lang="en-ZA" sz="2400" b="1" dirty="0" smtClean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ZA" sz="24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Section 4</a:t>
            </a:r>
            <a:r>
              <a:rPr lang="en-ZA" sz="24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.1: Scale</a:t>
            </a:r>
            <a:endParaRPr lang="en-US" sz="2400" b="1" dirty="0">
              <a:solidFill>
                <a:srgbClr val="92D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338858"/>
            <a:ext cx="2880320" cy="7997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068510"/>
            <a:ext cx="1209675" cy="11144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556792"/>
                <a:ext cx="8784976" cy="476780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endParaRPr lang="en-ZA" sz="2400" dirty="0" smtClean="0">
                  <a:solidFill>
                    <a:srgbClr val="00B0F0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pPr marL="0" indent="0">
                  <a:buNone/>
                </a:pPr>
                <a:endParaRPr lang="en-ZA" sz="2400" dirty="0">
                  <a:solidFill>
                    <a:srgbClr val="00B0F0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pPr marL="0" indent="0">
                  <a:buNone/>
                </a:pPr>
                <a:r>
                  <a:rPr lang="en-ZA" sz="2400" dirty="0" smtClean="0">
                    <a:solidFill>
                      <a:srgbClr val="00B0F0"/>
                    </a:solidFill>
                    <a:latin typeface="Calibri" pitchFamily="34" charset="0"/>
                    <a:cs typeface="Calibri" pitchFamily="34" charset="0"/>
                  </a:rPr>
                  <a:t>(c)     </a:t>
                </a:r>
                <a:r>
                  <a:rPr lang="en-ZA" dirty="0" smtClean="0">
                    <a:latin typeface="Calibri" pitchFamily="34" charset="0"/>
                    <a:cs typeface="Calibri" pitchFamily="34" charset="0"/>
                  </a:rPr>
                  <a:t>According to the bar scale 1 cm = 200 km</a:t>
                </a:r>
              </a:p>
              <a:p>
                <a:pPr marL="0" indent="0">
                  <a:buNone/>
                </a:pPr>
                <a:r>
                  <a:rPr lang="en-ZA" dirty="0" smtClean="0">
                    <a:latin typeface="Calibri" pitchFamily="34" charset="0"/>
                    <a:cs typeface="Calibri" pitchFamily="34" charset="0"/>
                  </a:rPr>
                  <a:t>Using a ruler, the distance between </a:t>
                </a:r>
                <a:r>
                  <a:rPr lang="en-ZA" dirty="0" err="1" smtClean="0">
                    <a:latin typeface="Calibri" pitchFamily="34" charset="0"/>
                    <a:cs typeface="Calibri" pitchFamily="34" charset="0"/>
                  </a:rPr>
                  <a:t>Kanye</a:t>
                </a:r>
                <a:r>
                  <a:rPr lang="en-ZA" dirty="0" smtClean="0">
                    <a:latin typeface="Calibri" pitchFamily="34" charset="0"/>
                    <a:cs typeface="Calibri" pitchFamily="34" charset="0"/>
                  </a:rPr>
                  <a:t> and Bloemfontein </a:t>
                </a:r>
              </a:p>
              <a:p>
                <a:pPr marL="0" indent="0">
                  <a:buNone/>
                </a:pPr>
                <a:r>
                  <a:rPr lang="en-ZA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ZA" dirty="0" smtClean="0">
                    <a:latin typeface="Calibri" pitchFamily="34" charset="0"/>
                    <a:cs typeface="Calibri" pitchFamily="34" charset="0"/>
                  </a:rPr>
                  <a:t> = 3 cm</a:t>
                </a:r>
              </a:p>
              <a:p>
                <a:pPr marL="0" indent="0">
                  <a:buNone/>
                </a:pPr>
                <a:r>
                  <a:rPr lang="en-ZA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ZA" dirty="0" smtClean="0">
                    <a:latin typeface="Calibri" pitchFamily="34" charset="0"/>
                    <a:cs typeface="Calibri" pitchFamily="34" charset="0"/>
                  </a:rPr>
                  <a:t> = </a:t>
                </a:r>
                <a:r>
                  <a:rPr lang="en-ZA" b="1" dirty="0" smtClean="0">
                    <a:solidFill>
                      <a:srgbClr val="7030A0"/>
                    </a:solidFill>
                    <a:latin typeface="Calibri" pitchFamily="34" charset="0"/>
                    <a:cs typeface="Calibri" pitchFamily="34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ZA" b="1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Calibri" pitchFamily="34" charset="0"/>
                      </a:rPr>
                      <m:t>×</m:t>
                    </m:r>
                  </m:oMath>
                </a14:m>
                <a:r>
                  <a:rPr lang="en-ZA" b="1" dirty="0" smtClean="0">
                    <a:solidFill>
                      <a:srgbClr val="7030A0"/>
                    </a:solidFill>
                    <a:latin typeface="Calibri" pitchFamily="34" charset="0"/>
                    <a:cs typeface="Calibri" pitchFamily="34" charset="0"/>
                  </a:rPr>
                  <a:t> 200 km</a:t>
                </a:r>
              </a:p>
              <a:p>
                <a:pPr marL="0" indent="0">
                  <a:buNone/>
                </a:pPr>
                <a:r>
                  <a:rPr lang="en-ZA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ZA" dirty="0" smtClean="0">
                    <a:latin typeface="Calibri" pitchFamily="34" charset="0"/>
                    <a:cs typeface="Calibri" pitchFamily="34" charset="0"/>
                  </a:rPr>
                  <a:t> = </a:t>
                </a:r>
                <a:r>
                  <a:rPr lang="en-ZA" b="1" dirty="0" smtClean="0">
                    <a:solidFill>
                      <a:srgbClr val="7030A0"/>
                    </a:solidFill>
                    <a:latin typeface="Calibri" pitchFamily="34" charset="0"/>
                    <a:cs typeface="Calibri" pitchFamily="34" charset="0"/>
                  </a:rPr>
                  <a:t>600 km</a:t>
                </a:r>
                <a:endParaRPr lang="en-ZA" b="1" dirty="0">
                  <a:solidFill>
                    <a:srgbClr val="7030A0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pPr>
                  <a:buNone/>
                </a:pPr>
                <a:endParaRPr lang="en-ZA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pPr>
                  <a:buNone/>
                </a:pPr>
                <a:endParaRPr lang="en-ZA" sz="3100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pPr>
                  <a:buNone/>
                </a:pPr>
                <a:endParaRPr lang="en-ZA" sz="3100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r>
                  <a:rPr lang="en-ZA" sz="3100" i="1" dirty="0" smtClean="0">
                    <a:latin typeface="Arial" pitchFamily="34" charset="0"/>
                    <a:cs typeface="Arial" pitchFamily="34" charset="0"/>
                  </a:rPr>
                  <a:t>			</a:t>
                </a:r>
                <a:endParaRPr lang="en-ZA" sz="3100" b="1" i="1" dirty="0" smtClean="0">
                  <a:latin typeface="Arial" pitchFamily="34" charset="0"/>
                  <a:cs typeface="Arial" pitchFamily="34" charset="0"/>
                </a:endParaRPr>
              </a:p>
              <a:p>
                <a:pPr algn="ctr">
                  <a:buNone/>
                </a:pPr>
                <a:endParaRPr lang="en-ZA" sz="3100" b="1" dirty="0" smtClean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556792"/>
                <a:ext cx="8784976" cy="4767808"/>
              </a:xfrm>
              <a:blipFill rotWithShape="1">
                <a:blip r:embed="rId2"/>
                <a:stretch>
                  <a:fillRect l="-12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585176" y="332656"/>
            <a:ext cx="79472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ZA" sz="4800" b="1" dirty="0" smtClean="0">
                <a:solidFill>
                  <a:srgbClr val="002060"/>
                </a:solidFill>
                <a:latin typeface="Calibri"/>
                <a:cs typeface="Arial" pitchFamily="34" charset="0"/>
              </a:rPr>
              <a:t>Solution: Activity 1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30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 particular map shows a scale of 1 cm : 500 000 cm. What would the map distance (in cm) be if the actual distance on land is 25 km?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Calibri" pitchFamily="34" charset="0"/>
              </a:rPr>
              <a:t>Example: 2</a:t>
            </a:r>
            <a:endParaRPr lang="en-US" sz="4800" b="1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931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           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             Scale is       </a:t>
                </a:r>
                <a:r>
                  <a:rPr lang="en-US" b="1" dirty="0" smtClean="0">
                    <a:solidFill>
                      <a:srgbClr val="7030A0"/>
                    </a:solidFill>
                    <a:latin typeface="Calibri" pitchFamily="34" charset="0"/>
                    <a:cs typeface="Calibri" pitchFamily="34" charset="0"/>
                  </a:rPr>
                  <a:t>1 : 500 000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dirty="0" smtClean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           </a:t>
                </a:r>
                <a:r>
                  <a:rPr lang="en-US" b="1" dirty="0" smtClean="0">
                    <a:solidFill>
                      <a:srgbClr val="7030A0"/>
                    </a:solidFill>
                    <a:latin typeface="Calibri" pitchFamily="34" charset="0"/>
                    <a:cs typeface="Calibri" pitchFamily="34" charset="0"/>
                  </a:rPr>
                  <a:t>map distance : actual distance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Which means 1 cm = 500 000 cm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                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  <a:cs typeface="Calibri" pitchFamily="34" charset="0"/>
                      </a:rPr>
                      <m:t>∴</m:t>
                    </m:r>
                  </m:oMath>
                </a14:m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b="1" dirty="0" smtClean="0">
                    <a:solidFill>
                      <a:srgbClr val="7030A0"/>
                    </a:solidFill>
                    <a:latin typeface="Calibri" pitchFamily="34" charset="0"/>
                    <a:cs typeface="Calibri" pitchFamily="34" charset="0"/>
                  </a:rPr>
                  <a:t>1 cm = 5 km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       Actual distance = 25 km 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          Map distance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7030A0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/>
                            <a:cs typeface="Calibri" pitchFamily="34" charset="0"/>
                          </a:rPr>
                          <m:t>𝟐𝟓</m:t>
                        </m:r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/>
                            <a:cs typeface="Calibri" pitchFamily="34" charset="0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/>
                            <a:cs typeface="Calibri" pitchFamily="34" charset="0"/>
                          </a:rPr>
                          <m:t>𝒌𝒎</m:t>
                        </m:r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/>
                            <a:cs typeface="Calibri" pitchFamily="34" charset="0"/>
                          </a:rPr>
                          <m:t> 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/>
                            <a:cs typeface="Calibri" pitchFamily="34" charset="0"/>
                          </a:rPr>
                          <m:t>𝟓</m:t>
                        </m:r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/>
                            <a:cs typeface="Calibri" pitchFamily="34" charset="0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/>
                            <a:cs typeface="Calibri" pitchFamily="34" charset="0"/>
                          </a:rPr>
                          <m:t>𝒌𝒎</m:t>
                        </m:r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/>
                            <a:cs typeface="Calibri" pitchFamily="34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  <a:cs typeface="Calibri" pitchFamily="34" charset="0"/>
                      </a:rPr>
                      <m:t>×</m:t>
                    </m:r>
                    <m:r>
                      <a:rPr lang="en-US" b="0" i="1" dirty="0" smtClean="0">
                        <a:latin typeface="Cambria Math"/>
                        <a:ea typeface="Cambria Math"/>
                        <a:cs typeface="Calibri" pitchFamily="34" charset="0"/>
                      </a:rPr>
                      <m:t> </m:t>
                    </m:r>
                  </m:oMath>
                </a14:m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1 cm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                                  = </a:t>
                </a:r>
                <a:r>
                  <a:rPr lang="en-US" b="1" dirty="0" smtClean="0">
                    <a:solidFill>
                      <a:srgbClr val="7030A0"/>
                    </a:solidFill>
                    <a:latin typeface="Calibri" pitchFamily="34" charset="0"/>
                    <a:cs typeface="Calibri" pitchFamily="34" charset="0"/>
                  </a:rPr>
                  <a:t>5 cm</a:t>
                </a:r>
              </a:p>
              <a:p>
                <a:pPr marL="0" indent="0">
                  <a:buNone/>
                </a:pPr>
                <a:endParaRPr lang="en-US" dirty="0"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Calibri" pitchFamily="34" charset="0"/>
              </a:rPr>
              <a:t>Solution: Example 2</a:t>
            </a:r>
            <a:endParaRPr lang="en-US" sz="4800" b="1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659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Now consider the following office floor space with desks and a passage along them to answer questions in next slide.</a:t>
            </a:r>
          </a:p>
          <a:p>
            <a:pPr marL="0" indent="0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Calibri" pitchFamily="34" charset="0"/>
              </a:rPr>
              <a:t>Activity: 2</a:t>
            </a:r>
            <a:endParaRPr lang="en-US" sz="4800" b="1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627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8335579" cy="6547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4615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You are also given that all the measurements shown in the diagram are actual and in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millimetres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 The number scale of the floor plan of the office is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1 : 100.</a:t>
            </a:r>
          </a:p>
          <a:p>
            <a:pPr marL="514350" indent="-514350">
              <a:buAutoNum type="alphaLcParenBoth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What is the actual width of the passage in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metres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514350" indent="-514350">
              <a:buAutoNum type="alphaLcParenBoth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Determine the plan width of the passage.</a:t>
            </a:r>
          </a:p>
          <a:p>
            <a:pPr marL="514350" indent="-514350">
              <a:buAutoNum type="alphaLcParenBoth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If the sides of the desks indicated by L are the widths of the desks, then work out the plan width of each of desks 1 and 2 in cm.</a:t>
            </a:r>
          </a:p>
          <a:p>
            <a:pPr marL="514350" indent="-514350">
              <a:buAutoNum type="alphaLcParenBoth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Now, work out the plan width in cm of the space between the set of desks 1 and 2 and another set of desks 3, 4 and 5.</a:t>
            </a:r>
          </a:p>
          <a:p>
            <a:pPr marL="514350" indent="-514350">
              <a:buAutoNum type="alphaLcParenBoth"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Calibri" pitchFamily="34" charset="0"/>
              </a:rPr>
              <a:t>Activity: 2</a:t>
            </a:r>
            <a:endParaRPr lang="en-US" sz="4800" b="1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326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340768"/>
                <a:ext cx="8712968" cy="532859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 smtClean="0">
                    <a:solidFill>
                      <a:srgbClr val="00B0F0"/>
                    </a:solidFill>
                    <a:latin typeface="Calibri" pitchFamily="34" charset="0"/>
                    <a:cs typeface="Calibri" pitchFamily="34" charset="0"/>
                  </a:rPr>
                  <a:t>(a)    </a:t>
                </a:r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Actual width = 1 700 mm (given in diagram)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dirty="0" smtClean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                             </a:t>
                </a:r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= 1,7 m </a:t>
                </a:r>
                <a:r>
                  <a:rPr lang="en-US" dirty="0" smtClean="0">
                    <a:solidFill>
                      <a:srgbClr val="7030A0"/>
                    </a:solidFill>
                    <a:latin typeface="Calibri" pitchFamily="34" charset="0"/>
                    <a:cs typeface="Calibri" pitchFamily="34" charset="0"/>
                  </a:rPr>
                  <a:t>(</a:t>
                </a:r>
                <a:r>
                  <a:rPr lang="en-US" sz="1600" dirty="0" smtClean="0">
                    <a:solidFill>
                      <a:srgbClr val="7030A0"/>
                    </a:solidFill>
                    <a:latin typeface="Calibri" pitchFamily="34" charset="0"/>
                    <a:cs typeface="Calibri" pitchFamily="34" charset="0"/>
                  </a:rPr>
                  <a:t>from small to large units divide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solidFill>
                              <a:srgbClr val="7030A0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7030A0"/>
                            </a:solidFill>
                            <a:latin typeface="Cambria Math"/>
                            <a:cs typeface="Calibri" pitchFamily="34" charset="0"/>
                          </a:rPr>
                          <m:t>1700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7030A0"/>
                            </a:solidFill>
                            <a:latin typeface="Cambria Math"/>
                            <a:cs typeface="Calibri" pitchFamily="34" charset="0"/>
                          </a:rPr>
                          <m:t>1000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rgbClr val="7030A0"/>
                    </a:solidFill>
                    <a:latin typeface="Calibri" pitchFamily="34" charset="0"/>
                    <a:cs typeface="Calibri" pitchFamily="34" charset="0"/>
                  </a:rPr>
                  <a:t>)</a:t>
                </a:r>
              </a:p>
              <a:p>
                <a:pPr marL="0" indent="0">
                  <a:buNone/>
                </a:pPr>
                <a:endParaRPr lang="en-US" dirty="0" smtClean="0">
                  <a:latin typeface="Calibri" pitchFamily="34" charset="0"/>
                  <a:cs typeface="Calibri" pitchFamily="34" charset="0"/>
                </a:endParaRPr>
              </a:p>
              <a:p>
                <a:pPr marL="0" indent="0">
                  <a:buNone/>
                </a:pPr>
                <a:r>
                  <a:rPr lang="en-US" sz="2000" dirty="0" smtClean="0">
                    <a:solidFill>
                      <a:srgbClr val="00B0F0"/>
                    </a:solidFill>
                    <a:latin typeface="Calibri" pitchFamily="34" charset="0"/>
                    <a:cs typeface="Calibri" pitchFamily="34" charset="0"/>
                  </a:rPr>
                  <a:t>(b)                      </a:t>
                </a:r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Scale </a:t>
                </a:r>
                <a:r>
                  <a:rPr lang="en-US" dirty="0">
                    <a:latin typeface="Calibri" pitchFamily="34" charset="0"/>
                    <a:cs typeface="Calibri" pitchFamily="34" charset="0"/>
                  </a:rPr>
                  <a:t>is       </a:t>
                </a:r>
                <a:r>
                  <a:rPr lang="en-US" dirty="0">
                    <a:solidFill>
                      <a:srgbClr val="7030A0"/>
                    </a:solidFill>
                    <a:latin typeface="Calibri" pitchFamily="34" charset="0"/>
                    <a:cs typeface="Calibri" pitchFamily="34" charset="0"/>
                  </a:rPr>
                  <a:t>1 : </a:t>
                </a:r>
                <a:r>
                  <a:rPr lang="en-US" dirty="0" smtClean="0">
                    <a:solidFill>
                      <a:srgbClr val="7030A0"/>
                    </a:solidFill>
                    <a:latin typeface="Calibri" pitchFamily="34" charset="0"/>
                    <a:cs typeface="Calibri" pitchFamily="34" charset="0"/>
                  </a:rPr>
                  <a:t> 100</a:t>
                </a:r>
                <a:endParaRPr lang="en-US" dirty="0">
                  <a:solidFill>
                    <a:srgbClr val="7030A0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  </a:t>
                </a:r>
                <a:r>
                  <a:rPr lang="en-US" dirty="0" smtClean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               </a:t>
                </a:r>
                <a:r>
                  <a:rPr lang="en-US" dirty="0" smtClean="0">
                    <a:solidFill>
                      <a:srgbClr val="7030A0"/>
                    </a:solidFill>
                    <a:latin typeface="Calibri" pitchFamily="34" charset="0"/>
                    <a:cs typeface="Calibri" pitchFamily="34" charset="0"/>
                  </a:rPr>
                  <a:t>plan  </a:t>
                </a:r>
                <a:r>
                  <a:rPr lang="en-US" dirty="0">
                    <a:solidFill>
                      <a:srgbClr val="7030A0"/>
                    </a:solidFill>
                    <a:latin typeface="Calibri" pitchFamily="34" charset="0"/>
                    <a:cs typeface="Calibri" pitchFamily="34" charset="0"/>
                  </a:rPr>
                  <a:t>distance : actual distance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       Which </a:t>
                </a:r>
                <a:r>
                  <a:rPr lang="en-US" dirty="0">
                    <a:latin typeface="Calibri" pitchFamily="34" charset="0"/>
                    <a:cs typeface="Calibri" pitchFamily="34" charset="0"/>
                  </a:rPr>
                  <a:t>means 1 cm = </a:t>
                </a:r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 100 </a:t>
                </a:r>
                <a:r>
                  <a:rPr lang="en-US" dirty="0">
                    <a:latin typeface="Calibri" pitchFamily="34" charset="0"/>
                    <a:cs typeface="Calibri" pitchFamily="34" charset="0"/>
                  </a:rPr>
                  <a:t>cm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libri" pitchFamily="34" charset="0"/>
                    <a:cs typeface="Calibri" pitchFamily="34" charset="0"/>
                  </a:rPr>
                  <a:t>           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  <a:cs typeface="Calibri" pitchFamily="34" charset="0"/>
                      </a:rPr>
                      <m:t>∴</m:t>
                    </m:r>
                  </m:oMath>
                </a14:m>
                <a:r>
                  <a:rPr lang="en-US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dirty="0" smtClean="0">
                    <a:solidFill>
                      <a:srgbClr val="7030A0"/>
                    </a:solidFill>
                    <a:latin typeface="Calibri" pitchFamily="34" charset="0"/>
                    <a:cs typeface="Calibri" pitchFamily="34" charset="0"/>
                  </a:rPr>
                  <a:t>1700 mm </a:t>
                </a:r>
                <a:r>
                  <a:rPr lang="en-US" dirty="0">
                    <a:solidFill>
                      <a:srgbClr val="7030A0"/>
                    </a:solidFill>
                    <a:latin typeface="Calibri" pitchFamily="34" charset="0"/>
                    <a:cs typeface="Calibri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7030A0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cs typeface="Calibri" pitchFamily="34" charset="0"/>
                          </a:rPr>
                          <m:t>1700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/>
                            <a:cs typeface="Calibri" pitchFamily="34" charset="0"/>
                          </a:rPr>
                          <m:t> 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cs typeface="Calibri" pitchFamily="34" charset="0"/>
                          </a:rPr>
                          <m:t>1000</m:t>
                        </m:r>
                      </m:den>
                    </m:f>
                  </m:oMath>
                </a14:m>
                <a:endParaRPr lang="en-US" dirty="0" smtClean="0">
                  <a:solidFill>
                    <a:srgbClr val="7030A0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7030A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dirty="0" smtClean="0">
                    <a:solidFill>
                      <a:srgbClr val="7030A0"/>
                    </a:solidFill>
                    <a:latin typeface="Calibri" pitchFamily="34" charset="0"/>
                    <a:cs typeface="Calibri" pitchFamily="34" charset="0"/>
                  </a:rPr>
                  <a:t>                                          = 1,7 cm</a:t>
                </a:r>
                <a:endParaRPr lang="en-US" dirty="0">
                  <a:solidFill>
                    <a:srgbClr val="7030A0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pPr marL="0" indent="0">
                  <a:buNone/>
                </a:pPr>
                <a:endParaRPr lang="en-US" dirty="0" smtClean="0">
                  <a:latin typeface="Calibri" pitchFamily="34" charset="0"/>
                  <a:cs typeface="Calibri" pitchFamily="34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The plan width of passage will be 1,7 cm</a:t>
                </a:r>
              </a:p>
              <a:p>
                <a:pPr marL="0" indent="0">
                  <a:buNone/>
                </a:pPr>
                <a:endParaRPr lang="en-US" dirty="0" smtClean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pPr marL="0" indent="0">
                  <a:buNone/>
                </a:pPr>
                <a:endParaRPr lang="en-US" dirty="0"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340768"/>
                <a:ext cx="8712968" cy="5328592"/>
              </a:xfrm>
              <a:blipFill rotWithShape="1">
                <a:blip r:embed="rId2"/>
                <a:stretch>
                  <a:fillRect l="-1259" t="-9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Calibri" pitchFamily="34" charset="0"/>
              </a:rPr>
              <a:t>Solution: Activity 2</a:t>
            </a:r>
            <a:endParaRPr lang="en-US" sz="4800" b="1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7654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14350" indent="-514350">
                  <a:buAutoNum type="alphaLcParenBoth" startAt="3"/>
                </a:pPr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The actual widths of both desks = 2840 mm</a:t>
                </a:r>
              </a:p>
              <a:p>
                <a:pPr marL="0" indent="0">
                  <a:buNone/>
                </a:pPr>
                <a:r>
                  <a:rPr lang="en-US" dirty="0" smtClean="0">
                    <a:ea typeface="Cambria Math"/>
                    <a:cs typeface="Calibri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  <a:cs typeface="Calibri" pitchFamily="34" charset="0"/>
                      </a:rPr>
                      <m:t>∴</m:t>
                    </m:r>
                  </m:oMath>
                </a14:m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 width of each desk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7030A0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cs typeface="Calibri" pitchFamily="34" charset="0"/>
                          </a:rPr>
                          <m:t>2840 </m:t>
                        </m:r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cs typeface="Calibri" pitchFamily="34" charset="0"/>
                          </a:rPr>
                          <m:t>𝑚𝑚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cs typeface="Calibri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 smtClean="0">
                  <a:latin typeface="Calibri" pitchFamily="34" charset="0"/>
                  <a:cs typeface="Calibri" pitchFamily="34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                                       = </a:t>
                </a:r>
                <a:r>
                  <a:rPr lang="en-US" dirty="0" smtClean="0">
                    <a:solidFill>
                      <a:srgbClr val="7030A0"/>
                    </a:solidFill>
                    <a:latin typeface="Calibri" pitchFamily="34" charset="0"/>
                    <a:cs typeface="Calibri" pitchFamily="34" charset="0"/>
                  </a:rPr>
                  <a:t>1 420 mm</a:t>
                </a:r>
              </a:p>
              <a:p>
                <a:pPr marL="0" indent="0">
                  <a:buNone/>
                </a:pPr>
                <a:r>
                  <a:rPr lang="en-US" dirty="0" smtClean="0">
                    <a:ea typeface="Cambria Math"/>
                    <a:cs typeface="Calibri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  <a:cs typeface="Calibri" pitchFamily="34" charset="0"/>
                      </a:rPr>
                      <m:t>∴</m:t>
                    </m:r>
                  </m:oMath>
                </a14:m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  plan width of each desk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7030A0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cs typeface="Calibri" pitchFamily="34" charset="0"/>
                          </a:rPr>
                          <m:t>1420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cs typeface="Calibri" pitchFamily="34" charset="0"/>
                          </a:rPr>
                          <m:t>1000</m:t>
                        </m:r>
                      </m:den>
                    </m:f>
                  </m:oMath>
                </a14:m>
                <a:endParaRPr lang="en-US" dirty="0" smtClean="0">
                  <a:latin typeface="Calibri" pitchFamily="34" charset="0"/>
                  <a:cs typeface="Calibri" pitchFamily="34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                                                = 1,420 cm</a:t>
                </a:r>
              </a:p>
              <a:p>
                <a:pPr marL="514350" indent="-514350">
                  <a:buAutoNum type="alphaLcParenBoth" startAt="4"/>
                </a:pPr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Actual width of space = 1 243 mm (as in diagram)</a:t>
                </a:r>
              </a:p>
              <a:p>
                <a:pPr marL="0" indent="0">
                  <a:buNone/>
                </a:pPr>
                <a:r>
                  <a:rPr lang="en-US" dirty="0" smtClean="0">
                    <a:ea typeface="Cambria Math"/>
                    <a:cs typeface="Calibri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  <a:cs typeface="Calibri" pitchFamily="34" charset="0"/>
                      </a:rPr>
                      <m:t>∴</m:t>
                    </m:r>
                  </m:oMath>
                </a14:m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 plan width of space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7030A0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/>
                            <a:cs typeface="Calibri" pitchFamily="34" charset="0"/>
                          </a:rPr>
                          <m:t>1</m:t>
                        </m:r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cs typeface="Calibri" pitchFamily="34" charset="0"/>
                          </a:rPr>
                          <m:t>243</m:t>
                        </m:r>
                      </m:num>
                      <m:den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/>
                            <a:cs typeface="Calibri" pitchFamily="34" charset="0"/>
                          </a:rPr>
                          <m:t>1000</m:t>
                        </m:r>
                      </m:den>
                    </m:f>
                  </m:oMath>
                </a14:m>
                <a:endParaRPr lang="en-US" dirty="0" smtClean="0">
                  <a:latin typeface="Calibri" pitchFamily="34" charset="0"/>
                  <a:cs typeface="Calibri" pitchFamily="34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                                       = </a:t>
                </a:r>
                <a:r>
                  <a:rPr lang="en-US" dirty="0" smtClean="0">
                    <a:solidFill>
                      <a:srgbClr val="7030A0"/>
                    </a:solidFill>
                    <a:latin typeface="Calibri" pitchFamily="34" charset="0"/>
                    <a:cs typeface="Calibri" pitchFamily="34" charset="0"/>
                  </a:rPr>
                  <a:t>1,243 cm</a:t>
                </a:r>
              </a:p>
              <a:p>
                <a:pPr marL="0" indent="0">
                  <a:buNone/>
                </a:pPr>
                <a:endParaRPr lang="en-US" dirty="0">
                  <a:latin typeface="Calibri" pitchFamily="34" charset="0"/>
                  <a:cs typeface="Calibri" pitchFamily="34" charset="0"/>
                </a:endParaRPr>
              </a:p>
              <a:p>
                <a:pPr marL="0" indent="0">
                  <a:buNone/>
                </a:pPr>
                <a:endParaRPr lang="en-US" dirty="0" smtClean="0">
                  <a:latin typeface="Calibri" pitchFamily="34" charset="0"/>
                  <a:cs typeface="Calibri" pitchFamily="34" charset="0"/>
                </a:endParaRPr>
              </a:p>
              <a:p>
                <a:pPr marL="0" indent="0">
                  <a:buNone/>
                </a:pPr>
                <a:endParaRPr lang="en-US" dirty="0" smtClean="0">
                  <a:latin typeface="Calibri" pitchFamily="34" charset="0"/>
                  <a:cs typeface="Calibri" pitchFamily="34" charset="0"/>
                </a:endParaRPr>
              </a:p>
              <a:p>
                <a:pPr marL="0" indent="0">
                  <a:buNone/>
                </a:pPr>
                <a:endParaRPr lang="en-US" dirty="0"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Calibri" pitchFamily="34" charset="0"/>
              </a:rPr>
              <a:t>Solution: Activity 2</a:t>
            </a:r>
            <a:endParaRPr lang="en-US" sz="4800" b="1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2219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712968" cy="4032448"/>
          </a:xfrm>
        </p:spPr>
        <p:txBody>
          <a:bodyPr>
            <a:normAutofit fontScale="92500" lnSpcReduction="20000"/>
          </a:bodyPr>
          <a:lstStyle/>
          <a:p>
            <a:pPr marL="0" indent="-514350">
              <a:buNone/>
              <a:defRPr/>
            </a:pPr>
            <a:r>
              <a:rPr lang="en-ZA" sz="3200" dirty="0" smtClean="0">
                <a:solidFill>
                  <a:srgbClr val="7030A0"/>
                </a:solidFill>
                <a:latin typeface="Calibri" pitchFamily="34" charset="0"/>
              </a:rPr>
              <a:t>A map of South Africa has a scale of 1 : 20 000 000. This scale means that 1 cm </a:t>
            </a:r>
            <a:r>
              <a:rPr lang="en-ZA" sz="3200" dirty="0">
                <a:solidFill>
                  <a:srgbClr val="7030A0"/>
                </a:solidFill>
                <a:latin typeface="Calibri" pitchFamily="34" charset="0"/>
              </a:rPr>
              <a:t>o</a:t>
            </a:r>
            <a:r>
              <a:rPr lang="en-ZA" sz="3200" dirty="0" smtClean="0">
                <a:solidFill>
                  <a:srgbClr val="7030A0"/>
                </a:solidFill>
                <a:latin typeface="Calibri" pitchFamily="34" charset="0"/>
              </a:rPr>
              <a:t>n the map = ____cm on the ground</a:t>
            </a:r>
            <a:r>
              <a:rPr lang="en-ZA" sz="3200" dirty="0" smtClean="0">
                <a:latin typeface="Calibri" pitchFamily="34" charset="0"/>
              </a:rPr>
              <a:t>.</a:t>
            </a:r>
          </a:p>
          <a:p>
            <a:pPr marL="514350" indent="-514350">
              <a:lnSpc>
                <a:spcPct val="150000"/>
              </a:lnSpc>
              <a:buAutoNum type="alphaUcPeriod"/>
              <a:defRPr/>
            </a:pPr>
            <a:r>
              <a:rPr lang="en-ZA" sz="3200" dirty="0" smtClean="0">
                <a:latin typeface="Calibri" pitchFamily="34" charset="0"/>
              </a:rPr>
              <a:t>20 000</a:t>
            </a:r>
          </a:p>
          <a:p>
            <a:pPr marL="514350" indent="-514350">
              <a:lnSpc>
                <a:spcPct val="150000"/>
              </a:lnSpc>
              <a:buAutoNum type="alphaUcPeriod"/>
              <a:defRPr/>
            </a:pPr>
            <a:r>
              <a:rPr lang="en-ZA" sz="3200" dirty="0" smtClean="0">
                <a:latin typeface="Calibri" pitchFamily="34" charset="0"/>
              </a:rPr>
              <a:t>200  000</a:t>
            </a:r>
          </a:p>
          <a:p>
            <a:pPr marL="514350" indent="-514350">
              <a:lnSpc>
                <a:spcPct val="150000"/>
              </a:lnSpc>
              <a:buAutoNum type="alphaUcPeriod"/>
              <a:defRPr/>
            </a:pPr>
            <a:r>
              <a:rPr lang="en-ZA" sz="3200" dirty="0" smtClean="0">
                <a:latin typeface="Calibri" pitchFamily="34" charset="0"/>
              </a:rPr>
              <a:t>20 000 000</a:t>
            </a:r>
          </a:p>
          <a:p>
            <a:pPr marL="514350" indent="-514350">
              <a:lnSpc>
                <a:spcPct val="150000"/>
              </a:lnSpc>
              <a:buAutoNum type="alphaUcPeriod"/>
              <a:defRPr/>
            </a:pPr>
            <a:r>
              <a:rPr lang="en-ZA" sz="3200" dirty="0" smtClean="0">
                <a:latin typeface="Calibri" pitchFamily="34" charset="0"/>
              </a:rPr>
              <a:t>20</a:t>
            </a:r>
            <a:endParaRPr lang="en-ZA" sz="32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73305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Final Assessment Questions 1-10</a:t>
            </a:r>
            <a:br>
              <a:rPr lang="en-US" sz="49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</a:br>
            <a:r>
              <a:rPr lang="en-US" sz="49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Question 1</a:t>
            </a:r>
            <a:endParaRPr lang="en-ZA" sz="4000" dirty="0">
              <a:latin typeface="Calibri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36912"/>
            <a:ext cx="8964488" cy="4032448"/>
          </a:xfrm>
        </p:spPr>
        <p:txBody>
          <a:bodyPr>
            <a:normAutofit fontScale="92500"/>
          </a:bodyPr>
          <a:lstStyle/>
          <a:p>
            <a:pPr marL="0">
              <a:buNone/>
            </a:pPr>
            <a:r>
              <a:rPr lang="en-ZA" sz="3200" dirty="0" smtClean="0">
                <a:solidFill>
                  <a:srgbClr val="7030A0"/>
                </a:solidFill>
                <a:latin typeface="Calibri" pitchFamily="34" charset="0"/>
              </a:rPr>
              <a:t>A map of South Africa has a scale of 1 : 20 000 000. This scale means  1 cm on the map = ____km on the ground.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ZA" sz="3200" dirty="0">
                <a:latin typeface="Calibri" pitchFamily="34" charset="0"/>
              </a:rPr>
              <a:t>2</a:t>
            </a:r>
            <a:r>
              <a:rPr lang="en-ZA" sz="3200" dirty="0" smtClean="0">
                <a:latin typeface="Calibri" pitchFamily="34" charset="0"/>
              </a:rPr>
              <a:t> 000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ZA" sz="3200" dirty="0">
                <a:latin typeface="Calibri" pitchFamily="34" charset="0"/>
              </a:rPr>
              <a:t>2</a:t>
            </a:r>
            <a:r>
              <a:rPr lang="en-ZA" sz="3200" dirty="0" smtClean="0">
                <a:latin typeface="Calibri" pitchFamily="34" charset="0"/>
              </a:rPr>
              <a:t>0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ZA" sz="3200" dirty="0">
                <a:latin typeface="Calibri" pitchFamily="34" charset="0"/>
              </a:rPr>
              <a:t>2</a:t>
            </a:r>
            <a:r>
              <a:rPr lang="en-ZA" sz="3200" dirty="0" smtClean="0">
                <a:latin typeface="Calibri" pitchFamily="34" charset="0"/>
              </a:rPr>
              <a:t>00 000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ZA" sz="3200" dirty="0" smtClean="0">
                <a:latin typeface="Calibri" pitchFamily="34" charset="0"/>
              </a:rPr>
              <a:t>200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010376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Question 2</a:t>
            </a:r>
            <a:endParaRPr lang="en-US" sz="4800" dirty="0">
              <a:latin typeface="Calibri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696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3313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None/>
            </a:pPr>
            <a:r>
              <a:rPr lang="en-ZA" sz="3600" dirty="0" smtClean="0">
                <a:latin typeface="Calibri" pitchFamily="34" charset="0"/>
                <a:cs typeface="Arial" pitchFamily="34" charset="0"/>
              </a:rPr>
              <a:t>The following sections will be covered: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ZA" sz="3600" b="1" dirty="0">
                <a:solidFill>
                  <a:srgbClr val="7030A0"/>
                </a:solidFill>
                <a:latin typeface="Calibri" pitchFamily="34" charset="0"/>
                <a:cs typeface="Arial" pitchFamily="34" charset="0"/>
              </a:rPr>
              <a:t>4</a:t>
            </a:r>
            <a:r>
              <a:rPr lang="en-ZA" sz="3600" b="1" dirty="0" smtClean="0">
                <a:solidFill>
                  <a:srgbClr val="7030A0"/>
                </a:solidFill>
                <a:latin typeface="Calibri" pitchFamily="34" charset="0"/>
                <a:cs typeface="Arial" pitchFamily="34" charset="0"/>
              </a:rPr>
              <a:t>.1. Scale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ZA" sz="3600" dirty="0">
                <a:latin typeface="Calibri" pitchFamily="34" charset="0"/>
                <a:cs typeface="Arial" pitchFamily="34" charset="0"/>
              </a:rPr>
              <a:t>4</a:t>
            </a:r>
            <a:r>
              <a:rPr lang="en-ZA" sz="3600" dirty="0" smtClean="0">
                <a:latin typeface="Calibri" pitchFamily="34" charset="0"/>
                <a:cs typeface="Arial" pitchFamily="34" charset="0"/>
              </a:rPr>
              <a:t>.2. Maps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ZA" sz="3600" dirty="0">
                <a:latin typeface="Calibri" pitchFamily="34" charset="0"/>
                <a:cs typeface="Arial" pitchFamily="34" charset="0"/>
              </a:rPr>
              <a:t>4</a:t>
            </a:r>
            <a:r>
              <a:rPr lang="en-ZA" sz="3600" dirty="0" smtClean="0">
                <a:latin typeface="Calibri" pitchFamily="34" charset="0"/>
                <a:cs typeface="Arial" pitchFamily="34" charset="0"/>
              </a:rPr>
              <a:t>.3. Models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ZA" sz="3600" dirty="0">
                <a:latin typeface="Calibri" pitchFamily="34" charset="0"/>
                <a:cs typeface="Arial" pitchFamily="34" charset="0"/>
              </a:rPr>
              <a:t>4</a:t>
            </a:r>
            <a:r>
              <a:rPr lang="en-ZA" sz="3600" dirty="0" smtClean="0">
                <a:latin typeface="Calibri" pitchFamily="34" charset="0"/>
                <a:cs typeface="Arial" pitchFamily="34" charset="0"/>
              </a:rPr>
              <a:t>.4. Plans (floor, elevation and design plans)</a:t>
            </a:r>
          </a:p>
          <a:p>
            <a:pPr marL="0" indent="0">
              <a:buNone/>
            </a:pPr>
            <a:endParaRPr lang="en-ZA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568952" cy="1287016"/>
          </a:xfrm>
        </p:spPr>
        <p:txBody>
          <a:bodyPr>
            <a:normAutofit/>
          </a:bodyPr>
          <a:lstStyle/>
          <a:p>
            <a:pPr algn="ctr"/>
            <a:r>
              <a:rPr lang="en-ZA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Topic 4: </a:t>
            </a:r>
            <a:r>
              <a:rPr lang="en-ZA" sz="27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Maps, plans and other representations of the physical world</a:t>
            </a:r>
            <a:endParaRPr lang="en-ZA" sz="2700" dirty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4464496"/>
          </a:xfrm>
        </p:spPr>
        <p:txBody>
          <a:bodyPr>
            <a:normAutofit fontScale="77500" lnSpcReduction="20000"/>
          </a:bodyPr>
          <a:lstStyle/>
          <a:p>
            <a:pPr marL="0">
              <a:lnSpc>
                <a:spcPct val="150000"/>
              </a:lnSpc>
              <a:buNone/>
            </a:pPr>
            <a:r>
              <a:rPr lang="en-ZA" sz="3500" dirty="0" smtClean="0">
                <a:solidFill>
                  <a:srgbClr val="7030A0"/>
                </a:solidFill>
                <a:latin typeface="Calibri" pitchFamily="34" charset="0"/>
              </a:rPr>
              <a:t>Simplify the scale 5 cm : </a:t>
            </a:r>
            <a:r>
              <a:rPr lang="en-ZA" sz="3500" dirty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en-ZA" sz="3500" dirty="0" smtClean="0">
                <a:solidFill>
                  <a:srgbClr val="7030A0"/>
                </a:solidFill>
                <a:latin typeface="Calibri" pitchFamily="34" charset="0"/>
              </a:rPr>
              <a:t>2 km to a scale that will be easy to work with</a:t>
            </a:r>
          </a:p>
          <a:p>
            <a:pPr marL="514350" indent="-514350">
              <a:lnSpc>
                <a:spcPct val="170000"/>
              </a:lnSpc>
              <a:buAutoNum type="alphaUcPeriod"/>
            </a:pPr>
            <a:r>
              <a:rPr lang="en-ZA" sz="3800" dirty="0" smtClean="0">
                <a:latin typeface="Calibri" pitchFamily="34" charset="0"/>
              </a:rPr>
              <a:t>1 : 4 000</a:t>
            </a:r>
          </a:p>
          <a:p>
            <a:pPr marL="514350" indent="-514350">
              <a:lnSpc>
                <a:spcPct val="170000"/>
              </a:lnSpc>
              <a:buAutoNum type="alphaUcPeriod"/>
            </a:pPr>
            <a:r>
              <a:rPr lang="en-ZA" sz="3800" dirty="0" smtClean="0">
                <a:latin typeface="Calibri" pitchFamily="34" charset="0"/>
              </a:rPr>
              <a:t>1 : 40 000</a:t>
            </a:r>
          </a:p>
          <a:p>
            <a:pPr marL="514350" indent="-514350">
              <a:lnSpc>
                <a:spcPct val="170000"/>
              </a:lnSpc>
              <a:buAutoNum type="alphaUcPeriod"/>
            </a:pPr>
            <a:r>
              <a:rPr lang="en-ZA" sz="3800" dirty="0" smtClean="0">
                <a:latin typeface="Calibri" pitchFamily="34" charset="0"/>
              </a:rPr>
              <a:t>1 : 400  000</a:t>
            </a:r>
          </a:p>
          <a:p>
            <a:pPr marL="514350" indent="-514350">
              <a:lnSpc>
                <a:spcPct val="170000"/>
              </a:lnSpc>
              <a:buAutoNum type="alphaUcPeriod"/>
            </a:pPr>
            <a:r>
              <a:rPr lang="en-ZA" sz="3800" dirty="0" smtClean="0">
                <a:latin typeface="Calibri" pitchFamily="34" charset="0"/>
              </a:rPr>
              <a:t>1 : </a:t>
            </a:r>
            <a:r>
              <a:rPr lang="en-ZA" sz="3800" dirty="0">
                <a:latin typeface="Calibri" pitchFamily="34" charset="0"/>
              </a:rPr>
              <a:t>8</a:t>
            </a:r>
            <a:r>
              <a:rPr lang="en-ZA" sz="3800" dirty="0" smtClean="0">
                <a:latin typeface="Calibri" pitchFamily="34" charset="0"/>
              </a:rPr>
              <a:t> 000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  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082384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Question </a:t>
            </a:r>
            <a:r>
              <a:rPr lang="en-US" sz="48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3</a:t>
            </a:r>
            <a:endParaRPr lang="en-US" sz="4800" dirty="0">
              <a:latin typeface="Calibri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6967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04864"/>
            <a:ext cx="8640960" cy="446449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dirty="0" smtClean="0">
                <a:solidFill>
                  <a:srgbClr val="7030A0"/>
                </a:solidFill>
                <a:latin typeface="Calibri" pitchFamily="34" charset="0"/>
                <a:cs typeface="Arial" pitchFamily="34" charset="0"/>
              </a:rPr>
              <a:t>Which of the scales below indicate the small scale map</a:t>
            </a:r>
            <a:r>
              <a:rPr lang="en-US" sz="3200" dirty="0" smtClean="0">
                <a:latin typeface="Calibri" pitchFamily="34" charset="0"/>
                <a:cs typeface="Arial" pitchFamily="34" charset="0"/>
              </a:rPr>
              <a:t>: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3200" dirty="0" smtClean="0">
                <a:latin typeface="Calibri" pitchFamily="34" charset="0"/>
                <a:cs typeface="Arial" pitchFamily="34" charset="0"/>
              </a:rPr>
              <a:t>1 : 1 000 000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3200" dirty="0" smtClean="0">
                <a:latin typeface="Calibri" pitchFamily="34" charset="0"/>
                <a:cs typeface="Arial" pitchFamily="34" charset="0"/>
              </a:rPr>
              <a:t>1 : 625 000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3200" dirty="0" smtClean="0">
                <a:latin typeface="Calibri" pitchFamily="34" charset="0"/>
                <a:cs typeface="Arial" pitchFamily="34" charset="0"/>
              </a:rPr>
              <a:t>1 : 50 000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3200" dirty="0" smtClean="0">
                <a:latin typeface="Calibri" pitchFamily="34" charset="0"/>
                <a:cs typeface="Arial" pitchFamily="34" charset="0"/>
              </a:rPr>
              <a:t>1 : 10 000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1068728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Question 4</a:t>
            </a:r>
            <a:endParaRPr lang="en-US" sz="4800" dirty="0">
              <a:latin typeface="Calibri" pitchFamily="34" charset="0"/>
              <a:cs typeface="Arial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1808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04864"/>
            <a:ext cx="8712968" cy="4464496"/>
          </a:xfrm>
        </p:spPr>
        <p:txBody>
          <a:bodyPr>
            <a:noAutofit/>
          </a:bodyPr>
          <a:lstStyle/>
          <a:p>
            <a:pPr marL="0" indent="-457200">
              <a:buNone/>
              <a:defRPr/>
            </a:pPr>
            <a:r>
              <a:rPr lang="en-ZA" sz="3200" dirty="0" smtClean="0">
                <a:solidFill>
                  <a:srgbClr val="7030A0"/>
                </a:solidFill>
                <a:latin typeface="Calibri" pitchFamily="34" charset="0"/>
              </a:rPr>
              <a:t>Calculate the distance, in kilometres on the ground, of 0,8 cm length which was measured on a map with a scale of 1 : 50 000</a:t>
            </a:r>
          </a:p>
          <a:p>
            <a:pPr marL="514350" indent="-514350">
              <a:lnSpc>
                <a:spcPct val="150000"/>
              </a:lnSpc>
              <a:buFontTx/>
              <a:buAutoNum type="alphaUcPeriod"/>
              <a:defRPr/>
            </a:pPr>
            <a:r>
              <a:rPr lang="en-ZA" sz="3200" dirty="0" smtClean="0">
                <a:latin typeface="Calibri" pitchFamily="34" charset="0"/>
              </a:rPr>
              <a:t>0,4 cm</a:t>
            </a:r>
          </a:p>
          <a:p>
            <a:pPr marL="514350" indent="-514350">
              <a:lnSpc>
                <a:spcPct val="150000"/>
              </a:lnSpc>
              <a:buFontTx/>
              <a:buAutoNum type="alphaUcPeriod"/>
              <a:defRPr/>
            </a:pPr>
            <a:r>
              <a:rPr lang="en-ZA" sz="3200" dirty="0" smtClean="0">
                <a:latin typeface="Calibri" pitchFamily="34" charset="0"/>
              </a:rPr>
              <a:t>0,8 km</a:t>
            </a:r>
          </a:p>
          <a:p>
            <a:pPr marL="514350" indent="-514350">
              <a:lnSpc>
                <a:spcPct val="150000"/>
              </a:lnSpc>
              <a:buFontTx/>
              <a:buAutoNum type="alphaUcPeriod"/>
              <a:defRPr/>
            </a:pPr>
            <a:r>
              <a:rPr lang="en-ZA" sz="3200" dirty="0" smtClean="0">
                <a:latin typeface="Calibri" pitchFamily="34" charset="0"/>
              </a:rPr>
              <a:t>0,4  km</a:t>
            </a:r>
          </a:p>
          <a:p>
            <a:pPr marL="514350" indent="-514350">
              <a:lnSpc>
                <a:spcPct val="150000"/>
              </a:lnSpc>
              <a:buFontTx/>
              <a:buAutoNum type="alphaUcPeriod"/>
              <a:defRPr/>
            </a:pPr>
            <a:r>
              <a:rPr lang="en-ZA" sz="3200" dirty="0" smtClean="0">
                <a:latin typeface="Calibri" pitchFamily="34" charset="0"/>
              </a:rPr>
              <a:t>0,8 m</a:t>
            </a:r>
            <a:endParaRPr lang="en-ZA" sz="3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082384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Question 5</a:t>
            </a:r>
            <a:endParaRPr lang="en-US" sz="4800" b="1" dirty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9223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36912"/>
            <a:ext cx="8568952" cy="3888432"/>
          </a:xfrm>
        </p:spPr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7030A0"/>
                </a:solidFill>
                <a:latin typeface="Calibri" pitchFamily="34" charset="0"/>
              </a:rPr>
              <a:t>Calculate the length (in centimetres) on a map with a scale of 1 : 50 000 of the actual distance of 6 km</a:t>
            </a:r>
          </a:p>
          <a:p>
            <a:pPr marL="514350" indent="-514350">
              <a:buAutoNum type="alphaUcPeriod"/>
            </a:pPr>
            <a:r>
              <a:rPr lang="en-US" sz="3200" dirty="0" smtClean="0">
                <a:latin typeface="Calibri" pitchFamily="34" charset="0"/>
              </a:rPr>
              <a:t>12 cm</a:t>
            </a:r>
          </a:p>
          <a:p>
            <a:pPr marL="514350" indent="-514350">
              <a:buAutoNum type="alphaUcPeriod"/>
            </a:pPr>
            <a:r>
              <a:rPr lang="en-US" sz="3200" dirty="0" smtClean="0">
                <a:latin typeface="Calibri" pitchFamily="34" charset="0"/>
              </a:rPr>
              <a:t>12 </a:t>
            </a:r>
            <a:r>
              <a:rPr lang="en-US" sz="3200" dirty="0">
                <a:latin typeface="Calibri" pitchFamily="34" charset="0"/>
              </a:rPr>
              <a:t>m</a:t>
            </a:r>
            <a:r>
              <a:rPr lang="en-US" sz="3200" dirty="0" smtClean="0">
                <a:latin typeface="Calibri" pitchFamily="34" charset="0"/>
              </a:rPr>
              <a:t>m</a:t>
            </a:r>
          </a:p>
          <a:p>
            <a:pPr marL="514350" indent="-514350">
              <a:buAutoNum type="alphaUcPeriod"/>
            </a:pPr>
            <a:r>
              <a:rPr lang="en-US" sz="3200" dirty="0" smtClean="0">
                <a:latin typeface="Calibri" pitchFamily="34" charset="0"/>
              </a:rPr>
              <a:t>24 cm</a:t>
            </a:r>
          </a:p>
          <a:p>
            <a:pPr marL="514350" indent="-514350">
              <a:buAutoNum type="alphaUcPeriod"/>
            </a:pPr>
            <a:r>
              <a:rPr lang="en-US" sz="3200" dirty="0" smtClean="0">
                <a:latin typeface="Calibri" pitchFamily="34" charset="0"/>
              </a:rPr>
              <a:t>0,24 cm</a:t>
            </a:r>
          </a:p>
          <a:p>
            <a:pPr>
              <a:buNone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082384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Question </a:t>
            </a:r>
            <a:r>
              <a:rPr lang="en-US" sz="48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6</a:t>
            </a:r>
            <a:endParaRPr lang="en-US" sz="4800" dirty="0">
              <a:latin typeface="Calibri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7026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76872"/>
            <a:ext cx="8712968" cy="43204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Police have been asked to patrol a riot that is 0,9 km from the Mayor’s residence. How far away from the Mayor’s residence is the riot on a map of 1 : 15 000? Give your answer in centimetres.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6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m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2 m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12 cm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6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cm</a:t>
            </a:r>
            <a:endParaRPr lang="en-US" sz="3000" dirty="0">
              <a:latin typeface="+mj-lt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1082384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Question 7</a:t>
            </a:r>
            <a:endParaRPr lang="en-US" sz="4800" b="1" dirty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735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132856"/>
            <a:ext cx="8712968" cy="4536504"/>
          </a:xfrm>
        </p:spPr>
        <p:txBody>
          <a:bodyPr>
            <a:normAutofit lnSpcReduction="10000"/>
          </a:bodyPr>
          <a:lstStyle/>
          <a:p>
            <a:pPr marL="0">
              <a:buNone/>
            </a:pPr>
            <a:r>
              <a:rPr lang="en-US" sz="3200" dirty="0" smtClean="0">
                <a:solidFill>
                  <a:srgbClr val="7030A0"/>
                </a:solidFill>
                <a:latin typeface="Calibri" pitchFamily="34" charset="0"/>
              </a:rPr>
              <a:t>When maps or plans are reduced or enlarged, the _____ scale become invalid.</a:t>
            </a:r>
          </a:p>
          <a:p>
            <a:pPr marL="0">
              <a:buNone/>
            </a:pPr>
            <a:endParaRPr lang="en-US" sz="3200" dirty="0" smtClean="0">
              <a:solidFill>
                <a:srgbClr val="7030A0"/>
              </a:solidFill>
              <a:latin typeface="Calibri" pitchFamily="34" charset="0"/>
            </a:endParaRP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3200" dirty="0" smtClean="0">
                <a:latin typeface="Calibri" pitchFamily="34" charset="0"/>
              </a:rPr>
              <a:t>Enlarged Scale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3200" dirty="0" smtClean="0">
                <a:latin typeface="Calibri" pitchFamily="34" charset="0"/>
              </a:rPr>
              <a:t>Bar Scale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3200" dirty="0" smtClean="0">
                <a:latin typeface="Calibri" pitchFamily="34" charset="0"/>
              </a:rPr>
              <a:t>Number Scale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3200" dirty="0" smtClean="0">
                <a:latin typeface="Calibri" pitchFamily="34" charset="0"/>
              </a:rPr>
              <a:t>Reduced Scale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1082384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Question </a:t>
            </a:r>
            <a:r>
              <a:rPr lang="en-US" sz="48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8</a:t>
            </a:r>
            <a:endParaRPr lang="en-US" sz="4800" dirty="0">
              <a:latin typeface="Calibri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2118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20888"/>
            <a:ext cx="8640960" cy="4248472"/>
          </a:xfrm>
        </p:spPr>
        <p:txBody>
          <a:bodyPr>
            <a:normAutofit fontScale="92500" lnSpcReduction="10000"/>
          </a:bodyPr>
          <a:lstStyle/>
          <a:p>
            <a:pPr marL="0">
              <a:buNone/>
            </a:pPr>
            <a:r>
              <a:rPr lang="en-US" sz="3200" dirty="0" smtClean="0">
                <a:solidFill>
                  <a:srgbClr val="7030A0"/>
                </a:solidFill>
                <a:latin typeface="Calibri" pitchFamily="34" charset="0"/>
              </a:rPr>
              <a:t>A bed as seen from the top is 190 cm long and 90 cm wide. Calculate the dimensions of a bed if it is drawn to the scale of 1 : 25.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3200" dirty="0" smtClean="0">
                <a:latin typeface="Calibri" pitchFamily="34" charset="0"/>
              </a:rPr>
              <a:t>length = 7,6 cm; width = 3,6 cm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3200" dirty="0" smtClean="0">
                <a:latin typeface="Calibri" pitchFamily="34" charset="0"/>
              </a:rPr>
              <a:t>length </a:t>
            </a:r>
            <a:r>
              <a:rPr lang="en-US" sz="3200" dirty="0">
                <a:latin typeface="Calibri" pitchFamily="34" charset="0"/>
              </a:rPr>
              <a:t>= </a:t>
            </a:r>
            <a:r>
              <a:rPr lang="en-US" sz="3200" dirty="0" smtClean="0">
                <a:latin typeface="Calibri" pitchFamily="34" charset="0"/>
              </a:rPr>
              <a:t>7</a:t>
            </a:r>
            <a:r>
              <a:rPr lang="en-US" sz="3200" dirty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mm</a:t>
            </a:r>
            <a:r>
              <a:rPr lang="en-US" sz="3200" dirty="0">
                <a:latin typeface="Calibri" pitchFamily="34" charset="0"/>
              </a:rPr>
              <a:t>; width = </a:t>
            </a:r>
            <a:r>
              <a:rPr lang="en-US" sz="3200" dirty="0" smtClean="0">
                <a:latin typeface="Calibri" pitchFamily="34" charset="0"/>
              </a:rPr>
              <a:t>36 mm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3200" dirty="0" smtClean="0">
                <a:latin typeface="Calibri" pitchFamily="34" charset="0"/>
              </a:rPr>
              <a:t>length </a:t>
            </a:r>
            <a:r>
              <a:rPr lang="en-US" sz="3200" dirty="0">
                <a:latin typeface="Calibri" pitchFamily="34" charset="0"/>
              </a:rPr>
              <a:t>= </a:t>
            </a:r>
            <a:r>
              <a:rPr lang="en-US" sz="3200" dirty="0" smtClean="0">
                <a:latin typeface="Calibri" pitchFamily="34" charset="0"/>
              </a:rPr>
              <a:t>36 mm</a:t>
            </a:r>
            <a:r>
              <a:rPr lang="en-US" sz="3200" dirty="0">
                <a:latin typeface="Calibri" pitchFamily="34" charset="0"/>
              </a:rPr>
              <a:t>; width = </a:t>
            </a:r>
            <a:r>
              <a:rPr lang="en-US" sz="3200" dirty="0" smtClean="0">
                <a:latin typeface="Calibri" pitchFamily="34" charset="0"/>
              </a:rPr>
              <a:t>72 mm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3200" dirty="0" smtClean="0">
                <a:latin typeface="Calibri" pitchFamily="34" charset="0"/>
              </a:rPr>
              <a:t>length </a:t>
            </a:r>
            <a:r>
              <a:rPr lang="en-US" sz="3200" dirty="0">
                <a:latin typeface="Calibri" pitchFamily="34" charset="0"/>
              </a:rPr>
              <a:t>= </a:t>
            </a:r>
            <a:r>
              <a:rPr lang="en-US" sz="3200" dirty="0" smtClean="0">
                <a:latin typeface="Calibri" pitchFamily="34" charset="0"/>
              </a:rPr>
              <a:t>19 </a:t>
            </a:r>
            <a:r>
              <a:rPr lang="en-US" sz="3200" dirty="0">
                <a:latin typeface="Calibri" pitchFamily="34" charset="0"/>
              </a:rPr>
              <a:t>cm; width = </a:t>
            </a:r>
            <a:r>
              <a:rPr lang="en-US" sz="3200" dirty="0" smtClean="0">
                <a:latin typeface="Calibri" pitchFamily="34" charset="0"/>
              </a:rPr>
              <a:t>9 cm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68760"/>
            <a:ext cx="8229600" cy="1082384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Question </a:t>
            </a:r>
            <a:r>
              <a:rPr lang="en-US" sz="48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9</a:t>
            </a:r>
            <a:endParaRPr lang="en-US" sz="4800" dirty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ZA" dirty="0" smtClean="0">
              <a:latin typeface="Times New Roman"/>
            </a:endParaRPr>
          </a:p>
          <a:p>
            <a:endParaRPr/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8426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420888"/>
            <a:ext cx="8928992" cy="4104456"/>
          </a:xfrm>
        </p:spPr>
        <p:txBody>
          <a:bodyPr>
            <a:normAutofit fontScale="92500" lnSpcReduction="10000"/>
          </a:bodyPr>
          <a:lstStyle/>
          <a:p>
            <a:pPr marL="0">
              <a:buNone/>
            </a:pPr>
            <a:r>
              <a:rPr lang="en-ZA" sz="3200" dirty="0" smtClean="0">
                <a:solidFill>
                  <a:srgbClr val="7030A0"/>
                </a:solidFill>
                <a:latin typeface="Calibri" pitchFamily="34" charset="0"/>
              </a:rPr>
              <a:t>A particular map shows a scale of 1 cm : 10 km. What would the map distance be (in cm) if the actual distance is 24 km?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ZA" sz="3200" dirty="0" smtClean="0">
                <a:latin typeface="Calibri" pitchFamily="34" charset="0"/>
              </a:rPr>
              <a:t>2,4 cm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ZA" sz="3200" dirty="0" smtClean="0">
                <a:latin typeface="Calibri" pitchFamily="34" charset="0"/>
              </a:rPr>
              <a:t>24 cm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ZA" sz="3200" dirty="0" smtClean="0">
                <a:latin typeface="Calibri" pitchFamily="34" charset="0"/>
              </a:rPr>
              <a:t>240 cm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ZA" sz="3200" dirty="0" smtClean="0">
                <a:latin typeface="Calibri" pitchFamily="34" charset="0"/>
              </a:rPr>
              <a:t>48 cm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ZA" sz="4800" b="1" dirty="0" smtClean="0">
                <a:solidFill>
                  <a:srgbClr val="002060"/>
                </a:solidFill>
                <a:latin typeface="Calibri" pitchFamily="34" charset="0"/>
              </a:rPr>
              <a:t>Question 10</a:t>
            </a:r>
            <a:endParaRPr lang="en-ZA" sz="48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96544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002060"/>
              </a:buClr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C</a:t>
            </a:r>
          </a:p>
          <a:p>
            <a:pPr marL="514350" indent="-514350">
              <a:buClr>
                <a:srgbClr val="002060"/>
              </a:buClr>
              <a:buAutoNum type="arabicPeriod"/>
            </a:pPr>
            <a:r>
              <a:rPr lang="en-US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D</a:t>
            </a:r>
            <a:endParaRPr lang="en-US" dirty="0" smtClean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  <a:p>
            <a:pPr marL="514350" indent="-514350">
              <a:buClr>
                <a:srgbClr val="002060"/>
              </a:buClr>
              <a:buAutoNum type="arabicPeriod"/>
            </a:pPr>
            <a:r>
              <a:rPr lang="en-US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B</a:t>
            </a:r>
            <a:endParaRPr lang="en-US" dirty="0" smtClean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  <a:p>
            <a:pPr marL="514350" indent="-514350">
              <a:buClr>
                <a:srgbClr val="002060"/>
              </a:buClr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A</a:t>
            </a:r>
          </a:p>
          <a:p>
            <a:pPr marL="514350" indent="-514350">
              <a:buClr>
                <a:srgbClr val="002060"/>
              </a:buClr>
              <a:buAutoNum type="arabicPeriod"/>
            </a:pPr>
            <a:r>
              <a:rPr lang="en-US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C</a:t>
            </a:r>
            <a:endParaRPr lang="en-US" dirty="0" smtClean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  <a:p>
            <a:pPr marL="514350" indent="-514350">
              <a:buClr>
                <a:srgbClr val="002060"/>
              </a:buClr>
              <a:buAutoNum type="arabicPeriod"/>
            </a:pPr>
            <a:r>
              <a:rPr lang="en-US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A</a:t>
            </a:r>
            <a:endParaRPr lang="en-US" dirty="0" smtClean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  <a:p>
            <a:pPr marL="514350" indent="-514350">
              <a:buClr>
                <a:srgbClr val="002060"/>
              </a:buClr>
              <a:buAutoNum type="arabicPeriod"/>
            </a:pPr>
            <a:r>
              <a:rPr lang="en-US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D</a:t>
            </a:r>
            <a:endParaRPr lang="en-US" dirty="0" smtClean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  <a:p>
            <a:pPr marL="514350" indent="-514350">
              <a:buClr>
                <a:srgbClr val="002060"/>
              </a:buClr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C</a:t>
            </a:r>
          </a:p>
          <a:p>
            <a:pPr marL="514350" indent="-514350">
              <a:buClr>
                <a:srgbClr val="002060"/>
              </a:buClr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B</a:t>
            </a:r>
          </a:p>
          <a:p>
            <a:pPr marL="514350" indent="-514350">
              <a:buClr>
                <a:srgbClr val="002060"/>
              </a:buClr>
              <a:buAutoNum type="arabicPeriod"/>
            </a:pPr>
            <a:r>
              <a:rPr lang="en-US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A</a:t>
            </a:r>
            <a:endParaRPr lang="en-US" dirty="0" smtClean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  <a:p>
            <a:pPr marL="514350" indent="-514350">
              <a:buClr>
                <a:srgbClr val="002060"/>
              </a:buClr>
              <a:buAutoNum type="arabicPeriod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Clr>
                <a:srgbClr val="002060"/>
              </a:buClr>
              <a:buAutoNum type="arabicPeriod"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928992" cy="1584176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Solutions Final Assessment Questions</a:t>
            </a:r>
            <a:endParaRPr lang="en-US" sz="4400" b="1" dirty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146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ZA" dirty="0" smtClean="0">
                <a:latin typeface="Calibri" pitchFamily="34" charset="0"/>
                <a:cs typeface="Arial" pitchFamily="34" charset="0"/>
              </a:rPr>
              <a:t>In Section 4.1, learners will be able to:</a:t>
            </a:r>
          </a:p>
          <a:p>
            <a:pPr>
              <a:buNone/>
            </a:pPr>
            <a:endParaRPr lang="en-ZA" sz="1000" dirty="0" smtClean="0">
              <a:latin typeface="Calibri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en-ZA" dirty="0" smtClean="0">
                <a:latin typeface="Calibri" pitchFamily="34" charset="0"/>
                <a:cs typeface="Arial" pitchFamily="34" charset="0"/>
              </a:rPr>
              <a:t>Calculate actual length and distance when map/plan measurement are known.</a:t>
            </a:r>
          </a:p>
          <a:p>
            <a:pPr>
              <a:lnSpc>
                <a:spcPct val="15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en-ZA" dirty="0" smtClean="0">
                <a:latin typeface="Calibri" pitchFamily="34" charset="0"/>
                <a:cs typeface="Arial" pitchFamily="34" charset="0"/>
              </a:rPr>
              <a:t>Calculate map and/or plan measurements when actual lengths and distances known using a given scale.</a:t>
            </a:r>
          </a:p>
          <a:p>
            <a:pPr>
              <a:lnSpc>
                <a:spcPct val="15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en-ZA" dirty="0" smtClean="0">
                <a:latin typeface="Calibri" pitchFamily="34" charset="0"/>
                <a:cs typeface="Arial" pitchFamily="34" charset="0"/>
              </a:rPr>
              <a:t>Determine the most appropriate scale in which to draw/construct a map, plan and/or model and use this scale to complete the task</a:t>
            </a:r>
          </a:p>
          <a:p>
            <a:pPr>
              <a:buClr>
                <a:srgbClr val="002060"/>
              </a:buClr>
              <a:buNone/>
            </a:pPr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None/>
            </a:pPr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endParaRPr lang="en-Z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082384"/>
          </a:xfrm>
        </p:spPr>
        <p:txBody>
          <a:bodyPr>
            <a:normAutofit/>
          </a:bodyPr>
          <a:lstStyle/>
          <a:p>
            <a:pPr algn="ctr"/>
            <a:r>
              <a:rPr lang="en-ZA" sz="48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Scale</a:t>
            </a:r>
            <a:endParaRPr lang="en-ZA" sz="4800" b="1" dirty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1328"/>
            <a:ext cx="8784976" cy="4972008"/>
          </a:xfrm>
        </p:spPr>
        <p:txBody>
          <a:bodyPr/>
          <a:lstStyle/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ZA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Scale  </a:t>
            </a:r>
            <a:r>
              <a:rPr lang="en-ZA" dirty="0" smtClean="0">
                <a:latin typeface="Calibri" pitchFamily="34" charset="0"/>
                <a:cs typeface="Calibri" pitchFamily="34" charset="0"/>
              </a:rPr>
              <a:t>shows the ratio between the dimensions of an image of an object and the corresponding dimensions of the object.</a:t>
            </a:r>
          </a:p>
          <a:p>
            <a:pPr marL="0" indent="0">
              <a:buClr>
                <a:srgbClr val="002060"/>
              </a:buClr>
              <a:buNone/>
            </a:pPr>
            <a:endParaRPr lang="en-ZA" b="1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ZA" dirty="0">
                <a:latin typeface="Calibri" pitchFamily="34" charset="0"/>
                <a:cs typeface="Calibri" pitchFamily="34" charset="0"/>
              </a:rPr>
              <a:t>There are  two types of scales: </a:t>
            </a:r>
            <a:endParaRPr lang="en-ZA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endParaRPr lang="en-ZA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 marL="109728" indent="0">
              <a:lnSpc>
                <a:spcPct val="150000"/>
              </a:lnSpc>
              <a:buClr>
                <a:srgbClr val="002060"/>
              </a:buClr>
              <a:buNone/>
            </a:pPr>
            <a:r>
              <a:rPr lang="en-ZA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    Number </a:t>
            </a:r>
            <a:r>
              <a:rPr lang="en-ZA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scale </a:t>
            </a:r>
            <a:endParaRPr lang="en-ZA" b="1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 marL="109728" indent="0">
              <a:lnSpc>
                <a:spcPct val="150000"/>
              </a:lnSpc>
              <a:buClr>
                <a:srgbClr val="002060"/>
              </a:buClr>
              <a:buNone/>
            </a:pPr>
            <a:r>
              <a:rPr lang="en-ZA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        </a:t>
            </a:r>
            <a:r>
              <a:rPr lang="en-ZA" dirty="0" smtClean="0">
                <a:latin typeface="Calibri" pitchFamily="34" charset="0"/>
                <a:cs typeface="Calibri" pitchFamily="34" charset="0"/>
              </a:rPr>
              <a:t>and </a:t>
            </a:r>
          </a:p>
          <a:p>
            <a:pPr marL="109728" indent="0">
              <a:lnSpc>
                <a:spcPct val="150000"/>
              </a:lnSpc>
              <a:buClr>
                <a:srgbClr val="002060"/>
              </a:buClr>
              <a:buNone/>
            </a:pPr>
            <a:r>
              <a:rPr lang="en-ZA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ZA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   Bar </a:t>
            </a:r>
            <a:r>
              <a:rPr lang="en-ZA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Scale.</a:t>
            </a:r>
            <a:endParaRPr lang="en-ZA" b="1" i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Calibri" pitchFamily="34" charset="0"/>
              </a:rPr>
              <a:t>Scale</a:t>
            </a:r>
            <a:endParaRPr lang="en-US" sz="4800" b="1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576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32859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ZA" sz="2800" dirty="0" smtClean="0">
                <a:latin typeface="Calibri" pitchFamily="34" charset="0"/>
              </a:rPr>
              <a:t>The distance between two buildings in a town on a map measures 4,8 cm on a 1 : 20 000 map. What is the distance on the ground as the crow flies?</a:t>
            </a:r>
          </a:p>
          <a:p>
            <a:pPr marL="514350" indent="-514350">
              <a:buAutoNum type="arabicPeriod"/>
            </a:pPr>
            <a:endParaRPr lang="en-ZA" sz="2800" dirty="0" smtClean="0">
              <a:latin typeface="Calibri" pitchFamily="34" charset="0"/>
            </a:endParaRPr>
          </a:p>
          <a:p>
            <a:pPr marL="514350" indent="-514350">
              <a:buAutoNum type="arabicPeriod"/>
            </a:pPr>
            <a:r>
              <a:rPr lang="en-ZA" sz="2800" dirty="0" smtClean="0">
                <a:latin typeface="Calibri" pitchFamily="34" charset="0"/>
              </a:rPr>
              <a:t>The oil spill affected 40 kilometres of coastline, and severely affected the country’s penguin population.</a:t>
            </a:r>
          </a:p>
          <a:p>
            <a:pPr marL="0" indent="0">
              <a:buNone/>
            </a:pPr>
            <a:endParaRPr lang="en-ZA" sz="2800" dirty="0" smtClean="0">
              <a:latin typeface="Calibri" pitchFamily="34" charset="0"/>
            </a:endParaRPr>
          </a:p>
          <a:p>
            <a:pPr marL="770382" lvl="1" indent="-514350">
              <a:buAutoNum type="alphaLcParenBoth"/>
            </a:pPr>
            <a:r>
              <a:rPr lang="en-ZA" sz="2400" dirty="0" smtClean="0">
                <a:latin typeface="Calibri" pitchFamily="34" charset="0"/>
              </a:rPr>
              <a:t>On a map of 1 : 50 000, how many kilometres does 1 cm on the map represent?</a:t>
            </a:r>
          </a:p>
          <a:p>
            <a:pPr marL="256032" lvl="1" indent="0">
              <a:buNone/>
            </a:pPr>
            <a:endParaRPr lang="en-ZA" sz="2400" dirty="0" smtClean="0">
              <a:latin typeface="Calibri" pitchFamily="34" charset="0"/>
            </a:endParaRPr>
          </a:p>
          <a:p>
            <a:pPr marL="770382" lvl="1" indent="-514350">
              <a:buAutoNum type="alphaLcParenBoth"/>
            </a:pPr>
            <a:r>
              <a:rPr lang="en-ZA" sz="2400" dirty="0" smtClean="0">
                <a:latin typeface="Calibri" pitchFamily="34" charset="0"/>
              </a:rPr>
              <a:t>What is the length of the oil spill on this map?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ZA" sz="4800" b="1" dirty="0" smtClean="0">
                <a:solidFill>
                  <a:srgbClr val="002060"/>
                </a:solidFill>
                <a:latin typeface="Calibri" pitchFamily="34" charset="0"/>
              </a:rPr>
              <a:t>Example:1</a:t>
            </a:r>
            <a:endParaRPr lang="en-ZA" sz="4800" b="1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268760"/>
                <a:ext cx="8712968" cy="5328592"/>
              </a:xfrm>
            </p:spPr>
            <p:txBody>
              <a:bodyPr/>
              <a:lstStyle/>
              <a:p>
                <a:pPr marL="514350" indent="-514350">
                  <a:buAutoNum type="arabicPeriod"/>
                </a:pPr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Scale is 1 : 20 000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   it means </a:t>
                </a:r>
                <a:r>
                  <a:rPr lang="en-US" b="1" dirty="0" smtClean="0">
                    <a:solidFill>
                      <a:srgbClr val="7030A0"/>
                    </a:solidFill>
                    <a:latin typeface="Calibri" pitchFamily="34" charset="0"/>
                    <a:cs typeface="Calibri" pitchFamily="34" charset="0"/>
                  </a:rPr>
                  <a:t>1 cm </a:t>
                </a:r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on map represent </a:t>
                </a:r>
                <a:r>
                  <a:rPr lang="en-US" b="1" dirty="0" smtClean="0">
                    <a:solidFill>
                      <a:srgbClr val="7030A0"/>
                    </a:solidFill>
                    <a:latin typeface="Calibri" pitchFamily="34" charset="0"/>
                    <a:cs typeface="Calibri" pitchFamily="34" charset="0"/>
                  </a:rPr>
                  <a:t>20 000 cm </a:t>
                </a:r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on ground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libri" pitchFamily="34" charset="0"/>
                    <a:ea typeface="Cambria Math"/>
                    <a:cs typeface="Calibri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  <a:cs typeface="Calibri" pitchFamily="34" charset="0"/>
                      </a:rPr>
                      <m:t>∴</m:t>
                    </m:r>
                  </m:oMath>
                </a14:m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 4,8 cm on map represent </a:t>
                </a:r>
                <a:r>
                  <a:rPr lang="en-US" b="1" dirty="0" smtClean="0">
                    <a:solidFill>
                      <a:srgbClr val="7030A0"/>
                    </a:solidFill>
                    <a:latin typeface="Calibri" pitchFamily="34" charset="0"/>
                    <a:cs typeface="Calibri" pitchFamily="34" charset="0"/>
                  </a:rPr>
                  <a:t>4,8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Calibri" pitchFamily="34" charset="0"/>
                      </a:rPr>
                      <m:t>×</m:t>
                    </m:r>
                  </m:oMath>
                </a14:m>
                <a:r>
                  <a:rPr lang="en-US" b="1" dirty="0" smtClean="0">
                    <a:solidFill>
                      <a:srgbClr val="7030A0"/>
                    </a:solidFill>
                    <a:latin typeface="Calibri" pitchFamily="34" charset="0"/>
                    <a:cs typeface="Calibri" pitchFamily="34" charset="0"/>
                  </a:rPr>
                  <a:t> 20 00 </a:t>
                </a:r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= 96 000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                                       And 96 000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  <a:cs typeface="Calibri" pitchFamily="34" charset="0"/>
                      </a:rPr>
                      <m:t>÷</m:t>
                    </m:r>
                  </m:oMath>
                </a14:m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 100 = 960 m</a:t>
                </a:r>
              </a:p>
              <a:p>
                <a:pPr marL="0" indent="0">
                  <a:buNone/>
                </a:pPr>
                <a:endParaRPr lang="en-US" dirty="0" smtClean="0">
                  <a:latin typeface="Calibri" pitchFamily="34" charset="0"/>
                  <a:cs typeface="Calibri" pitchFamily="34" charset="0"/>
                </a:endParaRP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rgbClr val="00B0F0"/>
                    </a:solidFill>
                    <a:latin typeface="Calibri" pitchFamily="34" charset="0"/>
                    <a:cs typeface="Calibri" pitchFamily="34" charset="0"/>
                  </a:rPr>
                  <a:t>2.  </a:t>
                </a:r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(a)Scale is 1 : 50 000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It means </a:t>
                </a:r>
                <a:r>
                  <a:rPr lang="en-US" b="1" dirty="0" smtClean="0">
                    <a:solidFill>
                      <a:srgbClr val="7030A0"/>
                    </a:solidFill>
                    <a:latin typeface="Calibri" pitchFamily="34" charset="0"/>
                    <a:cs typeface="Calibri" pitchFamily="34" charset="0"/>
                  </a:rPr>
                  <a:t>1 cm </a:t>
                </a:r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on map represent </a:t>
                </a:r>
                <a:r>
                  <a:rPr lang="en-US" b="1" dirty="0" smtClean="0">
                    <a:solidFill>
                      <a:srgbClr val="7030A0"/>
                    </a:solidFill>
                    <a:latin typeface="Calibri" pitchFamily="34" charset="0"/>
                    <a:cs typeface="Calibri" pitchFamily="34" charset="0"/>
                  </a:rPr>
                  <a:t>50 000 cm </a:t>
                </a:r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on ground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  <a:cs typeface="Calibri" pitchFamily="34" charset="0"/>
                      </a:rPr>
                      <m:t>∴</m:t>
                    </m:r>
                  </m:oMath>
                </a14:m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 50 000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  <a:cs typeface="Calibri" pitchFamily="34" charset="0"/>
                      </a:rPr>
                      <m:t>÷</m:t>
                    </m:r>
                  </m:oMath>
                </a14:m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 100 000 = 0,5 km</a:t>
                </a:r>
              </a:p>
              <a:p>
                <a:pPr marL="0" indent="0">
                  <a:buNone/>
                </a:pPr>
                <a:endParaRPr lang="en-US" dirty="0" smtClean="0">
                  <a:latin typeface="Calibri" pitchFamily="34" charset="0"/>
                  <a:cs typeface="Calibri" pitchFamily="34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</a:rPr>
                  <a:t>    (b</a:t>
                </a:r>
                <a:r>
                  <a:rPr lang="en-US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</a:rPr>
                  <a:t>)  </a:t>
                </a:r>
                <a:r>
                  <a:rPr lang="en-US" b="1" dirty="0">
                    <a:solidFill>
                      <a:srgbClr val="7030A0"/>
                    </a:solidFill>
                    <a:latin typeface="Calibri" pitchFamily="34" charset="0"/>
                    <a:cs typeface="Calibri" pitchFamily="34" charset="0"/>
                  </a:rPr>
                  <a:t>1 cm  </a:t>
                </a:r>
                <a:r>
                  <a:rPr lang="en-US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</a:rPr>
                  <a:t>represents </a:t>
                </a:r>
                <a:r>
                  <a:rPr lang="en-US" b="1" dirty="0">
                    <a:solidFill>
                      <a:srgbClr val="7030A0"/>
                    </a:solidFill>
                    <a:latin typeface="Calibri" pitchFamily="34" charset="0"/>
                    <a:cs typeface="Calibri" pitchFamily="34" charset="0"/>
                  </a:rPr>
                  <a:t>0,5 km</a:t>
                </a:r>
              </a:p>
              <a:p>
                <a:pPr marL="0" lvl="0" indent="0">
                  <a:buClr>
                    <a:srgbClr val="2DA2BF"/>
                  </a:buClr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Calibri" pitchFamily="34" charset="0"/>
                      </a:rPr>
                      <m:t>∴ 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</a:rPr>
                  <a:t> 40 km represent 40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Calibri" pitchFamily="34" charset="0"/>
                      </a:rPr>
                      <m:t>÷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</a:rPr>
                  <a:t> 0,5 = 80 cm</a:t>
                </a:r>
              </a:p>
              <a:p>
                <a:pPr marL="0" indent="0">
                  <a:buNone/>
                </a:pPr>
                <a:endParaRPr lang="en-US" dirty="0" smtClean="0">
                  <a:latin typeface="Calibri" pitchFamily="34" charset="0"/>
                  <a:cs typeface="Calibri" pitchFamily="34" charset="0"/>
                </a:endParaRPr>
              </a:p>
              <a:p>
                <a:endParaRPr lang="en-US" dirty="0"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268760"/>
                <a:ext cx="8712968" cy="5328592"/>
              </a:xfrm>
              <a:blipFill rotWithShape="1">
                <a:blip r:embed="rId2"/>
                <a:stretch>
                  <a:fillRect l="-1259" t="-9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Calibri" pitchFamily="34" charset="0"/>
              </a:rPr>
              <a:t>Solutions: Example 1</a:t>
            </a:r>
            <a:endParaRPr lang="en-US" sz="4800" b="1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506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38972"/>
            <a:ext cx="8712968" cy="5185628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en-ZA" sz="24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Given that the number scale for part of the map of South Africa in figure 1 is 1 : 20 000 000, use your ruler to measure the map distances and answer questions in the next slide:</a:t>
            </a:r>
            <a:endParaRPr lang="en-ZA" sz="2400" i="1" dirty="0" smtClean="0">
              <a:solidFill>
                <a:srgbClr val="00B050"/>
              </a:solidFill>
              <a:latin typeface="Calibri" pitchFamily="34" charset="0"/>
              <a:cs typeface="Arial" pitchFamily="34" charset="0"/>
            </a:endParaRPr>
          </a:p>
          <a:p>
            <a:pPr>
              <a:buNone/>
            </a:pPr>
            <a:endParaRPr lang="en-Z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31640" y="307975"/>
            <a:ext cx="61926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ZA" sz="4800" b="1" dirty="0" smtClean="0">
                <a:solidFill>
                  <a:srgbClr val="002060"/>
                </a:solidFill>
                <a:latin typeface="Calibri"/>
                <a:cs typeface="Arial" pitchFamily="34" charset="0"/>
              </a:rPr>
              <a:t>Activity 1:</a:t>
            </a:r>
            <a:endParaRPr lang="en-US" sz="2000" dirty="0">
              <a:solidFill>
                <a:prstClr val="black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391" y="2420888"/>
            <a:ext cx="7416824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1"/>
            <a:ext cx="8712968" cy="5118527"/>
          </a:xfrm>
        </p:spPr>
        <p:txBody>
          <a:bodyPr>
            <a:normAutofit/>
          </a:bodyPr>
          <a:lstStyle/>
          <a:p>
            <a:pPr marL="182880" indent="-457200" algn="just">
              <a:buAutoNum type="alphaLcParenBoth"/>
            </a:pPr>
            <a:r>
              <a:rPr lang="en-ZA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Calculate the actual distance from Durban to Johannesburg travelling by air (aeroplane in a straight line).</a:t>
            </a:r>
          </a:p>
          <a:p>
            <a:pPr marL="0" indent="0" algn="just">
              <a:buNone/>
            </a:pPr>
            <a:endParaRPr lang="en-ZA" sz="24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en-ZA" sz="24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(b) </a:t>
            </a:r>
            <a:r>
              <a:rPr lang="en-ZA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Calculate the actual distance from Gaborone to Maputo</a:t>
            </a:r>
          </a:p>
          <a:p>
            <a:pPr marL="0" indent="0" algn="just">
              <a:buNone/>
            </a:pPr>
            <a:endParaRPr lang="en-ZA" sz="24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en-ZA" sz="24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(c) </a:t>
            </a:r>
            <a:r>
              <a:rPr lang="en-ZA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Use the bar scale below to calculate the distance between Bloemfontein and </a:t>
            </a:r>
            <a:r>
              <a:rPr lang="en-ZA" sz="24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Kanye</a:t>
            </a:r>
            <a:r>
              <a:rPr lang="en-ZA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0" algn="just">
              <a:buNone/>
            </a:pPr>
            <a:endParaRPr lang="en-ZA" sz="2400" i="1" dirty="0" smtClean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ZA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68803" y="69269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ZA" sz="4800" b="1" dirty="0" smtClean="0">
                <a:solidFill>
                  <a:srgbClr val="002060"/>
                </a:solidFill>
                <a:latin typeface="Calibri"/>
                <a:cs typeface="Arial" pitchFamily="34" charset="0"/>
              </a:rPr>
              <a:t>Activity 1:</a:t>
            </a:r>
            <a:endParaRPr lang="en-US" sz="2000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455994"/>
            <a:ext cx="6581775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18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047274"/>
                <a:ext cx="8820472" cy="5478070"/>
              </a:xfrm>
            </p:spPr>
            <p:txBody>
              <a:bodyPr>
                <a:normAutofit fontScale="25000" lnSpcReduction="20000"/>
              </a:bodyPr>
              <a:lstStyle/>
              <a:p>
                <a:pPr marL="0" indent="0">
                  <a:buNone/>
                </a:pPr>
                <a:r>
                  <a:rPr lang="en-ZA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ZA" sz="8000" dirty="0" smtClean="0">
                    <a:solidFill>
                      <a:srgbClr val="00B0F0"/>
                    </a:solidFill>
                    <a:latin typeface="Calibri" pitchFamily="34" charset="0"/>
                    <a:cs typeface="Calibri" pitchFamily="34" charset="0"/>
                  </a:rPr>
                  <a:t>(a) </a:t>
                </a:r>
                <a:r>
                  <a:rPr lang="en-ZA" sz="9600" dirty="0" smtClean="0">
                    <a:latin typeface="Calibri" pitchFamily="34" charset="0"/>
                    <a:cs typeface="Calibri" pitchFamily="34" charset="0"/>
                  </a:rPr>
                  <a:t>Using a ruler, the distance from Durban to Johannesburg = 32 mm</a:t>
                </a:r>
              </a:p>
              <a:p>
                <a:pPr marL="0" indent="0">
                  <a:buNone/>
                </a:pPr>
                <a:r>
                  <a:rPr lang="en-ZA" sz="9600" dirty="0" smtClean="0">
                    <a:latin typeface="Calibri" pitchFamily="34" charset="0"/>
                    <a:cs typeface="Calibri" pitchFamily="34" charset="0"/>
                  </a:rPr>
                  <a:t>             In scale 1 : 20 000 0000</a:t>
                </a:r>
              </a:p>
              <a:p>
                <a:pPr marL="0" indent="0">
                  <a:buNone/>
                </a:pPr>
                <a:r>
                  <a:rPr lang="en-ZA" sz="9600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ZA" sz="9600" dirty="0" smtClean="0">
                    <a:latin typeface="Calibri" pitchFamily="34" charset="0"/>
                    <a:cs typeface="Calibri" pitchFamily="34" charset="0"/>
                  </a:rPr>
                  <a:t>       then, </a:t>
                </a:r>
                <a:r>
                  <a:rPr lang="en-ZA" sz="9600" b="1" dirty="0" smtClean="0">
                    <a:solidFill>
                      <a:srgbClr val="7030A0"/>
                    </a:solidFill>
                    <a:latin typeface="Calibri" pitchFamily="34" charset="0"/>
                    <a:cs typeface="Calibri" pitchFamily="34" charset="0"/>
                  </a:rPr>
                  <a:t>1 mm = 20 000 000 mm</a:t>
                </a:r>
              </a:p>
              <a:p>
                <a:pPr marL="0" indent="0">
                  <a:buNone/>
                </a:pPr>
                <a:r>
                  <a:rPr lang="en-ZA" sz="9600" b="1" dirty="0">
                    <a:solidFill>
                      <a:srgbClr val="7030A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ZA" sz="9600" b="1" dirty="0" smtClean="0">
                    <a:solidFill>
                      <a:srgbClr val="7030A0"/>
                    </a:solidFill>
                    <a:latin typeface="Calibri" pitchFamily="34" charset="0"/>
                    <a:cs typeface="Calibri" pitchFamily="34" charset="0"/>
                  </a:rPr>
                  <a:t>                             = 32 km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9600" b="0" i="1" smtClean="0">
                        <a:latin typeface="Cambria Math"/>
                        <a:ea typeface="Cambria Math"/>
                        <a:cs typeface="Arial" pitchFamily="34" charset="0"/>
                      </a:rPr>
                      <m:t>                 </m:t>
                    </m:r>
                    <m:r>
                      <a:rPr lang="en-ZA" sz="9600" i="1" smtClean="0">
                        <a:latin typeface="Cambria Math"/>
                        <a:ea typeface="Cambria Math"/>
                        <a:cs typeface="Arial" pitchFamily="34" charset="0"/>
                      </a:rPr>
                      <m:t>∴</m:t>
                    </m:r>
                  </m:oMath>
                </a14:m>
                <a:r>
                  <a:rPr lang="en-ZA" sz="9600" dirty="0" smtClean="0">
                    <a:latin typeface="Calibri" pitchFamily="34" charset="0"/>
                    <a:cs typeface="Calibri" pitchFamily="34" charset="0"/>
                  </a:rPr>
                  <a:t> 1mm = 20 km</a:t>
                </a:r>
              </a:p>
              <a:p>
                <a:pPr marL="0" indent="0">
                  <a:buNone/>
                </a:pPr>
                <a:r>
                  <a:rPr lang="en-ZA" sz="9600" dirty="0" smtClean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         And 32 mm = </a:t>
                </a:r>
                <a:r>
                  <a:rPr lang="en-ZA" sz="9600" b="1" dirty="0" smtClean="0">
                    <a:solidFill>
                      <a:srgbClr val="7030A0"/>
                    </a:solidFill>
                    <a:latin typeface="Calibri" pitchFamily="34" charset="0"/>
                    <a:cs typeface="Calibri" pitchFamily="34" charset="0"/>
                  </a:rPr>
                  <a:t>20 </a:t>
                </a:r>
                <a14:m>
                  <m:oMath xmlns:m="http://schemas.openxmlformats.org/officeDocument/2006/math">
                    <m:r>
                      <a:rPr lang="en-ZA" sz="9600" b="1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×</m:t>
                    </m:r>
                  </m:oMath>
                </a14:m>
                <a:r>
                  <a:rPr lang="en-ZA" sz="9600" b="1" dirty="0" smtClean="0">
                    <a:solidFill>
                      <a:srgbClr val="7030A0"/>
                    </a:solidFill>
                    <a:latin typeface="Calibri" pitchFamily="34" charset="0"/>
                    <a:cs typeface="Calibri" pitchFamily="34" charset="0"/>
                  </a:rPr>
                  <a:t> 32</a:t>
                </a:r>
              </a:p>
              <a:p>
                <a:pPr marL="0" indent="0">
                  <a:buNone/>
                </a:pPr>
                <a:r>
                  <a:rPr lang="en-ZA" sz="9600" dirty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ZA" sz="9600" dirty="0" smtClean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                              = 640  km</a:t>
                </a:r>
                <a:endParaRPr lang="en-ZA" sz="96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pPr marL="0" indent="0">
                  <a:buNone/>
                </a:pPr>
                <a:endParaRPr lang="en-ZA" sz="9600" dirty="0" smtClean="0">
                  <a:latin typeface="Calibri" pitchFamily="34" charset="0"/>
                  <a:cs typeface="Calibri" pitchFamily="34" charset="0"/>
                </a:endParaRPr>
              </a:p>
              <a:p>
                <a:pPr marL="0" indent="0">
                  <a:buNone/>
                </a:pPr>
                <a:r>
                  <a:rPr lang="en-ZA" sz="9600" dirty="0" smtClean="0">
                    <a:solidFill>
                      <a:srgbClr val="00B0F0"/>
                    </a:solidFill>
                    <a:latin typeface="Calibri" pitchFamily="34" charset="0"/>
                    <a:cs typeface="Calibri" pitchFamily="34" charset="0"/>
                  </a:rPr>
                  <a:t>(b) </a:t>
                </a:r>
                <a:r>
                  <a:rPr lang="en-ZA" sz="9600" dirty="0" smtClean="0">
                    <a:latin typeface="Calibri" pitchFamily="34" charset="0"/>
                    <a:cs typeface="Calibri" pitchFamily="34" charset="0"/>
                  </a:rPr>
                  <a:t>Using </a:t>
                </a:r>
                <a:r>
                  <a:rPr lang="en-ZA" sz="9600" dirty="0">
                    <a:latin typeface="Calibri" pitchFamily="34" charset="0"/>
                    <a:cs typeface="Calibri" pitchFamily="34" charset="0"/>
                  </a:rPr>
                  <a:t>a ruler, the distance from </a:t>
                </a:r>
                <a:r>
                  <a:rPr lang="en-ZA" sz="9600" dirty="0" smtClean="0">
                    <a:latin typeface="Calibri" pitchFamily="34" charset="0"/>
                    <a:cs typeface="Calibri" pitchFamily="34" charset="0"/>
                  </a:rPr>
                  <a:t>Gaborone to Maputo </a:t>
                </a:r>
                <a:r>
                  <a:rPr lang="en-ZA" sz="9600" dirty="0">
                    <a:latin typeface="Calibri" pitchFamily="34" charset="0"/>
                    <a:cs typeface="Calibri" pitchFamily="34" charset="0"/>
                  </a:rPr>
                  <a:t>= </a:t>
                </a:r>
                <a:r>
                  <a:rPr lang="en-ZA" sz="9600" dirty="0" smtClean="0">
                    <a:latin typeface="Calibri" pitchFamily="34" charset="0"/>
                    <a:cs typeface="Calibri" pitchFamily="34" charset="0"/>
                  </a:rPr>
                  <a:t>43 </a:t>
                </a:r>
                <a:r>
                  <a:rPr lang="en-ZA" sz="9600" dirty="0">
                    <a:latin typeface="Calibri" pitchFamily="34" charset="0"/>
                    <a:cs typeface="Calibri" pitchFamily="34" charset="0"/>
                  </a:rPr>
                  <a:t>mm</a:t>
                </a:r>
              </a:p>
              <a:p>
                <a:pPr marL="0" indent="0">
                  <a:buNone/>
                </a:pPr>
                <a:r>
                  <a:rPr lang="en-ZA" sz="9600" dirty="0" smtClean="0">
                    <a:latin typeface="Calibri" pitchFamily="34" charset="0"/>
                    <a:cs typeface="Calibri" pitchFamily="34" charset="0"/>
                  </a:rPr>
                  <a:t>               In </a:t>
                </a:r>
                <a:r>
                  <a:rPr lang="en-ZA" sz="9600" dirty="0">
                    <a:latin typeface="Calibri" pitchFamily="34" charset="0"/>
                    <a:cs typeface="Calibri" pitchFamily="34" charset="0"/>
                  </a:rPr>
                  <a:t>scale 1 : 20 000 0000</a:t>
                </a:r>
              </a:p>
              <a:p>
                <a:pPr marL="0" indent="0">
                  <a:buNone/>
                </a:pPr>
                <a:r>
                  <a:rPr lang="en-ZA" sz="9600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ZA" sz="9600" dirty="0" smtClean="0">
                    <a:latin typeface="Calibri" pitchFamily="34" charset="0"/>
                    <a:cs typeface="Calibri" pitchFamily="34" charset="0"/>
                  </a:rPr>
                  <a:t>         then</a:t>
                </a:r>
                <a:r>
                  <a:rPr lang="en-ZA" sz="9600" dirty="0">
                    <a:latin typeface="Calibri" pitchFamily="34" charset="0"/>
                    <a:cs typeface="Calibri" pitchFamily="34" charset="0"/>
                  </a:rPr>
                  <a:t>, </a:t>
                </a:r>
                <a:r>
                  <a:rPr lang="en-ZA" sz="9600" b="1" dirty="0">
                    <a:solidFill>
                      <a:srgbClr val="7030A0"/>
                    </a:solidFill>
                    <a:latin typeface="Calibri" pitchFamily="34" charset="0"/>
                    <a:cs typeface="Calibri" pitchFamily="34" charset="0"/>
                  </a:rPr>
                  <a:t>1 mm = 20 000 000 mm</a:t>
                </a:r>
              </a:p>
              <a:p>
                <a:pPr marL="0" indent="0">
                  <a:buNone/>
                </a:pPr>
                <a:r>
                  <a:rPr lang="en-ZA" sz="9600" dirty="0">
                    <a:solidFill>
                      <a:srgbClr val="7030A0"/>
                    </a:solidFill>
                    <a:latin typeface="Calibri" pitchFamily="34" charset="0"/>
                    <a:cs typeface="Calibri" pitchFamily="34" charset="0"/>
                  </a:rPr>
                  <a:t>                    </a:t>
                </a:r>
                <a:r>
                  <a:rPr lang="en-ZA" sz="9600" dirty="0" smtClean="0">
                    <a:solidFill>
                      <a:srgbClr val="7030A0"/>
                    </a:solidFill>
                    <a:latin typeface="Calibri" pitchFamily="34" charset="0"/>
                    <a:cs typeface="Calibri" pitchFamily="34" charset="0"/>
                  </a:rPr>
                  <a:t>            </a:t>
                </a:r>
                <a:r>
                  <a:rPr lang="en-ZA" sz="9600" b="1" dirty="0">
                    <a:solidFill>
                      <a:srgbClr val="7030A0"/>
                    </a:solidFill>
                    <a:latin typeface="Calibri" pitchFamily="34" charset="0"/>
                    <a:cs typeface="Calibri" pitchFamily="34" charset="0"/>
                  </a:rPr>
                  <a:t>= 20 km</a:t>
                </a:r>
              </a:p>
              <a:p>
                <a:pPr marL="0" indent="0">
                  <a:buNone/>
                </a:pPr>
                <a:r>
                  <a:rPr lang="en-ZA" sz="9600" dirty="0" smtClean="0">
                    <a:ea typeface="Cambria Math"/>
                    <a:cs typeface="Arial" pitchFamily="34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ZA" sz="9600" i="1">
                        <a:latin typeface="Cambria Math"/>
                        <a:ea typeface="Cambria Math"/>
                        <a:cs typeface="Arial" pitchFamily="34" charset="0"/>
                      </a:rPr>
                      <m:t>∴</m:t>
                    </m:r>
                  </m:oMath>
                </a14:m>
                <a:r>
                  <a:rPr lang="en-ZA" sz="9600" dirty="0">
                    <a:latin typeface="Calibri" pitchFamily="34" charset="0"/>
                    <a:cs typeface="Calibri" pitchFamily="34" charset="0"/>
                  </a:rPr>
                  <a:t> 1mm = 20 km</a:t>
                </a:r>
              </a:p>
              <a:p>
                <a:pPr marL="0" indent="0">
                  <a:buNone/>
                </a:pPr>
                <a:r>
                  <a:rPr lang="en-ZA" sz="9600" dirty="0" smtClean="0">
                    <a:latin typeface="Calibri" pitchFamily="34" charset="0"/>
                    <a:cs typeface="Calibri" pitchFamily="34" charset="0"/>
                  </a:rPr>
                  <a:t>          And 43 </a:t>
                </a:r>
                <a:r>
                  <a:rPr lang="en-ZA" sz="9600" dirty="0">
                    <a:latin typeface="Calibri" pitchFamily="34" charset="0"/>
                    <a:cs typeface="Calibri" pitchFamily="34" charset="0"/>
                  </a:rPr>
                  <a:t>mm = </a:t>
                </a:r>
                <a:r>
                  <a:rPr lang="en-ZA" sz="9600" b="1" dirty="0" smtClean="0">
                    <a:solidFill>
                      <a:srgbClr val="7030A0"/>
                    </a:solidFill>
                    <a:latin typeface="Calibri" pitchFamily="34" charset="0"/>
                    <a:cs typeface="Calibri" pitchFamily="34" charset="0"/>
                  </a:rPr>
                  <a:t>20 </a:t>
                </a:r>
                <a14:m>
                  <m:oMath xmlns:m="http://schemas.openxmlformats.org/officeDocument/2006/math">
                    <m:r>
                      <a:rPr lang="en-ZA" sz="9600" b="1" i="1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×</m:t>
                    </m:r>
                  </m:oMath>
                </a14:m>
                <a:r>
                  <a:rPr lang="en-ZA" sz="9600" b="1" dirty="0">
                    <a:solidFill>
                      <a:srgbClr val="7030A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ZA" sz="9600" b="1" dirty="0" smtClean="0">
                    <a:solidFill>
                      <a:srgbClr val="7030A0"/>
                    </a:solidFill>
                    <a:latin typeface="Calibri" pitchFamily="34" charset="0"/>
                    <a:cs typeface="Calibri" pitchFamily="34" charset="0"/>
                  </a:rPr>
                  <a:t>43</a:t>
                </a:r>
                <a:endParaRPr lang="en-ZA" sz="9600" b="1" dirty="0">
                  <a:solidFill>
                    <a:srgbClr val="7030A0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pPr marL="0" indent="0">
                  <a:buNone/>
                </a:pPr>
                <a:r>
                  <a:rPr lang="en-ZA" sz="9600" dirty="0">
                    <a:latin typeface="Calibri" pitchFamily="34" charset="0"/>
                    <a:cs typeface="Calibri" pitchFamily="34" charset="0"/>
                  </a:rPr>
                  <a:t>                   </a:t>
                </a:r>
                <a:r>
                  <a:rPr lang="en-ZA" sz="9600" dirty="0" smtClean="0">
                    <a:latin typeface="Calibri" pitchFamily="34" charset="0"/>
                    <a:cs typeface="Calibri" pitchFamily="34" charset="0"/>
                  </a:rPr>
                  <a:t>             </a:t>
                </a:r>
                <a:r>
                  <a:rPr lang="en-ZA" sz="9600" dirty="0">
                    <a:latin typeface="Calibri" pitchFamily="34" charset="0"/>
                    <a:cs typeface="Calibri" pitchFamily="34" charset="0"/>
                  </a:rPr>
                  <a:t>= </a:t>
                </a:r>
                <a:r>
                  <a:rPr lang="en-ZA" sz="9600" dirty="0" smtClean="0">
                    <a:latin typeface="Calibri" pitchFamily="34" charset="0"/>
                    <a:cs typeface="Calibri" pitchFamily="34" charset="0"/>
                  </a:rPr>
                  <a:t>860 </a:t>
                </a:r>
                <a:r>
                  <a:rPr lang="en-ZA" sz="9600" dirty="0">
                    <a:latin typeface="Calibri" pitchFamily="34" charset="0"/>
                    <a:cs typeface="Calibri" pitchFamily="34" charset="0"/>
                  </a:rPr>
                  <a:t>km</a:t>
                </a:r>
              </a:p>
              <a:p>
                <a:pPr>
                  <a:buNone/>
                </a:pPr>
                <a:endParaRPr lang="en-ZA" sz="8000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pPr>
                  <a:buNone/>
                </a:pPr>
                <a:endParaRPr lang="en-ZA" sz="8000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pPr>
                  <a:buNone/>
                </a:pPr>
                <a:endParaRPr lang="en-ZA" sz="8000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r>
                  <a:rPr lang="en-ZA" sz="8000" i="1" dirty="0" smtClean="0">
                    <a:latin typeface="Arial" pitchFamily="34" charset="0"/>
                    <a:cs typeface="Arial" pitchFamily="34" charset="0"/>
                  </a:rPr>
                  <a:t>			</a:t>
                </a:r>
                <a:endParaRPr lang="en-ZA" sz="8000" b="1" i="1" dirty="0" smtClean="0">
                  <a:latin typeface="Arial" pitchFamily="34" charset="0"/>
                  <a:cs typeface="Arial" pitchFamily="34" charset="0"/>
                </a:endParaRPr>
              </a:p>
              <a:p>
                <a:pPr algn="ctr">
                  <a:buNone/>
                </a:pPr>
                <a:endParaRPr lang="en-ZA" sz="8000" b="1" dirty="0" smtClean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047274"/>
                <a:ext cx="8820472" cy="5478070"/>
              </a:xfrm>
              <a:blipFill rotWithShape="1">
                <a:blip r:embed="rId2"/>
                <a:stretch>
                  <a:fillRect l="-1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585176" y="216277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ZA" sz="4800" b="1" dirty="0" smtClean="0">
                <a:solidFill>
                  <a:srgbClr val="002060"/>
                </a:solidFill>
                <a:latin typeface="Calibri"/>
                <a:cs typeface="Arial" pitchFamily="34" charset="0"/>
              </a:rPr>
              <a:t>Solution: Activity 1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51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1"/>
  <p:tag name="QUESTIONTYPE" val=" 0"/>
  <p:tag name="QUESTIONCHOICES" val=" 2"/>
  <p:tag name="QUESTIONANSWER" val="C"/>
  <p:tag name="QUESTIONDIFFICULTY" val=" 0"/>
  <p:tag name="QUESTIONPOINTS" val=" 1"/>
  <p:tag name="QUESTIONCHANCES" val=" 1"/>
  <p:tag name="QUESTIONTIMER" val="00:45"/>
  <p:tag name="QUESTIONCHOICESTYPE" val=" 1"/>
  <p:tag name="QUESTIONCHARTTYPE" val="0"/>
  <p:tag name="MANUALQUESTIONSTART" val="No"/>
  <p:tag name="QUESTIONANSWEROPTIONS" val=" 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10"/>
  <p:tag name="QUESTIONTYPE" val=" 0"/>
  <p:tag name="QUESTIONCHOICES" val=" 2"/>
  <p:tag name="QUESTIONANSWER" val="A"/>
  <p:tag name="QUESTIONDIFFICULTY" val=" 0"/>
  <p:tag name="QUESTIONPOINTS" val=" 1"/>
  <p:tag name="QUESTIONCHANCES" val=" 1"/>
  <p:tag name="QUESTIONTIMER" val="01:00"/>
  <p:tag name="QUESTIONCHOICESTYPE" val=" 1"/>
  <p:tag name="QUESTIONCHARTTYPE" val="0"/>
  <p:tag name="MANUALQUESTIONSTART" val="No"/>
  <p:tag name="QUESTIONANSWEROPTIONS" val=" 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2"/>
  <p:tag name="QUESTIONTYPE" val=" 0"/>
  <p:tag name="QUESTIONCHOICES" val=" 2"/>
  <p:tag name="QUESTIONANSWER" val="D"/>
  <p:tag name="QUESTIONDIFFICULTY" val=" 0"/>
  <p:tag name="QUESTIONPOINTS" val=" 1"/>
  <p:tag name="QUESTIONCHANCES" val=" 1"/>
  <p:tag name="QUESTIONTIMER" val="01:00"/>
  <p:tag name="QUESTIONCHOICESTYPE" val=" 1"/>
  <p:tag name="QUESTIONCHARTTYPE" val="0"/>
  <p:tag name="MANUALQUESTIONSTART" val="No"/>
  <p:tag name="QUESTIONANSWEROPTIONS" val=" 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3"/>
  <p:tag name="QUESTIONTYPE" val=" 0"/>
  <p:tag name="QUESTIONCHOICES" val=" 2"/>
  <p:tag name="QUESTIONANSWER" val="B"/>
  <p:tag name="QUESTIONDIFFICULTY" val=" 0"/>
  <p:tag name="QUESTIONPOINTS" val=" 1"/>
  <p:tag name="QUESTIONCHANCES" val=" 1"/>
  <p:tag name="QUESTIONTIMER" val="01:00"/>
  <p:tag name="QUESTIONCHOICESTYPE" val=" 1"/>
  <p:tag name="QUESTIONCHARTTYPE" val="0"/>
  <p:tag name="MANUALQUESTIONSTART" val="No"/>
  <p:tag name="QUESTIONANSWEROPTIONS" val=" 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4"/>
  <p:tag name="QUESTIONTYPE" val=" 0"/>
  <p:tag name="QUESTIONCHOICES" val=" 2"/>
  <p:tag name="QUESTIONANSWER" val="A"/>
  <p:tag name="QUESTIONDIFFICULTY" val=" 0"/>
  <p:tag name="QUESTIONPOINTS" val=" 1"/>
  <p:tag name="QUESTIONCHANCES" val=" 1"/>
  <p:tag name="QUESTIONTIMER" val="01:00"/>
  <p:tag name="QUESTIONCHOICESTYPE" val=" 1"/>
  <p:tag name="QUESTIONCHARTTYPE" val="0"/>
  <p:tag name="MANUALQUESTIONSTART" val="No"/>
  <p:tag name="QUESTIONANSWEROPTIONS" val=" 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5"/>
  <p:tag name="QUESTIONTYPE" val=" 0"/>
  <p:tag name="QUESTIONCHOICES" val=" 2"/>
  <p:tag name="QUESTIONANSWER" val="C"/>
  <p:tag name="QUESTIONDIFFICULTY" val=" 0"/>
  <p:tag name="QUESTIONPOINTS" val=" 1"/>
  <p:tag name="QUESTIONCHANCES" val=" 1"/>
  <p:tag name="QUESTIONTIMER" val="01:00"/>
  <p:tag name="QUESTIONCHOICESTYPE" val=" 1"/>
  <p:tag name="QUESTIONCHARTTYPE" val="0"/>
  <p:tag name="MANUALQUESTIONSTART" val="No"/>
  <p:tag name="QUESTIONANSWEROPTIONS" val=" 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6"/>
  <p:tag name="QUESTIONTYPE" val=" 0"/>
  <p:tag name="QUESTIONCHOICES" val=" 2"/>
  <p:tag name="QUESTIONANSWER" val="A"/>
  <p:tag name="QUESTIONDIFFICULTY" val=" 0"/>
  <p:tag name="QUESTIONPOINTS" val=" 1"/>
  <p:tag name="QUESTIONCHANCES" val=" 1"/>
  <p:tag name="QUESTIONTIMER" val="01:00"/>
  <p:tag name="QUESTIONCHOICESTYPE" val=" 1"/>
  <p:tag name="QUESTIONCHARTTYPE" val="0"/>
  <p:tag name="MANUALQUESTIONSTART" val="No"/>
  <p:tag name="QUESTIONANSWEROPTIONS" val=" 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7"/>
  <p:tag name="QUESTIONTYPE" val=" 0"/>
  <p:tag name="QUESTIONCHOICES" val=" 2"/>
  <p:tag name="QUESTIONANSWER" val="D"/>
  <p:tag name="QUESTIONDIFFICULTY" val=" 0"/>
  <p:tag name="QUESTIONPOINTS" val=" 1"/>
  <p:tag name="QUESTIONCHANCES" val=" 1"/>
  <p:tag name="QUESTIONTIMER" val="01:00"/>
  <p:tag name="QUESTIONCHOICESTYPE" val=" 1"/>
  <p:tag name="QUESTIONCHARTTYPE" val="0"/>
  <p:tag name="MANUALQUESTIONSTART" val="No"/>
  <p:tag name="QUESTIONANSWEROPTIONS" val=" 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8"/>
  <p:tag name="QUESTIONTYPE" val=" 0"/>
  <p:tag name="QUESTIONCHOICES" val=" 2"/>
  <p:tag name="QUESTIONANSWER" val="C"/>
  <p:tag name="QUESTIONDIFFICULTY" val=" 0"/>
  <p:tag name="QUESTIONPOINTS" val=" 1"/>
  <p:tag name="QUESTIONCHANCES" val=" 1"/>
  <p:tag name="QUESTIONTIMER" val="01:00"/>
  <p:tag name="QUESTIONCHOICESTYPE" val=" 1"/>
  <p:tag name="QUESTIONCHARTTYPE" val="0"/>
  <p:tag name="MANUALQUESTIONSTART" val="No"/>
  <p:tag name="QUESTIONANSWEROPTIONS" val=" 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9"/>
  <p:tag name="QUESTIONTYPE" val=" 0"/>
  <p:tag name="QUESTIONCHOICES" val=" 2"/>
  <p:tag name="QUESTIONANSWER" val="B"/>
  <p:tag name="QUESTIONDIFFICULTY" val=" 0"/>
  <p:tag name="QUESTIONPOINTS" val=" 1"/>
  <p:tag name="QUESTIONCHANCES" val=" 1"/>
  <p:tag name="QUESTIONTIMER" val="01:00"/>
  <p:tag name="QUESTIONCHOICESTYPE" val=" 1"/>
  <p:tag name="QUESTIONCHARTTYPE" val="0"/>
  <p:tag name="MANUALQUESTIONSTART" val="No"/>
  <p:tag name="QUESTIONANSWEROPTIONS" val=" 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5847</TotalTime>
  <Words>1406</Words>
  <Application>Microsoft Office PowerPoint</Application>
  <PresentationFormat>On-screen Show (4:3)</PresentationFormat>
  <Paragraphs>204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Concourse</vt:lpstr>
      <vt:lpstr>MATHEMATICAL LITERACY  GRADE 11 CAPS</vt:lpstr>
      <vt:lpstr>Topic 4: Maps, plans and other representations of the physical world</vt:lpstr>
      <vt:lpstr>Scale</vt:lpstr>
      <vt:lpstr>Scale</vt:lpstr>
      <vt:lpstr>Example:1</vt:lpstr>
      <vt:lpstr>Solutions: Example 1</vt:lpstr>
      <vt:lpstr>PowerPoint Presentation</vt:lpstr>
      <vt:lpstr>PowerPoint Presentation</vt:lpstr>
      <vt:lpstr>PowerPoint Presentation</vt:lpstr>
      <vt:lpstr>PowerPoint Presentation</vt:lpstr>
      <vt:lpstr>Example: 2</vt:lpstr>
      <vt:lpstr>Solution: Example 2</vt:lpstr>
      <vt:lpstr>Activity: 2</vt:lpstr>
      <vt:lpstr>PowerPoint Presentation</vt:lpstr>
      <vt:lpstr>Activity: 2</vt:lpstr>
      <vt:lpstr>Solution: Activity 2</vt:lpstr>
      <vt:lpstr>Solution: Activity 2</vt:lpstr>
      <vt:lpstr>Final Assessment Questions 1-10 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Solutions Final Assessment Questions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MATHEMATICAL LITERACY  GRADE 10</dc:title>
  <dc:creator>makhudu</dc:creator>
  <cp:lastModifiedBy>wisani'</cp:lastModifiedBy>
  <cp:revision>345</cp:revision>
  <cp:lastPrinted>2012-11-26T07:52:30Z</cp:lastPrinted>
  <dcterms:created xsi:type="dcterms:W3CDTF">2012-10-27T18:27:31Z</dcterms:created>
  <dcterms:modified xsi:type="dcterms:W3CDTF">2013-06-04T22:43:14Z</dcterms:modified>
</cp:coreProperties>
</file>