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310" r:id="rId8"/>
    <p:sldId id="342" r:id="rId9"/>
    <p:sldId id="267" r:id="rId10"/>
    <p:sldId id="268" r:id="rId11"/>
    <p:sldId id="269" r:id="rId12"/>
    <p:sldId id="260" r:id="rId13"/>
    <p:sldId id="270" r:id="rId14"/>
    <p:sldId id="271" r:id="rId15"/>
    <p:sldId id="312" r:id="rId16"/>
    <p:sldId id="272" r:id="rId17"/>
    <p:sldId id="273" r:id="rId18"/>
    <p:sldId id="274" r:id="rId19"/>
    <p:sldId id="311" r:id="rId20"/>
    <p:sldId id="279" r:id="rId21"/>
    <p:sldId id="275" r:id="rId22"/>
    <p:sldId id="276" r:id="rId23"/>
    <p:sldId id="277" r:id="rId24"/>
    <p:sldId id="278" r:id="rId25"/>
    <p:sldId id="281" r:id="rId26"/>
    <p:sldId id="284" r:id="rId27"/>
    <p:sldId id="285" r:id="rId28"/>
    <p:sldId id="282" r:id="rId29"/>
    <p:sldId id="283" r:id="rId30"/>
    <p:sldId id="287" r:id="rId31"/>
    <p:sldId id="288" r:id="rId32"/>
    <p:sldId id="261" r:id="rId33"/>
    <p:sldId id="289" r:id="rId34"/>
    <p:sldId id="290" r:id="rId35"/>
    <p:sldId id="291" r:id="rId36"/>
    <p:sldId id="292" r:id="rId37"/>
    <p:sldId id="296" r:id="rId38"/>
    <p:sldId id="293" r:id="rId39"/>
    <p:sldId id="294" r:id="rId40"/>
    <p:sldId id="262" r:id="rId41"/>
    <p:sldId id="297" r:id="rId42"/>
    <p:sldId id="313" r:id="rId43"/>
    <p:sldId id="314" r:id="rId44"/>
    <p:sldId id="298" r:id="rId45"/>
    <p:sldId id="315" r:id="rId46"/>
    <p:sldId id="299" r:id="rId47"/>
    <p:sldId id="300" r:id="rId48"/>
    <p:sldId id="301" r:id="rId49"/>
    <p:sldId id="302" r:id="rId50"/>
    <p:sldId id="303" r:id="rId51"/>
    <p:sldId id="304" r:id="rId52"/>
    <p:sldId id="263" r:id="rId53"/>
    <p:sldId id="306" r:id="rId54"/>
    <p:sldId id="305" r:id="rId55"/>
    <p:sldId id="317" r:id="rId56"/>
    <p:sldId id="308" r:id="rId57"/>
    <p:sldId id="264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FF3300"/>
    <a:srgbClr val="009999"/>
    <a:srgbClr val="669900"/>
    <a:srgbClr val="A50021"/>
    <a:srgbClr val="000066"/>
    <a:srgbClr val="663300"/>
    <a:srgbClr val="00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>
        <p:scale>
          <a:sx n="76" d="100"/>
          <a:sy n="76" d="100"/>
        </p:scale>
        <p:origin x="-12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C21E2-C75D-409D-8442-1F2F8E41E8EE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D797EA9-0410-4B7A-8B47-861DE82F87E0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Transport of Blood to the Kidney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7487ACCE-4397-4DA2-AE15-77F5D4F358E3}" type="parTrans" cxnId="{74EB8D3F-0B64-4687-AB22-9312D9AFF60A}">
      <dgm:prSet/>
      <dgm:spPr/>
      <dgm:t>
        <a:bodyPr/>
        <a:lstStyle/>
        <a:p>
          <a:endParaRPr lang="en-US"/>
        </a:p>
      </dgm:t>
    </dgm:pt>
    <dgm:pt modelId="{49F7D9A3-8200-41BC-97A3-4A5C97EEC8A2}" type="sibTrans" cxnId="{74EB8D3F-0B64-4687-AB22-9312D9AFF60A}">
      <dgm:prSet/>
      <dgm:spPr/>
      <dgm:t>
        <a:bodyPr/>
        <a:lstStyle/>
        <a:p>
          <a:endParaRPr lang="en-US"/>
        </a:p>
      </dgm:t>
    </dgm:pt>
    <dgm:pt modelId="{2E4841B2-C0FC-4306-96A2-F1859B7D88AB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Glomerular Filtration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2B7FC575-0817-4742-95A8-2D2DF78198DA}" type="parTrans" cxnId="{2F47E923-8F5F-46AF-82EA-50FB3DA36A5B}">
      <dgm:prSet/>
      <dgm:spPr/>
      <dgm:t>
        <a:bodyPr/>
        <a:lstStyle/>
        <a:p>
          <a:endParaRPr lang="en-US"/>
        </a:p>
      </dgm:t>
    </dgm:pt>
    <dgm:pt modelId="{74475EA2-F90C-45FA-9428-2F2C158DFCC0}" type="sibTrans" cxnId="{2F47E923-8F5F-46AF-82EA-50FB3DA36A5B}">
      <dgm:prSet/>
      <dgm:spPr/>
      <dgm:t>
        <a:bodyPr/>
        <a:lstStyle/>
        <a:p>
          <a:endParaRPr lang="en-US"/>
        </a:p>
      </dgm:t>
    </dgm:pt>
    <dgm:pt modelId="{A3B67E54-9B4C-4670-823F-9516A22837A3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Tubular Re-absorption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148A7E5B-2C09-4FB2-8368-6840CFED32DE}" type="parTrans" cxnId="{5E7789B5-78B1-4F87-B222-BBF18CF94BBF}">
      <dgm:prSet/>
      <dgm:spPr/>
      <dgm:t>
        <a:bodyPr/>
        <a:lstStyle/>
        <a:p>
          <a:endParaRPr lang="en-US"/>
        </a:p>
      </dgm:t>
    </dgm:pt>
    <dgm:pt modelId="{93C070A5-9394-4A65-9672-32542B85A0CE}" type="sibTrans" cxnId="{5E7789B5-78B1-4F87-B222-BBF18CF94BBF}">
      <dgm:prSet/>
      <dgm:spPr/>
      <dgm:t>
        <a:bodyPr/>
        <a:lstStyle/>
        <a:p>
          <a:endParaRPr lang="en-US"/>
        </a:p>
      </dgm:t>
    </dgm:pt>
    <dgm:pt modelId="{2FC8B321-3D1D-420D-B0D5-A6F1B7CDD219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Tubular Excretion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8BD022A5-CF63-43A6-B8FE-04B9801C3EEB}" type="parTrans" cxnId="{354E4F3D-D7FC-4F3E-A0E8-D9D230845241}">
      <dgm:prSet/>
      <dgm:spPr/>
      <dgm:t>
        <a:bodyPr/>
        <a:lstStyle/>
        <a:p>
          <a:endParaRPr lang="en-US"/>
        </a:p>
      </dgm:t>
    </dgm:pt>
    <dgm:pt modelId="{C886A54E-0649-4495-B193-111041A652DA}" type="sibTrans" cxnId="{354E4F3D-D7FC-4F3E-A0E8-D9D230845241}">
      <dgm:prSet/>
      <dgm:spPr/>
      <dgm:t>
        <a:bodyPr/>
        <a:lstStyle/>
        <a:p>
          <a:endParaRPr lang="en-US"/>
        </a:p>
      </dgm:t>
    </dgm:pt>
    <dgm:pt modelId="{AE5C6841-0E54-4B43-99CF-6CEFE975F617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Passage of Urine to the Bladder &amp; Urination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182F3D49-6E30-4256-B1E5-15B659DC7DEC}" type="parTrans" cxnId="{AD6231E2-964D-46E6-94E5-E657D25B0A3B}">
      <dgm:prSet/>
      <dgm:spPr/>
      <dgm:t>
        <a:bodyPr/>
        <a:lstStyle/>
        <a:p>
          <a:endParaRPr lang="en-US"/>
        </a:p>
      </dgm:t>
    </dgm:pt>
    <dgm:pt modelId="{986A3E62-27A9-45A2-AD5D-5667584373B7}" type="sibTrans" cxnId="{AD6231E2-964D-46E6-94E5-E657D25B0A3B}">
      <dgm:prSet/>
      <dgm:spPr/>
      <dgm:t>
        <a:bodyPr/>
        <a:lstStyle/>
        <a:p>
          <a:endParaRPr lang="en-US"/>
        </a:p>
      </dgm:t>
    </dgm:pt>
    <dgm:pt modelId="{6C0DDB49-5A5A-4E45-A366-0BBCC92EB279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Adaptations of the Kidney for their Functions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A4681319-9D60-4E32-8634-980D08837611}" type="parTrans" cxnId="{505F3263-5280-4336-B6FA-27D2371397F8}">
      <dgm:prSet/>
      <dgm:spPr/>
      <dgm:t>
        <a:bodyPr/>
        <a:lstStyle/>
        <a:p>
          <a:endParaRPr lang="en-US"/>
        </a:p>
      </dgm:t>
    </dgm:pt>
    <dgm:pt modelId="{ECC20120-48E5-473F-8464-9A43ACF6A5E3}" type="sibTrans" cxnId="{505F3263-5280-4336-B6FA-27D2371397F8}">
      <dgm:prSet/>
      <dgm:spPr/>
      <dgm:t>
        <a:bodyPr/>
        <a:lstStyle/>
        <a:p>
          <a:endParaRPr lang="en-US"/>
        </a:p>
      </dgm:t>
    </dgm:pt>
    <dgm:pt modelId="{6560A38A-89B7-4885-B9FB-45FFA8AE9BF6}">
      <dgm:prSet custT="1"/>
      <dgm:spPr>
        <a:solidFill>
          <a:srgbClr val="92D050"/>
        </a:solidFill>
      </dgm:spPr>
      <dgm:t>
        <a:bodyPr/>
        <a:lstStyle/>
        <a:p>
          <a:pPr algn="ctr"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Role of the Kidney in Homeostasis</a:t>
          </a:r>
          <a:endParaRPr lang="en-US" sz="2400" b="1" baseline="0" dirty="0">
            <a:solidFill>
              <a:srgbClr val="7030A0"/>
            </a:solidFill>
            <a:latin typeface="Calibri" pitchFamily="34" charset="0"/>
          </a:endParaRPr>
        </a:p>
      </dgm:t>
    </dgm:pt>
    <dgm:pt modelId="{22883DD8-2693-4F10-9AA2-4B786153851C}" type="parTrans" cxnId="{3AE2ED00-3FCE-4C08-B180-0F16E3A0AAD2}">
      <dgm:prSet/>
      <dgm:spPr/>
      <dgm:t>
        <a:bodyPr/>
        <a:lstStyle/>
        <a:p>
          <a:endParaRPr lang="en-US"/>
        </a:p>
      </dgm:t>
    </dgm:pt>
    <dgm:pt modelId="{C67F7255-7471-4A47-8742-9A0CE2768606}" type="sibTrans" cxnId="{3AE2ED00-3FCE-4C08-B180-0F16E3A0AAD2}">
      <dgm:prSet/>
      <dgm:spPr/>
      <dgm:t>
        <a:bodyPr/>
        <a:lstStyle/>
        <a:p>
          <a:endParaRPr lang="en-US"/>
        </a:p>
      </dgm:t>
    </dgm:pt>
    <dgm:pt modelId="{D75975B3-4A92-4A07-BD68-81AC10DE3FC5}" type="pres">
      <dgm:prSet presAssocID="{A3EC21E2-C75D-409D-8442-1F2F8E41E8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48FB11-AE63-41CA-8DC6-3E0ED4BEECA8}" type="pres">
      <dgm:prSet presAssocID="{1D797EA9-0410-4B7A-8B47-861DE82F87E0}" presName="parentLin" presStyleCnt="0"/>
      <dgm:spPr/>
    </dgm:pt>
    <dgm:pt modelId="{3DE73814-602C-4CF6-BD3D-A76FC3C1AA4D}" type="pres">
      <dgm:prSet presAssocID="{1D797EA9-0410-4B7A-8B47-861DE82F87E0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DF0DA82-B94F-4668-9A56-FDEFA77B81FF}" type="pres">
      <dgm:prSet presAssocID="{1D797EA9-0410-4B7A-8B47-861DE82F87E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53D3C-CC50-4BF3-A76D-E79B62320E7E}" type="pres">
      <dgm:prSet presAssocID="{1D797EA9-0410-4B7A-8B47-861DE82F87E0}" presName="negativeSpace" presStyleCnt="0"/>
      <dgm:spPr/>
    </dgm:pt>
    <dgm:pt modelId="{74DA2D5E-6059-47D8-99A8-500D206C8B7E}" type="pres">
      <dgm:prSet presAssocID="{1D797EA9-0410-4B7A-8B47-861DE82F87E0}" presName="childText" presStyleLbl="conFgAcc1" presStyleIdx="0" presStyleCnt="7">
        <dgm:presLayoutVars>
          <dgm:bulletEnabled val="1"/>
        </dgm:presLayoutVars>
      </dgm:prSet>
      <dgm:spPr/>
    </dgm:pt>
    <dgm:pt modelId="{CB567B9A-B58D-4395-86A4-ADB5B8D35D04}" type="pres">
      <dgm:prSet presAssocID="{49F7D9A3-8200-41BC-97A3-4A5C97EEC8A2}" presName="spaceBetweenRectangles" presStyleCnt="0"/>
      <dgm:spPr/>
    </dgm:pt>
    <dgm:pt modelId="{79B4979E-FF97-44D7-A47D-9CC39AE8675F}" type="pres">
      <dgm:prSet presAssocID="{2E4841B2-C0FC-4306-96A2-F1859B7D88AB}" presName="parentLin" presStyleCnt="0"/>
      <dgm:spPr/>
    </dgm:pt>
    <dgm:pt modelId="{2612FF87-CA30-497A-8DF4-F69B7B4F2B15}" type="pres">
      <dgm:prSet presAssocID="{2E4841B2-C0FC-4306-96A2-F1859B7D88AB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6CFE8B49-1D4A-48A6-936B-13E44860231A}" type="pres">
      <dgm:prSet presAssocID="{2E4841B2-C0FC-4306-96A2-F1859B7D88A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BD9C0-258A-41BB-8623-F5A88A8FAED8}" type="pres">
      <dgm:prSet presAssocID="{2E4841B2-C0FC-4306-96A2-F1859B7D88AB}" presName="negativeSpace" presStyleCnt="0"/>
      <dgm:spPr/>
    </dgm:pt>
    <dgm:pt modelId="{13BF6B9D-E434-4EAF-B986-4429764ABDF0}" type="pres">
      <dgm:prSet presAssocID="{2E4841B2-C0FC-4306-96A2-F1859B7D88AB}" presName="childText" presStyleLbl="conFgAcc1" presStyleIdx="1" presStyleCnt="7">
        <dgm:presLayoutVars>
          <dgm:bulletEnabled val="1"/>
        </dgm:presLayoutVars>
      </dgm:prSet>
      <dgm:spPr/>
    </dgm:pt>
    <dgm:pt modelId="{8BA87822-F867-4CF8-B97F-831DA357BAB2}" type="pres">
      <dgm:prSet presAssocID="{74475EA2-F90C-45FA-9428-2F2C158DFCC0}" presName="spaceBetweenRectangles" presStyleCnt="0"/>
      <dgm:spPr/>
    </dgm:pt>
    <dgm:pt modelId="{3B40810B-93E5-4F60-BB1B-E2ADD7DEDDC5}" type="pres">
      <dgm:prSet presAssocID="{A3B67E54-9B4C-4670-823F-9516A22837A3}" presName="parentLin" presStyleCnt="0"/>
      <dgm:spPr/>
    </dgm:pt>
    <dgm:pt modelId="{8D155594-F4BB-4B88-8363-D238D6E2E7E0}" type="pres">
      <dgm:prSet presAssocID="{A3B67E54-9B4C-4670-823F-9516A22837A3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28909CD0-DF01-44D6-B3BB-FFB8AF4EA521}" type="pres">
      <dgm:prSet presAssocID="{A3B67E54-9B4C-4670-823F-9516A22837A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220CB-4657-4306-9755-E2B3459F6B5E}" type="pres">
      <dgm:prSet presAssocID="{A3B67E54-9B4C-4670-823F-9516A22837A3}" presName="negativeSpace" presStyleCnt="0"/>
      <dgm:spPr/>
    </dgm:pt>
    <dgm:pt modelId="{09E3BA1B-0E2D-42CD-897A-78C2801F1A58}" type="pres">
      <dgm:prSet presAssocID="{A3B67E54-9B4C-4670-823F-9516A22837A3}" presName="childText" presStyleLbl="conFgAcc1" presStyleIdx="2" presStyleCnt="7">
        <dgm:presLayoutVars>
          <dgm:bulletEnabled val="1"/>
        </dgm:presLayoutVars>
      </dgm:prSet>
      <dgm:spPr/>
    </dgm:pt>
    <dgm:pt modelId="{38658342-4070-4C36-9D44-A3AF9112ECC0}" type="pres">
      <dgm:prSet presAssocID="{93C070A5-9394-4A65-9672-32542B85A0CE}" presName="spaceBetweenRectangles" presStyleCnt="0"/>
      <dgm:spPr/>
    </dgm:pt>
    <dgm:pt modelId="{88464300-70BE-4807-89AE-51C24338E163}" type="pres">
      <dgm:prSet presAssocID="{2FC8B321-3D1D-420D-B0D5-A6F1B7CDD219}" presName="parentLin" presStyleCnt="0"/>
      <dgm:spPr/>
    </dgm:pt>
    <dgm:pt modelId="{D4E45210-9F3B-4F91-92FE-E7A846806EE5}" type="pres">
      <dgm:prSet presAssocID="{2FC8B321-3D1D-420D-B0D5-A6F1B7CDD219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0D853FBE-8C7A-4FF3-A19B-D3974CD56DEB}" type="pres">
      <dgm:prSet presAssocID="{2FC8B321-3D1D-420D-B0D5-A6F1B7CDD21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536FF-8BA6-4CD4-8D60-32D2D899E4B6}" type="pres">
      <dgm:prSet presAssocID="{2FC8B321-3D1D-420D-B0D5-A6F1B7CDD219}" presName="negativeSpace" presStyleCnt="0"/>
      <dgm:spPr/>
    </dgm:pt>
    <dgm:pt modelId="{05E33835-4961-488D-9381-C7B262440E93}" type="pres">
      <dgm:prSet presAssocID="{2FC8B321-3D1D-420D-B0D5-A6F1B7CDD219}" presName="childText" presStyleLbl="conFgAcc1" presStyleIdx="3" presStyleCnt="7">
        <dgm:presLayoutVars>
          <dgm:bulletEnabled val="1"/>
        </dgm:presLayoutVars>
      </dgm:prSet>
      <dgm:spPr/>
    </dgm:pt>
    <dgm:pt modelId="{AC4134FF-1811-4B79-B3AF-B31FE8BB9350}" type="pres">
      <dgm:prSet presAssocID="{C886A54E-0649-4495-B193-111041A652DA}" presName="spaceBetweenRectangles" presStyleCnt="0"/>
      <dgm:spPr/>
    </dgm:pt>
    <dgm:pt modelId="{0D9974E6-333E-4681-A5B2-FD85B1085666}" type="pres">
      <dgm:prSet presAssocID="{AE5C6841-0E54-4B43-99CF-6CEFE975F617}" presName="parentLin" presStyleCnt="0"/>
      <dgm:spPr/>
    </dgm:pt>
    <dgm:pt modelId="{E4C862EA-EBF1-4EEF-BF3A-5FE741BD0E31}" type="pres">
      <dgm:prSet presAssocID="{AE5C6841-0E54-4B43-99CF-6CEFE975F617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60BCEDD4-8C9B-433B-822E-06E4F33E1B0E}" type="pres">
      <dgm:prSet presAssocID="{AE5C6841-0E54-4B43-99CF-6CEFE975F617}" presName="parentText" presStyleLbl="node1" presStyleIdx="4" presStyleCnt="7" custScaleY="1548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535CC-BE77-436B-89CB-AA8768796489}" type="pres">
      <dgm:prSet presAssocID="{AE5C6841-0E54-4B43-99CF-6CEFE975F617}" presName="negativeSpace" presStyleCnt="0"/>
      <dgm:spPr/>
    </dgm:pt>
    <dgm:pt modelId="{D98F83D7-6AAA-4415-9460-686E3D57E288}" type="pres">
      <dgm:prSet presAssocID="{AE5C6841-0E54-4B43-99CF-6CEFE975F617}" presName="childText" presStyleLbl="conFgAcc1" presStyleIdx="4" presStyleCnt="7">
        <dgm:presLayoutVars>
          <dgm:bulletEnabled val="1"/>
        </dgm:presLayoutVars>
      </dgm:prSet>
      <dgm:spPr/>
    </dgm:pt>
    <dgm:pt modelId="{0E8C5A6A-8628-4D4B-8551-97DD39DCC4DC}" type="pres">
      <dgm:prSet presAssocID="{986A3E62-27A9-45A2-AD5D-5667584373B7}" presName="spaceBetweenRectangles" presStyleCnt="0"/>
      <dgm:spPr/>
    </dgm:pt>
    <dgm:pt modelId="{8933BEB4-2EA9-4962-BF82-A2E7E9666113}" type="pres">
      <dgm:prSet presAssocID="{6C0DDB49-5A5A-4E45-A366-0BBCC92EB279}" presName="parentLin" presStyleCnt="0"/>
      <dgm:spPr/>
    </dgm:pt>
    <dgm:pt modelId="{00F0F2BA-0472-45AD-B3D2-0AA3BE3371EF}" type="pres">
      <dgm:prSet presAssocID="{6C0DDB49-5A5A-4E45-A366-0BBCC92EB279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0F8BDE80-0800-4E9D-BDD4-AA6529664F28}" type="pres">
      <dgm:prSet presAssocID="{6C0DDB49-5A5A-4E45-A366-0BBCC92EB279}" presName="parentText" presStyleLbl="node1" presStyleIdx="5" presStyleCnt="7" custScaleY="1518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AB039-F9B2-4796-AB54-CDDF94F14B00}" type="pres">
      <dgm:prSet presAssocID="{6C0DDB49-5A5A-4E45-A366-0BBCC92EB279}" presName="negativeSpace" presStyleCnt="0"/>
      <dgm:spPr/>
    </dgm:pt>
    <dgm:pt modelId="{6823E903-2D1E-4E5B-AA8B-D80B3AF09566}" type="pres">
      <dgm:prSet presAssocID="{6C0DDB49-5A5A-4E45-A366-0BBCC92EB279}" presName="childText" presStyleLbl="conFgAcc1" presStyleIdx="5" presStyleCnt="7">
        <dgm:presLayoutVars>
          <dgm:bulletEnabled val="1"/>
        </dgm:presLayoutVars>
      </dgm:prSet>
      <dgm:spPr/>
    </dgm:pt>
    <dgm:pt modelId="{375BAC1A-55B4-4C71-817D-0714A11BE26F}" type="pres">
      <dgm:prSet presAssocID="{ECC20120-48E5-473F-8464-9A43ACF6A5E3}" presName="spaceBetweenRectangles" presStyleCnt="0"/>
      <dgm:spPr/>
    </dgm:pt>
    <dgm:pt modelId="{BF669B9D-0532-48D1-9B90-5F823EAD4358}" type="pres">
      <dgm:prSet presAssocID="{6560A38A-89B7-4885-B9FB-45FFA8AE9BF6}" presName="parentLin" presStyleCnt="0"/>
      <dgm:spPr/>
    </dgm:pt>
    <dgm:pt modelId="{8ABBC8F1-A2D3-4AB0-8710-94A08658FA14}" type="pres">
      <dgm:prSet presAssocID="{6560A38A-89B7-4885-B9FB-45FFA8AE9BF6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4B54881D-5717-4C9F-A21B-785FC160AAF7}" type="pres">
      <dgm:prSet presAssocID="{6560A38A-89B7-4885-B9FB-45FFA8AE9BF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85C01-3E4B-4ACE-B7E7-5A76D061E8DA}" type="pres">
      <dgm:prSet presAssocID="{6560A38A-89B7-4885-B9FB-45FFA8AE9BF6}" presName="negativeSpace" presStyleCnt="0"/>
      <dgm:spPr/>
    </dgm:pt>
    <dgm:pt modelId="{0E6543AC-EF17-454B-AD6B-8F5E568B389A}" type="pres">
      <dgm:prSet presAssocID="{6560A38A-89B7-4885-B9FB-45FFA8AE9B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F47E923-8F5F-46AF-82EA-50FB3DA36A5B}" srcId="{A3EC21E2-C75D-409D-8442-1F2F8E41E8EE}" destId="{2E4841B2-C0FC-4306-96A2-F1859B7D88AB}" srcOrd="1" destOrd="0" parTransId="{2B7FC575-0817-4742-95A8-2D2DF78198DA}" sibTransId="{74475EA2-F90C-45FA-9428-2F2C158DFCC0}"/>
    <dgm:cxn modelId="{505F3263-5280-4336-B6FA-27D2371397F8}" srcId="{A3EC21E2-C75D-409D-8442-1F2F8E41E8EE}" destId="{6C0DDB49-5A5A-4E45-A366-0BBCC92EB279}" srcOrd="5" destOrd="0" parTransId="{A4681319-9D60-4E32-8634-980D08837611}" sibTransId="{ECC20120-48E5-473F-8464-9A43ACF6A5E3}"/>
    <dgm:cxn modelId="{41F5A9A9-FD87-4D01-BDC1-BEA6C7EC559A}" type="presOf" srcId="{AE5C6841-0E54-4B43-99CF-6CEFE975F617}" destId="{E4C862EA-EBF1-4EEF-BF3A-5FE741BD0E31}" srcOrd="0" destOrd="0" presId="urn:microsoft.com/office/officeart/2005/8/layout/list1"/>
    <dgm:cxn modelId="{397C2856-EF66-4ACC-9261-8EB151916E94}" type="presOf" srcId="{1D797EA9-0410-4B7A-8B47-861DE82F87E0}" destId="{3DE73814-602C-4CF6-BD3D-A76FC3C1AA4D}" srcOrd="0" destOrd="0" presId="urn:microsoft.com/office/officeart/2005/8/layout/list1"/>
    <dgm:cxn modelId="{354E4F3D-D7FC-4F3E-A0E8-D9D230845241}" srcId="{A3EC21E2-C75D-409D-8442-1F2F8E41E8EE}" destId="{2FC8B321-3D1D-420D-B0D5-A6F1B7CDD219}" srcOrd="3" destOrd="0" parTransId="{8BD022A5-CF63-43A6-B8FE-04B9801C3EEB}" sibTransId="{C886A54E-0649-4495-B193-111041A652DA}"/>
    <dgm:cxn modelId="{AD6231E2-964D-46E6-94E5-E657D25B0A3B}" srcId="{A3EC21E2-C75D-409D-8442-1F2F8E41E8EE}" destId="{AE5C6841-0E54-4B43-99CF-6CEFE975F617}" srcOrd="4" destOrd="0" parTransId="{182F3D49-6E30-4256-B1E5-15B659DC7DEC}" sibTransId="{986A3E62-27A9-45A2-AD5D-5667584373B7}"/>
    <dgm:cxn modelId="{5E7789B5-78B1-4F87-B222-BBF18CF94BBF}" srcId="{A3EC21E2-C75D-409D-8442-1F2F8E41E8EE}" destId="{A3B67E54-9B4C-4670-823F-9516A22837A3}" srcOrd="2" destOrd="0" parTransId="{148A7E5B-2C09-4FB2-8368-6840CFED32DE}" sibTransId="{93C070A5-9394-4A65-9672-32542B85A0CE}"/>
    <dgm:cxn modelId="{3272D608-0B14-4A81-AEBE-836E655D63A9}" type="presOf" srcId="{6560A38A-89B7-4885-B9FB-45FFA8AE9BF6}" destId="{4B54881D-5717-4C9F-A21B-785FC160AAF7}" srcOrd="1" destOrd="0" presId="urn:microsoft.com/office/officeart/2005/8/layout/list1"/>
    <dgm:cxn modelId="{FDD903C2-FE19-4FF8-AA6B-65E6E2A4FD2C}" type="presOf" srcId="{2E4841B2-C0FC-4306-96A2-F1859B7D88AB}" destId="{6CFE8B49-1D4A-48A6-936B-13E44860231A}" srcOrd="1" destOrd="0" presId="urn:microsoft.com/office/officeart/2005/8/layout/list1"/>
    <dgm:cxn modelId="{5DC961E5-5885-4937-84F0-CB2EA6D049CD}" type="presOf" srcId="{A3B67E54-9B4C-4670-823F-9516A22837A3}" destId="{8D155594-F4BB-4B88-8363-D238D6E2E7E0}" srcOrd="0" destOrd="0" presId="urn:microsoft.com/office/officeart/2005/8/layout/list1"/>
    <dgm:cxn modelId="{3AE2ED00-3FCE-4C08-B180-0F16E3A0AAD2}" srcId="{A3EC21E2-C75D-409D-8442-1F2F8E41E8EE}" destId="{6560A38A-89B7-4885-B9FB-45FFA8AE9BF6}" srcOrd="6" destOrd="0" parTransId="{22883DD8-2693-4F10-9AA2-4B786153851C}" sibTransId="{C67F7255-7471-4A47-8742-9A0CE2768606}"/>
    <dgm:cxn modelId="{ABECAFC8-DCA6-4531-B4A5-00466198A8A3}" type="presOf" srcId="{6C0DDB49-5A5A-4E45-A366-0BBCC92EB279}" destId="{00F0F2BA-0472-45AD-B3D2-0AA3BE3371EF}" srcOrd="0" destOrd="0" presId="urn:microsoft.com/office/officeart/2005/8/layout/list1"/>
    <dgm:cxn modelId="{FF4D657D-2995-4FB4-9421-A8CFDD83A233}" type="presOf" srcId="{2FC8B321-3D1D-420D-B0D5-A6F1B7CDD219}" destId="{D4E45210-9F3B-4F91-92FE-E7A846806EE5}" srcOrd="0" destOrd="0" presId="urn:microsoft.com/office/officeart/2005/8/layout/list1"/>
    <dgm:cxn modelId="{B86DDB8F-E482-4986-80FB-4056048597F4}" type="presOf" srcId="{1D797EA9-0410-4B7A-8B47-861DE82F87E0}" destId="{FDF0DA82-B94F-4668-9A56-FDEFA77B81FF}" srcOrd="1" destOrd="0" presId="urn:microsoft.com/office/officeart/2005/8/layout/list1"/>
    <dgm:cxn modelId="{3B3978A7-B305-4C76-850D-9B0B2A14A1FC}" type="presOf" srcId="{6C0DDB49-5A5A-4E45-A366-0BBCC92EB279}" destId="{0F8BDE80-0800-4E9D-BDD4-AA6529664F28}" srcOrd="1" destOrd="0" presId="urn:microsoft.com/office/officeart/2005/8/layout/list1"/>
    <dgm:cxn modelId="{12CC87BA-88BE-4C33-831F-ADD6DC364E1C}" type="presOf" srcId="{A3EC21E2-C75D-409D-8442-1F2F8E41E8EE}" destId="{D75975B3-4A92-4A07-BD68-81AC10DE3FC5}" srcOrd="0" destOrd="0" presId="urn:microsoft.com/office/officeart/2005/8/layout/list1"/>
    <dgm:cxn modelId="{D08CBA12-6F2D-4603-B213-111D2E8AE57E}" type="presOf" srcId="{2E4841B2-C0FC-4306-96A2-F1859B7D88AB}" destId="{2612FF87-CA30-497A-8DF4-F69B7B4F2B15}" srcOrd="0" destOrd="0" presId="urn:microsoft.com/office/officeart/2005/8/layout/list1"/>
    <dgm:cxn modelId="{07F4229B-575A-49DE-A834-785961F82549}" type="presOf" srcId="{6560A38A-89B7-4885-B9FB-45FFA8AE9BF6}" destId="{8ABBC8F1-A2D3-4AB0-8710-94A08658FA14}" srcOrd="0" destOrd="0" presId="urn:microsoft.com/office/officeart/2005/8/layout/list1"/>
    <dgm:cxn modelId="{253542AD-41AF-4DFE-9B76-15F950E54B7C}" type="presOf" srcId="{A3B67E54-9B4C-4670-823F-9516A22837A3}" destId="{28909CD0-DF01-44D6-B3BB-FFB8AF4EA521}" srcOrd="1" destOrd="0" presId="urn:microsoft.com/office/officeart/2005/8/layout/list1"/>
    <dgm:cxn modelId="{CB282282-DF9F-49A3-8867-003DE246536C}" type="presOf" srcId="{2FC8B321-3D1D-420D-B0D5-A6F1B7CDD219}" destId="{0D853FBE-8C7A-4FF3-A19B-D3974CD56DEB}" srcOrd="1" destOrd="0" presId="urn:microsoft.com/office/officeart/2005/8/layout/list1"/>
    <dgm:cxn modelId="{AB230CB4-3754-4992-9F70-EBF36F04AE37}" type="presOf" srcId="{AE5C6841-0E54-4B43-99CF-6CEFE975F617}" destId="{60BCEDD4-8C9B-433B-822E-06E4F33E1B0E}" srcOrd="1" destOrd="0" presId="urn:microsoft.com/office/officeart/2005/8/layout/list1"/>
    <dgm:cxn modelId="{74EB8D3F-0B64-4687-AB22-9312D9AFF60A}" srcId="{A3EC21E2-C75D-409D-8442-1F2F8E41E8EE}" destId="{1D797EA9-0410-4B7A-8B47-861DE82F87E0}" srcOrd="0" destOrd="0" parTransId="{7487ACCE-4397-4DA2-AE15-77F5D4F358E3}" sibTransId="{49F7D9A3-8200-41BC-97A3-4A5C97EEC8A2}"/>
    <dgm:cxn modelId="{0A4A8241-3D32-4C58-B4FD-FB0EDC2627CB}" type="presParOf" srcId="{D75975B3-4A92-4A07-BD68-81AC10DE3FC5}" destId="{7248FB11-AE63-41CA-8DC6-3E0ED4BEECA8}" srcOrd="0" destOrd="0" presId="urn:microsoft.com/office/officeart/2005/8/layout/list1"/>
    <dgm:cxn modelId="{DB6E2DF1-110B-45AC-A1FA-FDED4D37AF5D}" type="presParOf" srcId="{7248FB11-AE63-41CA-8DC6-3E0ED4BEECA8}" destId="{3DE73814-602C-4CF6-BD3D-A76FC3C1AA4D}" srcOrd="0" destOrd="0" presId="urn:microsoft.com/office/officeart/2005/8/layout/list1"/>
    <dgm:cxn modelId="{AB0088B9-A757-419E-855B-5D19FE672CD3}" type="presParOf" srcId="{7248FB11-AE63-41CA-8DC6-3E0ED4BEECA8}" destId="{FDF0DA82-B94F-4668-9A56-FDEFA77B81FF}" srcOrd="1" destOrd="0" presId="urn:microsoft.com/office/officeart/2005/8/layout/list1"/>
    <dgm:cxn modelId="{FE670446-3F3B-4461-806C-F694EFACD28B}" type="presParOf" srcId="{D75975B3-4A92-4A07-BD68-81AC10DE3FC5}" destId="{E1953D3C-CC50-4BF3-A76D-E79B62320E7E}" srcOrd="1" destOrd="0" presId="urn:microsoft.com/office/officeart/2005/8/layout/list1"/>
    <dgm:cxn modelId="{EADF9078-BA30-4EF3-B954-5FEA1BEC2C4B}" type="presParOf" srcId="{D75975B3-4A92-4A07-BD68-81AC10DE3FC5}" destId="{74DA2D5E-6059-47D8-99A8-500D206C8B7E}" srcOrd="2" destOrd="0" presId="urn:microsoft.com/office/officeart/2005/8/layout/list1"/>
    <dgm:cxn modelId="{D75BEE1A-28F5-4F79-8DC1-8EB90448FDCF}" type="presParOf" srcId="{D75975B3-4A92-4A07-BD68-81AC10DE3FC5}" destId="{CB567B9A-B58D-4395-86A4-ADB5B8D35D04}" srcOrd="3" destOrd="0" presId="urn:microsoft.com/office/officeart/2005/8/layout/list1"/>
    <dgm:cxn modelId="{A108C25F-1779-46D7-91E0-4C2C28972DB5}" type="presParOf" srcId="{D75975B3-4A92-4A07-BD68-81AC10DE3FC5}" destId="{79B4979E-FF97-44D7-A47D-9CC39AE8675F}" srcOrd="4" destOrd="0" presId="urn:microsoft.com/office/officeart/2005/8/layout/list1"/>
    <dgm:cxn modelId="{0E9E791B-6183-4E63-B0D8-5672BB3FAB14}" type="presParOf" srcId="{79B4979E-FF97-44D7-A47D-9CC39AE8675F}" destId="{2612FF87-CA30-497A-8DF4-F69B7B4F2B15}" srcOrd="0" destOrd="0" presId="urn:microsoft.com/office/officeart/2005/8/layout/list1"/>
    <dgm:cxn modelId="{46FC3CF3-329C-4E78-9239-49A4C3F4760A}" type="presParOf" srcId="{79B4979E-FF97-44D7-A47D-9CC39AE8675F}" destId="{6CFE8B49-1D4A-48A6-936B-13E44860231A}" srcOrd="1" destOrd="0" presId="urn:microsoft.com/office/officeart/2005/8/layout/list1"/>
    <dgm:cxn modelId="{CC0F2CBE-5759-4B58-A4C5-F5D6F5DC53F3}" type="presParOf" srcId="{D75975B3-4A92-4A07-BD68-81AC10DE3FC5}" destId="{6AABD9C0-258A-41BB-8623-F5A88A8FAED8}" srcOrd="5" destOrd="0" presId="urn:microsoft.com/office/officeart/2005/8/layout/list1"/>
    <dgm:cxn modelId="{3C01D167-4B48-4886-A863-EF55B3890809}" type="presParOf" srcId="{D75975B3-4A92-4A07-BD68-81AC10DE3FC5}" destId="{13BF6B9D-E434-4EAF-B986-4429764ABDF0}" srcOrd="6" destOrd="0" presId="urn:microsoft.com/office/officeart/2005/8/layout/list1"/>
    <dgm:cxn modelId="{C190BAB8-7A58-4BDB-85DB-8D85DEDFD639}" type="presParOf" srcId="{D75975B3-4A92-4A07-BD68-81AC10DE3FC5}" destId="{8BA87822-F867-4CF8-B97F-831DA357BAB2}" srcOrd="7" destOrd="0" presId="urn:microsoft.com/office/officeart/2005/8/layout/list1"/>
    <dgm:cxn modelId="{6DBE9C2D-D499-40ED-A413-5C52B6F25545}" type="presParOf" srcId="{D75975B3-4A92-4A07-BD68-81AC10DE3FC5}" destId="{3B40810B-93E5-4F60-BB1B-E2ADD7DEDDC5}" srcOrd="8" destOrd="0" presId="urn:microsoft.com/office/officeart/2005/8/layout/list1"/>
    <dgm:cxn modelId="{92FC253D-D670-4D7C-B443-5EF080D64635}" type="presParOf" srcId="{3B40810B-93E5-4F60-BB1B-E2ADD7DEDDC5}" destId="{8D155594-F4BB-4B88-8363-D238D6E2E7E0}" srcOrd="0" destOrd="0" presId="urn:microsoft.com/office/officeart/2005/8/layout/list1"/>
    <dgm:cxn modelId="{71A4C29A-FD9F-4976-AE0E-249511710C55}" type="presParOf" srcId="{3B40810B-93E5-4F60-BB1B-E2ADD7DEDDC5}" destId="{28909CD0-DF01-44D6-B3BB-FFB8AF4EA521}" srcOrd="1" destOrd="0" presId="urn:microsoft.com/office/officeart/2005/8/layout/list1"/>
    <dgm:cxn modelId="{7481BD92-6580-48B1-83B4-68E911158422}" type="presParOf" srcId="{D75975B3-4A92-4A07-BD68-81AC10DE3FC5}" destId="{24A220CB-4657-4306-9755-E2B3459F6B5E}" srcOrd="9" destOrd="0" presId="urn:microsoft.com/office/officeart/2005/8/layout/list1"/>
    <dgm:cxn modelId="{4940E371-7DEE-4FC7-BBA1-5667767A7A50}" type="presParOf" srcId="{D75975B3-4A92-4A07-BD68-81AC10DE3FC5}" destId="{09E3BA1B-0E2D-42CD-897A-78C2801F1A58}" srcOrd="10" destOrd="0" presId="urn:microsoft.com/office/officeart/2005/8/layout/list1"/>
    <dgm:cxn modelId="{E1CEDA2F-964A-4CA6-8FC4-0323AC36E0EC}" type="presParOf" srcId="{D75975B3-4A92-4A07-BD68-81AC10DE3FC5}" destId="{38658342-4070-4C36-9D44-A3AF9112ECC0}" srcOrd="11" destOrd="0" presId="urn:microsoft.com/office/officeart/2005/8/layout/list1"/>
    <dgm:cxn modelId="{38111F92-2A64-4F0F-B839-3D0E8381C712}" type="presParOf" srcId="{D75975B3-4A92-4A07-BD68-81AC10DE3FC5}" destId="{88464300-70BE-4807-89AE-51C24338E163}" srcOrd="12" destOrd="0" presId="urn:microsoft.com/office/officeart/2005/8/layout/list1"/>
    <dgm:cxn modelId="{942C9B16-7E2A-4586-A40E-6A6149FDF128}" type="presParOf" srcId="{88464300-70BE-4807-89AE-51C24338E163}" destId="{D4E45210-9F3B-4F91-92FE-E7A846806EE5}" srcOrd="0" destOrd="0" presId="urn:microsoft.com/office/officeart/2005/8/layout/list1"/>
    <dgm:cxn modelId="{24FC0CE1-26AB-400C-B6D8-8501F5BC00D6}" type="presParOf" srcId="{88464300-70BE-4807-89AE-51C24338E163}" destId="{0D853FBE-8C7A-4FF3-A19B-D3974CD56DEB}" srcOrd="1" destOrd="0" presId="urn:microsoft.com/office/officeart/2005/8/layout/list1"/>
    <dgm:cxn modelId="{175B404F-0471-40DE-AA38-CE6CF4DBB81D}" type="presParOf" srcId="{D75975B3-4A92-4A07-BD68-81AC10DE3FC5}" destId="{E8C536FF-8BA6-4CD4-8D60-32D2D899E4B6}" srcOrd="13" destOrd="0" presId="urn:microsoft.com/office/officeart/2005/8/layout/list1"/>
    <dgm:cxn modelId="{38E15FC4-E478-4484-8F5F-E89CD20D44EC}" type="presParOf" srcId="{D75975B3-4A92-4A07-BD68-81AC10DE3FC5}" destId="{05E33835-4961-488D-9381-C7B262440E93}" srcOrd="14" destOrd="0" presId="urn:microsoft.com/office/officeart/2005/8/layout/list1"/>
    <dgm:cxn modelId="{AE820B9A-32E1-478C-8B32-9B3AC776968A}" type="presParOf" srcId="{D75975B3-4A92-4A07-BD68-81AC10DE3FC5}" destId="{AC4134FF-1811-4B79-B3AF-B31FE8BB9350}" srcOrd="15" destOrd="0" presId="urn:microsoft.com/office/officeart/2005/8/layout/list1"/>
    <dgm:cxn modelId="{A949A1E6-EF25-4D7A-BAF6-6BAFFB766551}" type="presParOf" srcId="{D75975B3-4A92-4A07-BD68-81AC10DE3FC5}" destId="{0D9974E6-333E-4681-A5B2-FD85B1085666}" srcOrd="16" destOrd="0" presId="urn:microsoft.com/office/officeart/2005/8/layout/list1"/>
    <dgm:cxn modelId="{B4A9ECFD-7020-4A90-A885-64E51553D45C}" type="presParOf" srcId="{0D9974E6-333E-4681-A5B2-FD85B1085666}" destId="{E4C862EA-EBF1-4EEF-BF3A-5FE741BD0E31}" srcOrd="0" destOrd="0" presId="urn:microsoft.com/office/officeart/2005/8/layout/list1"/>
    <dgm:cxn modelId="{1BDF40CD-BB38-4A2B-86F6-72F25499C174}" type="presParOf" srcId="{0D9974E6-333E-4681-A5B2-FD85B1085666}" destId="{60BCEDD4-8C9B-433B-822E-06E4F33E1B0E}" srcOrd="1" destOrd="0" presId="urn:microsoft.com/office/officeart/2005/8/layout/list1"/>
    <dgm:cxn modelId="{6578D9D9-EAC6-41B2-8386-C4D732E28C3B}" type="presParOf" srcId="{D75975B3-4A92-4A07-BD68-81AC10DE3FC5}" destId="{576535CC-BE77-436B-89CB-AA8768796489}" srcOrd="17" destOrd="0" presId="urn:microsoft.com/office/officeart/2005/8/layout/list1"/>
    <dgm:cxn modelId="{87FA0AD2-EF2F-43EE-8D64-3660A5CD028A}" type="presParOf" srcId="{D75975B3-4A92-4A07-BD68-81AC10DE3FC5}" destId="{D98F83D7-6AAA-4415-9460-686E3D57E288}" srcOrd="18" destOrd="0" presId="urn:microsoft.com/office/officeart/2005/8/layout/list1"/>
    <dgm:cxn modelId="{BDB458CA-37EF-4818-8458-4A372E1186B2}" type="presParOf" srcId="{D75975B3-4A92-4A07-BD68-81AC10DE3FC5}" destId="{0E8C5A6A-8628-4D4B-8551-97DD39DCC4DC}" srcOrd="19" destOrd="0" presId="urn:microsoft.com/office/officeart/2005/8/layout/list1"/>
    <dgm:cxn modelId="{DD85ED25-40D2-4811-92A9-A0A7FAB0B62D}" type="presParOf" srcId="{D75975B3-4A92-4A07-BD68-81AC10DE3FC5}" destId="{8933BEB4-2EA9-4962-BF82-A2E7E9666113}" srcOrd="20" destOrd="0" presId="urn:microsoft.com/office/officeart/2005/8/layout/list1"/>
    <dgm:cxn modelId="{A83F7FEE-E2DE-45EE-AF1D-F1C34A0AABF8}" type="presParOf" srcId="{8933BEB4-2EA9-4962-BF82-A2E7E9666113}" destId="{00F0F2BA-0472-45AD-B3D2-0AA3BE3371EF}" srcOrd="0" destOrd="0" presId="urn:microsoft.com/office/officeart/2005/8/layout/list1"/>
    <dgm:cxn modelId="{8AA3DA24-D724-4E73-A456-7DA77B667334}" type="presParOf" srcId="{8933BEB4-2EA9-4962-BF82-A2E7E9666113}" destId="{0F8BDE80-0800-4E9D-BDD4-AA6529664F28}" srcOrd="1" destOrd="0" presId="urn:microsoft.com/office/officeart/2005/8/layout/list1"/>
    <dgm:cxn modelId="{912697C9-09D5-4A4F-BF6B-D9B6EA107B1D}" type="presParOf" srcId="{D75975B3-4A92-4A07-BD68-81AC10DE3FC5}" destId="{F7CAB039-F9B2-4796-AB54-CDDF94F14B00}" srcOrd="21" destOrd="0" presId="urn:microsoft.com/office/officeart/2005/8/layout/list1"/>
    <dgm:cxn modelId="{BD2D4470-AB53-41D3-9696-D10FCC48F179}" type="presParOf" srcId="{D75975B3-4A92-4A07-BD68-81AC10DE3FC5}" destId="{6823E903-2D1E-4E5B-AA8B-D80B3AF09566}" srcOrd="22" destOrd="0" presId="urn:microsoft.com/office/officeart/2005/8/layout/list1"/>
    <dgm:cxn modelId="{2542FE93-A591-40A0-8D84-7F03FC4A86B9}" type="presParOf" srcId="{D75975B3-4A92-4A07-BD68-81AC10DE3FC5}" destId="{375BAC1A-55B4-4C71-817D-0714A11BE26F}" srcOrd="23" destOrd="0" presId="urn:microsoft.com/office/officeart/2005/8/layout/list1"/>
    <dgm:cxn modelId="{545AB40D-7F5D-4170-885D-39CDAF6A094A}" type="presParOf" srcId="{D75975B3-4A92-4A07-BD68-81AC10DE3FC5}" destId="{BF669B9D-0532-48D1-9B90-5F823EAD4358}" srcOrd="24" destOrd="0" presId="urn:microsoft.com/office/officeart/2005/8/layout/list1"/>
    <dgm:cxn modelId="{13F8B427-B0F2-4172-AD21-31D469531EA9}" type="presParOf" srcId="{BF669B9D-0532-48D1-9B90-5F823EAD4358}" destId="{8ABBC8F1-A2D3-4AB0-8710-94A08658FA14}" srcOrd="0" destOrd="0" presId="urn:microsoft.com/office/officeart/2005/8/layout/list1"/>
    <dgm:cxn modelId="{880335D5-30EE-40C8-ADED-7027A8DB5478}" type="presParOf" srcId="{BF669B9D-0532-48D1-9B90-5F823EAD4358}" destId="{4B54881D-5717-4C9F-A21B-785FC160AAF7}" srcOrd="1" destOrd="0" presId="urn:microsoft.com/office/officeart/2005/8/layout/list1"/>
    <dgm:cxn modelId="{1DA3E44E-4300-4C17-8C56-ED7C63B85F4C}" type="presParOf" srcId="{D75975B3-4A92-4A07-BD68-81AC10DE3FC5}" destId="{65F85C01-3E4B-4ACE-B7E7-5A76D061E8DA}" srcOrd="25" destOrd="0" presId="urn:microsoft.com/office/officeart/2005/8/layout/list1"/>
    <dgm:cxn modelId="{A4191E8E-2E6E-49F3-8B32-FB7D5B6CD60F}" type="presParOf" srcId="{D75975B3-4A92-4A07-BD68-81AC10DE3FC5}" destId="{0E6543AC-EF17-454B-AD6B-8F5E568B389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5B455-55A9-4E29-B376-46AA4D694154}" type="doc">
      <dgm:prSet loTypeId="urn:microsoft.com/office/officeart/2005/8/layout/process4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D3DC0A8-6F2C-401D-9F58-C9B5950866FF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Collecting tubules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376D7701-03B8-4259-A6E3-B15F619C5527}" type="parTrans" cxnId="{3C7FD1A6-A505-4A78-AA8C-09D92F59958D}">
      <dgm:prSet/>
      <dgm:spPr/>
      <dgm:t>
        <a:bodyPr/>
        <a:lstStyle/>
        <a:p>
          <a:endParaRPr lang="en-US"/>
        </a:p>
      </dgm:t>
    </dgm:pt>
    <dgm:pt modelId="{EE11F2C3-0A68-433C-A7BE-66FF21094F8A}" type="sibTrans" cxnId="{3C7FD1A6-A505-4A78-AA8C-09D92F59958D}">
      <dgm:prSet/>
      <dgm:spPr/>
      <dgm:t>
        <a:bodyPr/>
        <a:lstStyle/>
        <a:p>
          <a:endParaRPr lang="en-US"/>
        </a:p>
      </dgm:t>
    </dgm:pt>
    <dgm:pt modelId="{CD5C49D7-8BD4-4194-9DB2-6E3F9ECC02B5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Renal pelvis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C99D5481-B96C-4766-B692-959C3380FC7A}" type="parTrans" cxnId="{0A985E05-8845-4EFE-8D39-DD47F858748C}">
      <dgm:prSet/>
      <dgm:spPr/>
      <dgm:t>
        <a:bodyPr/>
        <a:lstStyle/>
        <a:p>
          <a:endParaRPr lang="en-US"/>
        </a:p>
      </dgm:t>
    </dgm:pt>
    <dgm:pt modelId="{1E54657F-AC82-44C1-8841-11CA80EE115A}" type="sibTrans" cxnId="{0A985E05-8845-4EFE-8D39-DD47F858748C}">
      <dgm:prSet/>
      <dgm:spPr/>
      <dgm:t>
        <a:bodyPr/>
        <a:lstStyle/>
        <a:p>
          <a:endParaRPr lang="en-US"/>
        </a:p>
      </dgm:t>
    </dgm:pt>
    <dgm:pt modelId="{6A08091A-42EA-4AF0-81AB-0CC351025961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Ureter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F5D605BE-31B4-47E5-8E8C-80704176B980}" type="parTrans" cxnId="{0F447D54-EE0B-439E-9CE2-70B6C552BDE7}">
      <dgm:prSet/>
      <dgm:spPr/>
      <dgm:t>
        <a:bodyPr/>
        <a:lstStyle/>
        <a:p>
          <a:endParaRPr lang="en-US"/>
        </a:p>
      </dgm:t>
    </dgm:pt>
    <dgm:pt modelId="{720B6941-B626-4B5B-9F11-2CA8267D3F8C}" type="sibTrans" cxnId="{0F447D54-EE0B-439E-9CE2-70B6C552BDE7}">
      <dgm:prSet/>
      <dgm:spPr/>
      <dgm:t>
        <a:bodyPr/>
        <a:lstStyle/>
        <a:p>
          <a:endParaRPr lang="en-US"/>
        </a:p>
      </dgm:t>
    </dgm:pt>
    <dgm:pt modelId="{01B729A8-108D-4044-A8FB-3FD6ECEAFFF9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Bladder 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427A1DB0-30B8-474F-A75E-5FFB338EF6FE}" type="parTrans" cxnId="{F96B7668-D644-45BD-A6BF-916101415E79}">
      <dgm:prSet/>
      <dgm:spPr/>
      <dgm:t>
        <a:bodyPr/>
        <a:lstStyle/>
        <a:p>
          <a:endParaRPr lang="en-US"/>
        </a:p>
      </dgm:t>
    </dgm:pt>
    <dgm:pt modelId="{54BE64F3-B62E-487E-BD7A-2C825A5E7385}" type="sibTrans" cxnId="{F96B7668-D644-45BD-A6BF-916101415E79}">
      <dgm:prSet/>
      <dgm:spPr/>
      <dgm:t>
        <a:bodyPr/>
        <a:lstStyle/>
        <a:p>
          <a:endParaRPr lang="en-US"/>
        </a:p>
      </dgm:t>
    </dgm:pt>
    <dgm:pt modelId="{161A5457-A45B-4F81-9AA5-4B55B492BB2D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Urethra </a:t>
          </a:r>
          <a:endParaRPr lang="en-US" sz="2400" b="1" dirty="0">
            <a:solidFill>
              <a:srgbClr val="7030A0"/>
            </a:solidFill>
            <a:latin typeface="Calibri" pitchFamily="34" charset="0"/>
          </a:endParaRPr>
        </a:p>
      </dgm:t>
    </dgm:pt>
    <dgm:pt modelId="{9F704DCF-2AA1-40C5-816F-FB931C92F50A}" type="parTrans" cxnId="{F5E56420-9941-4829-AD0A-550E935EC79D}">
      <dgm:prSet/>
      <dgm:spPr/>
      <dgm:t>
        <a:bodyPr/>
        <a:lstStyle/>
        <a:p>
          <a:endParaRPr lang="en-US"/>
        </a:p>
      </dgm:t>
    </dgm:pt>
    <dgm:pt modelId="{7D8468E5-0546-49A0-BBEA-7CAED160C66F}" type="sibTrans" cxnId="{F5E56420-9941-4829-AD0A-550E935EC79D}">
      <dgm:prSet/>
      <dgm:spPr/>
      <dgm:t>
        <a:bodyPr/>
        <a:lstStyle/>
        <a:p>
          <a:endParaRPr lang="en-US"/>
        </a:p>
      </dgm:t>
    </dgm:pt>
    <dgm:pt modelId="{240C78B5-CF63-46FD-B524-39F3AF137998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2400" b="1" baseline="0" dirty="0" smtClean="0">
              <a:solidFill>
                <a:srgbClr val="7030A0"/>
              </a:solidFill>
              <a:latin typeface="Calibri" pitchFamily="34" charset="0"/>
            </a:rPr>
            <a:t>Exterior</a:t>
          </a:r>
          <a:endParaRPr lang="en-US" sz="2400" b="1" baseline="0" dirty="0">
            <a:solidFill>
              <a:srgbClr val="7030A0"/>
            </a:solidFill>
            <a:latin typeface="Calibri" pitchFamily="34" charset="0"/>
          </a:endParaRPr>
        </a:p>
      </dgm:t>
    </dgm:pt>
    <dgm:pt modelId="{A6C95C43-FC63-4F6C-ACCC-1667B543661A}" type="parTrans" cxnId="{4D54592A-539C-420B-83B3-251E1A639373}">
      <dgm:prSet/>
      <dgm:spPr/>
      <dgm:t>
        <a:bodyPr/>
        <a:lstStyle/>
        <a:p>
          <a:endParaRPr lang="en-US"/>
        </a:p>
      </dgm:t>
    </dgm:pt>
    <dgm:pt modelId="{54EBCBC7-10DF-426E-964F-53A47AE22FE3}" type="sibTrans" cxnId="{4D54592A-539C-420B-83B3-251E1A639373}">
      <dgm:prSet/>
      <dgm:spPr/>
      <dgm:t>
        <a:bodyPr/>
        <a:lstStyle/>
        <a:p>
          <a:endParaRPr lang="en-US"/>
        </a:p>
      </dgm:t>
    </dgm:pt>
    <dgm:pt modelId="{1989D274-CF7C-4D33-A50A-CD93D3C3D952}" type="pres">
      <dgm:prSet presAssocID="{9BA5B455-55A9-4E29-B376-46AA4D6941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FBDB9C-BFAE-49AD-A30F-E8A179E1779E}" type="pres">
      <dgm:prSet presAssocID="{240C78B5-CF63-46FD-B524-39F3AF137998}" presName="boxAndChildren" presStyleCnt="0"/>
      <dgm:spPr/>
    </dgm:pt>
    <dgm:pt modelId="{F611FBB3-09C9-4B4C-A4CB-1AB95BBBF535}" type="pres">
      <dgm:prSet presAssocID="{240C78B5-CF63-46FD-B524-39F3AF137998}" presName="parentTextBox" presStyleLbl="node1" presStyleIdx="0" presStyleCnt="6"/>
      <dgm:spPr/>
      <dgm:t>
        <a:bodyPr/>
        <a:lstStyle/>
        <a:p>
          <a:endParaRPr lang="en-US"/>
        </a:p>
      </dgm:t>
    </dgm:pt>
    <dgm:pt modelId="{FA99A547-64BE-47F1-B2DC-36AA049209A7}" type="pres">
      <dgm:prSet presAssocID="{7D8468E5-0546-49A0-BBEA-7CAED160C66F}" presName="sp" presStyleCnt="0"/>
      <dgm:spPr/>
    </dgm:pt>
    <dgm:pt modelId="{96A62501-9EB9-4C37-ABA8-BECBBC927C1B}" type="pres">
      <dgm:prSet presAssocID="{161A5457-A45B-4F81-9AA5-4B55B492BB2D}" presName="arrowAndChildren" presStyleCnt="0"/>
      <dgm:spPr/>
    </dgm:pt>
    <dgm:pt modelId="{7BE7015D-DBB3-4413-8EDC-15686F194691}" type="pres">
      <dgm:prSet presAssocID="{161A5457-A45B-4F81-9AA5-4B55B492BB2D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4A53903E-71E5-4274-9A9F-DCD743E97665}" type="pres">
      <dgm:prSet presAssocID="{54BE64F3-B62E-487E-BD7A-2C825A5E7385}" presName="sp" presStyleCnt="0"/>
      <dgm:spPr/>
    </dgm:pt>
    <dgm:pt modelId="{9373057C-6480-4E27-B5C0-64687E78F46D}" type="pres">
      <dgm:prSet presAssocID="{01B729A8-108D-4044-A8FB-3FD6ECEAFFF9}" presName="arrowAndChildren" presStyleCnt="0"/>
      <dgm:spPr/>
    </dgm:pt>
    <dgm:pt modelId="{BC3E6EDD-474F-4F09-94D4-C3C98464E0CE}" type="pres">
      <dgm:prSet presAssocID="{01B729A8-108D-4044-A8FB-3FD6ECEAFFF9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864410D4-BCFB-4BF5-ABF3-E7E131E45D50}" type="pres">
      <dgm:prSet presAssocID="{720B6941-B626-4B5B-9F11-2CA8267D3F8C}" presName="sp" presStyleCnt="0"/>
      <dgm:spPr/>
    </dgm:pt>
    <dgm:pt modelId="{9A63C20A-58CB-4096-81A2-8C45340D7362}" type="pres">
      <dgm:prSet presAssocID="{6A08091A-42EA-4AF0-81AB-0CC351025961}" presName="arrowAndChildren" presStyleCnt="0"/>
      <dgm:spPr/>
    </dgm:pt>
    <dgm:pt modelId="{B1EEB7F6-A1BC-4E86-BFF5-EAC3254DEC83}" type="pres">
      <dgm:prSet presAssocID="{6A08091A-42EA-4AF0-81AB-0CC351025961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F36E818E-0E80-4937-9462-815B5D62358B}" type="pres">
      <dgm:prSet presAssocID="{1E54657F-AC82-44C1-8841-11CA80EE115A}" presName="sp" presStyleCnt="0"/>
      <dgm:spPr/>
    </dgm:pt>
    <dgm:pt modelId="{2CEC80DE-6DFB-44D3-BCAC-593A2C0F4C37}" type="pres">
      <dgm:prSet presAssocID="{CD5C49D7-8BD4-4194-9DB2-6E3F9ECC02B5}" presName="arrowAndChildren" presStyleCnt="0"/>
      <dgm:spPr/>
    </dgm:pt>
    <dgm:pt modelId="{29F4DDEB-8EE6-44DC-8F73-4F99BF0B1B91}" type="pres">
      <dgm:prSet presAssocID="{CD5C49D7-8BD4-4194-9DB2-6E3F9ECC02B5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5FD3FD05-80B3-49CF-AFB1-BA0F724D95F8}" type="pres">
      <dgm:prSet presAssocID="{EE11F2C3-0A68-433C-A7BE-66FF21094F8A}" presName="sp" presStyleCnt="0"/>
      <dgm:spPr/>
    </dgm:pt>
    <dgm:pt modelId="{8F9B2BD5-C057-46C2-86BE-333D3D1011E7}" type="pres">
      <dgm:prSet presAssocID="{5D3DC0A8-6F2C-401D-9F58-C9B5950866FF}" presName="arrowAndChildren" presStyleCnt="0"/>
      <dgm:spPr/>
    </dgm:pt>
    <dgm:pt modelId="{1C3DF522-D4CC-4F64-AF22-65E4C5F0E51F}" type="pres">
      <dgm:prSet presAssocID="{5D3DC0A8-6F2C-401D-9F58-C9B5950866FF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B76733A5-7088-4F1B-8FB8-FE5FC2D2A43F}" type="presOf" srcId="{CD5C49D7-8BD4-4194-9DB2-6E3F9ECC02B5}" destId="{29F4DDEB-8EE6-44DC-8F73-4F99BF0B1B91}" srcOrd="0" destOrd="0" presId="urn:microsoft.com/office/officeart/2005/8/layout/process4"/>
    <dgm:cxn modelId="{0A985E05-8845-4EFE-8D39-DD47F858748C}" srcId="{9BA5B455-55A9-4E29-B376-46AA4D694154}" destId="{CD5C49D7-8BD4-4194-9DB2-6E3F9ECC02B5}" srcOrd="1" destOrd="0" parTransId="{C99D5481-B96C-4766-B692-959C3380FC7A}" sibTransId="{1E54657F-AC82-44C1-8841-11CA80EE115A}"/>
    <dgm:cxn modelId="{59D6B3B3-4B2F-48B3-B559-1DB0A13BAF59}" type="presOf" srcId="{240C78B5-CF63-46FD-B524-39F3AF137998}" destId="{F611FBB3-09C9-4B4C-A4CB-1AB95BBBF535}" srcOrd="0" destOrd="0" presId="urn:microsoft.com/office/officeart/2005/8/layout/process4"/>
    <dgm:cxn modelId="{1D33534E-40C0-4646-98AC-9E55E04F1EF5}" type="presOf" srcId="{9BA5B455-55A9-4E29-B376-46AA4D694154}" destId="{1989D274-CF7C-4D33-A50A-CD93D3C3D952}" srcOrd="0" destOrd="0" presId="urn:microsoft.com/office/officeart/2005/8/layout/process4"/>
    <dgm:cxn modelId="{4D54592A-539C-420B-83B3-251E1A639373}" srcId="{9BA5B455-55A9-4E29-B376-46AA4D694154}" destId="{240C78B5-CF63-46FD-B524-39F3AF137998}" srcOrd="5" destOrd="0" parTransId="{A6C95C43-FC63-4F6C-ACCC-1667B543661A}" sibTransId="{54EBCBC7-10DF-426E-964F-53A47AE22FE3}"/>
    <dgm:cxn modelId="{FD31D0CB-853D-4CFA-A496-C222656273FB}" type="presOf" srcId="{6A08091A-42EA-4AF0-81AB-0CC351025961}" destId="{B1EEB7F6-A1BC-4E86-BFF5-EAC3254DEC83}" srcOrd="0" destOrd="0" presId="urn:microsoft.com/office/officeart/2005/8/layout/process4"/>
    <dgm:cxn modelId="{F96B7668-D644-45BD-A6BF-916101415E79}" srcId="{9BA5B455-55A9-4E29-B376-46AA4D694154}" destId="{01B729A8-108D-4044-A8FB-3FD6ECEAFFF9}" srcOrd="3" destOrd="0" parTransId="{427A1DB0-30B8-474F-A75E-5FFB338EF6FE}" sibTransId="{54BE64F3-B62E-487E-BD7A-2C825A5E7385}"/>
    <dgm:cxn modelId="{E956D551-9AD7-4D25-988D-7F91C929A516}" type="presOf" srcId="{01B729A8-108D-4044-A8FB-3FD6ECEAFFF9}" destId="{BC3E6EDD-474F-4F09-94D4-C3C98464E0CE}" srcOrd="0" destOrd="0" presId="urn:microsoft.com/office/officeart/2005/8/layout/process4"/>
    <dgm:cxn modelId="{0F447D54-EE0B-439E-9CE2-70B6C552BDE7}" srcId="{9BA5B455-55A9-4E29-B376-46AA4D694154}" destId="{6A08091A-42EA-4AF0-81AB-0CC351025961}" srcOrd="2" destOrd="0" parTransId="{F5D605BE-31B4-47E5-8E8C-80704176B980}" sibTransId="{720B6941-B626-4B5B-9F11-2CA8267D3F8C}"/>
    <dgm:cxn modelId="{C57157D2-B418-4C6C-84C8-5C9959BC7746}" type="presOf" srcId="{5D3DC0A8-6F2C-401D-9F58-C9B5950866FF}" destId="{1C3DF522-D4CC-4F64-AF22-65E4C5F0E51F}" srcOrd="0" destOrd="0" presId="urn:microsoft.com/office/officeart/2005/8/layout/process4"/>
    <dgm:cxn modelId="{3C7FD1A6-A505-4A78-AA8C-09D92F59958D}" srcId="{9BA5B455-55A9-4E29-B376-46AA4D694154}" destId="{5D3DC0A8-6F2C-401D-9F58-C9B5950866FF}" srcOrd="0" destOrd="0" parTransId="{376D7701-03B8-4259-A6E3-B15F619C5527}" sibTransId="{EE11F2C3-0A68-433C-A7BE-66FF21094F8A}"/>
    <dgm:cxn modelId="{F5E56420-9941-4829-AD0A-550E935EC79D}" srcId="{9BA5B455-55A9-4E29-B376-46AA4D694154}" destId="{161A5457-A45B-4F81-9AA5-4B55B492BB2D}" srcOrd="4" destOrd="0" parTransId="{9F704DCF-2AA1-40C5-816F-FB931C92F50A}" sibTransId="{7D8468E5-0546-49A0-BBEA-7CAED160C66F}"/>
    <dgm:cxn modelId="{BB2AFB12-175F-4AB7-A104-2E0FE99CF388}" type="presOf" srcId="{161A5457-A45B-4F81-9AA5-4B55B492BB2D}" destId="{7BE7015D-DBB3-4413-8EDC-15686F194691}" srcOrd="0" destOrd="0" presId="urn:microsoft.com/office/officeart/2005/8/layout/process4"/>
    <dgm:cxn modelId="{39717D8A-CBD9-413A-BA0A-721C31B2E89B}" type="presParOf" srcId="{1989D274-CF7C-4D33-A50A-CD93D3C3D952}" destId="{6CFBDB9C-BFAE-49AD-A30F-E8A179E1779E}" srcOrd="0" destOrd="0" presId="urn:microsoft.com/office/officeart/2005/8/layout/process4"/>
    <dgm:cxn modelId="{2E538731-DA05-477F-93B3-C8AD611DFF3E}" type="presParOf" srcId="{6CFBDB9C-BFAE-49AD-A30F-E8A179E1779E}" destId="{F611FBB3-09C9-4B4C-A4CB-1AB95BBBF535}" srcOrd="0" destOrd="0" presId="urn:microsoft.com/office/officeart/2005/8/layout/process4"/>
    <dgm:cxn modelId="{0AE1D4B5-9135-42D1-8C15-41718738C4CC}" type="presParOf" srcId="{1989D274-CF7C-4D33-A50A-CD93D3C3D952}" destId="{FA99A547-64BE-47F1-B2DC-36AA049209A7}" srcOrd="1" destOrd="0" presId="urn:microsoft.com/office/officeart/2005/8/layout/process4"/>
    <dgm:cxn modelId="{7123127E-53C5-4551-98A9-A110F7660911}" type="presParOf" srcId="{1989D274-CF7C-4D33-A50A-CD93D3C3D952}" destId="{96A62501-9EB9-4C37-ABA8-BECBBC927C1B}" srcOrd="2" destOrd="0" presId="urn:microsoft.com/office/officeart/2005/8/layout/process4"/>
    <dgm:cxn modelId="{06D30AB9-BB08-443B-8D7E-944B25A9B8FE}" type="presParOf" srcId="{96A62501-9EB9-4C37-ABA8-BECBBC927C1B}" destId="{7BE7015D-DBB3-4413-8EDC-15686F194691}" srcOrd="0" destOrd="0" presId="urn:microsoft.com/office/officeart/2005/8/layout/process4"/>
    <dgm:cxn modelId="{BF6CEF33-AC79-4E4D-A182-1235A5381245}" type="presParOf" srcId="{1989D274-CF7C-4D33-A50A-CD93D3C3D952}" destId="{4A53903E-71E5-4274-9A9F-DCD743E97665}" srcOrd="3" destOrd="0" presId="urn:microsoft.com/office/officeart/2005/8/layout/process4"/>
    <dgm:cxn modelId="{0BB3FF6E-BC87-4805-A339-20321A24D6B7}" type="presParOf" srcId="{1989D274-CF7C-4D33-A50A-CD93D3C3D952}" destId="{9373057C-6480-4E27-B5C0-64687E78F46D}" srcOrd="4" destOrd="0" presId="urn:microsoft.com/office/officeart/2005/8/layout/process4"/>
    <dgm:cxn modelId="{D8A81527-9CB7-4661-9C5E-DB5A6FBFC14A}" type="presParOf" srcId="{9373057C-6480-4E27-B5C0-64687E78F46D}" destId="{BC3E6EDD-474F-4F09-94D4-C3C98464E0CE}" srcOrd="0" destOrd="0" presId="urn:microsoft.com/office/officeart/2005/8/layout/process4"/>
    <dgm:cxn modelId="{23CA02A3-BB2A-4D3A-9433-CAD223DB2CD4}" type="presParOf" srcId="{1989D274-CF7C-4D33-A50A-CD93D3C3D952}" destId="{864410D4-BCFB-4BF5-ABF3-E7E131E45D50}" srcOrd="5" destOrd="0" presId="urn:microsoft.com/office/officeart/2005/8/layout/process4"/>
    <dgm:cxn modelId="{55A3098A-EB60-4A14-A46C-0331CB8A0234}" type="presParOf" srcId="{1989D274-CF7C-4D33-A50A-CD93D3C3D952}" destId="{9A63C20A-58CB-4096-81A2-8C45340D7362}" srcOrd="6" destOrd="0" presId="urn:microsoft.com/office/officeart/2005/8/layout/process4"/>
    <dgm:cxn modelId="{F3BEE877-EC0A-4B04-AF1C-B03B2CE2F87D}" type="presParOf" srcId="{9A63C20A-58CB-4096-81A2-8C45340D7362}" destId="{B1EEB7F6-A1BC-4E86-BFF5-EAC3254DEC83}" srcOrd="0" destOrd="0" presId="urn:microsoft.com/office/officeart/2005/8/layout/process4"/>
    <dgm:cxn modelId="{8B60B7F0-CB36-464B-876F-1B82B512A939}" type="presParOf" srcId="{1989D274-CF7C-4D33-A50A-CD93D3C3D952}" destId="{F36E818E-0E80-4937-9462-815B5D62358B}" srcOrd="7" destOrd="0" presId="urn:microsoft.com/office/officeart/2005/8/layout/process4"/>
    <dgm:cxn modelId="{70A43BCB-52C0-436E-8371-FDBDEA12698A}" type="presParOf" srcId="{1989D274-CF7C-4D33-A50A-CD93D3C3D952}" destId="{2CEC80DE-6DFB-44D3-BCAC-593A2C0F4C37}" srcOrd="8" destOrd="0" presId="urn:microsoft.com/office/officeart/2005/8/layout/process4"/>
    <dgm:cxn modelId="{3DD81756-5B06-4A2A-BFC2-C830AA89DC0B}" type="presParOf" srcId="{2CEC80DE-6DFB-44D3-BCAC-593A2C0F4C37}" destId="{29F4DDEB-8EE6-44DC-8F73-4F99BF0B1B91}" srcOrd="0" destOrd="0" presId="urn:microsoft.com/office/officeart/2005/8/layout/process4"/>
    <dgm:cxn modelId="{7BBF379F-CA1B-49E5-9908-38283B4C8CFB}" type="presParOf" srcId="{1989D274-CF7C-4D33-A50A-CD93D3C3D952}" destId="{5FD3FD05-80B3-49CF-AFB1-BA0F724D95F8}" srcOrd="9" destOrd="0" presId="urn:microsoft.com/office/officeart/2005/8/layout/process4"/>
    <dgm:cxn modelId="{E9CEF159-B118-4082-86BD-B8AC14A436C9}" type="presParOf" srcId="{1989D274-CF7C-4D33-A50A-CD93D3C3D952}" destId="{8F9B2BD5-C057-46C2-86BE-333D3D1011E7}" srcOrd="10" destOrd="0" presId="urn:microsoft.com/office/officeart/2005/8/layout/process4"/>
    <dgm:cxn modelId="{70EF82D4-C97A-46F3-84A7-8FED598A89C7}" type="presParOf" srcId="{8F9B2BD5-C057-46C2-86BE-333D3D1011E7}" destId="{1C3DF522-D4CC-4F64-AF22-65E4C5F0E5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A2D5E-6059-47D8-99A8-500D206C8B7E}">
      <dsp:nvSpPr>
        <dsp:cNvPr id="0" name=""/>
        <dsp:cNvSpPr/>
      </dsp:nvSpPr>
      <dsp:spPr>
        <a:xfrm>
          <a:off x="0" y="224632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0DA82-B94F-4668-9A56-FDEFA77B81FF}">
      <dsp:nvSpPr>
        <dsp:cNvPr id="0" name=""/>
        <dsp:cNvSpPr/>
      </dsp:nvSpPr>
      <dsp:spPr>
        <a:xfrm>
          <a:off x="361950" y="17992"/>
          <a:ext cx="5067300" cy="41328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Transport of Blood to the Kidney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82125" y="38167"/>
        <a:ext cx="5026950" cy="372930"/>
      </dsp:txXfrm>
    </dsp:sp>
    <dsp:sp modelId="{13BF6B9D-E434-4EAF-B986-4429764ABDF0}">
      <dsp:nvSpPr>
        <dsp:cNvPr id="0" name=""/>
        <dsp:cNvSpPr/>
      </dsp:nvSpPr>
      <dsp:spPr>
        <a:xfrm>
          <a:off x="0" y="859672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E8B49-1D4A-48A6-936B-13E44860231A}">
      <dsp:nvSpPr>
        <dsp:cNvPr id="0" name=""/>
        <dsp:cNvSpPr/>
      </dsp:nvSpPr>
      <dsp:spPr>
        <a:xfrm>
          <a:off x="361950" y="653032"/>
          <a:ext cx="5067300" cy="41328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Glomerular Filtration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82125" y="673207"/>
        <a:ext cx="5026950" cy="372930"/>
      </dsp:txXfrm>
    </dsp:sp>
    <dsp:sp modelId="{09E3BA1B-0E2D-42CD-897A-78C2801F1A58}">
      <dsp:nvSpPr>
        <dsp:cNvPr id="0" name=""/>
        <dsp:cNvSpPr/>
      </dsp:nvSpPr>
      <dsp:spPr>
        <a:xfrm>
          <a:off x="0" y="1494712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09CD0-DF01-44D6-B3BB-FFB8AF4EA521}">
      <dsp:nvSpPr>
        <dsp:cNvPr id="0" name=""/>
        <dsp:cNvSpPr/>
      </dsp:nvSpPr>
      <dsp:spPr>
        <a:xfrm>
          <a:off x="361950" y="1288072"/>
          <a:ext cx="5067300" cy="41328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Tubular Re-absorption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82125" y="1308247"/>
        <a:ext cx="5026950" cy="372930"/>
      </dsp:txXfrm>
    </dsp:sp>
    <dsp:sp modelId="{05E33835-4961-488D-9381-C7B262440E93}">
      <dsp:nvSpPr>
        <dsp:cNvPr id="0" name=""/>
        <dsp:cNvSpPr/>
      </dsp:nvSpPr>
      <dsp:spPr>
        <a:xfrm>
          <a:off x="0" y="2129752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53FBE-8C7A-4FF3-A19B-D3974CD56DEB}">
      <dsp:nvSpPr>
        <dsp:cNvPr id="0" name=""/>
        <dsp:cNvSpPr/>
      </dsp:nvSpPr>
      <dsp:spPr>
        <a:xfrm>
          <a:off x="361950" y="1923112"/>
          <a:ext cx="5067300" cy="41328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Tubular Excretion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82125" y="1943287"/>
        <a:ext cx="5026950" cy="372930"/>
      </dsp:txXfrm>
    </dsp:sp>
    <dsp:sp modelId="{D98F83D7-6AAA-4415-9460-686E3D57E288}">
      <dsp:nvSpPr>
        <dsp:cNvPr id="0" name=""/>
        <dsp:cNvSpPr/>
      </dsp:nvSpPr>
      <dsp:spPr>
        <a:xfrm>
          <a:off x="0" y="2991542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CEDD4-8C9B-433B-822E-06E4F33E1B0E}">
      <dsp:nvSpPr>
        <dsp:cNvPr id="0" name=""/>
        <dsp:cNvSpPr/>
      </dsp:nvSpPr>
      <dsp:spPr>
        <a:xfrm>
          <a:off x="361950" y="2558152"/>
          <a:ext cx="5067300" cy="64003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Passage of Urine to the Bladder &amp; Urination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93194" y="2589396"/>
        <a:ext cx="5004812" cy="577542"/>
      </dsp:txXfrm>
    </dsp:sp>
    <dsp:sp modelId="{6823E903-2D1E-4E5B-AA8B-D80B3AF09566}">
      <dsp:nvSpPr>
        <dsp:cNvPr id="0" name=""/>
        <dsp:cNvSpPr/>
      </dsp:nvSpPr>
      <dsp:spPr>
        <a:xfrm>
          <a:off x="0" y="3840805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BDE80-0800-4E9D-BDD4-AA6529664F28}">
      <dsp:nvSpPr>
        <dsp:cNvPr id="0" name=""/>
        <dsp:cNvSpPr/>
      </dsp:nvSpPr>
      <dsp:spPr>
        <a:xfrm>
          <a:off x="361950" y="3419942"/>
          <a:ext cx="5067300" cy="627503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Adaptations of the Kidney for their Functions</a:t>
          </a:r>
          <a:endParaRPr lang="en-US" sz="2400" b="1" kern="1200" dirty="0">
            <a:solidFill>
              <a:srgbClr val="7030A0"/>
            </a:solidFill>
            <a:latin typeface="Calibri" pitchFamily="34" charset="0"/>
          </a:endParaRPr>
        </a:p>
      </dsp:txBody>
      <dsp:txXfrm>
        <a:off x="392582" y="3450574"/>
        <a:ext cx="5006036" cy="566239"/>
      </dsp:txXfrm>
    </dsp:sp>
    <dsp:sp modelId="{0E6543AC-EF17-454B-AD6B-8F5E568B389A}">
      <dsp:nvSpPr>
        <dsp:cNvPr id="0" name=""/>
        <dsp:cNvSpPr/>
      </dsp:nvSpPr>
      <dsp:spPr>
        <a:xfrm>
          <a:off x="0" y="4475845"/>
          <a:ext cx="7239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4881D-5717-4C9F-A21B-785FC160AAF7}">
      <dsp:nvSpPr>
        <dsp:cNvPr id="0" name=""/>
        <dsp:cNvSpPr/>
      </dsp:nvSpPr>
      <dsp:spPr>
        <a:xfrm>
          <a:off x="361950" y="4269205"/>
          <a:ext cx="5067300" cy="413280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baseline="0" dirty="0" smtClean="0">
              <a:solidFill>
                <a:srgbClr val="7030A0"/>
              </a:solidFill>
              <a:latin typeface="Calibri" pitchFamily="34" charset="0"/>
            </a:rPr>
            <a:t>Role of the Kidney in Homeostasis</a:t>
          </a:r>
          <a:endParaRPr lang="en-US" sz="2400" b="1" kern="1200" baseline="0" dirty="0">
            <a:solidFill>
              <a:srgbClr val="7030A0"/>
            </a:solidFill>
            <a:latin typeface="Calibri" pitchFamily="34" charset="0"/>
          </a:endParaRPr>
        </a:p>
      </dsp:txBody>
      <dsp:txXfrm>
        <a:off x="382125" y="4289380"/>
        <a:ext cx="502695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1AB353-7DE8-46FF-834A-08EBAEFFA889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E658DD-F961-4ECC-96D3-6D479346A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89098" y="838200"/>
            <a:ext cx="3429000" cy="2362200"/>
          </a:xfrm>
        </p:spPr>
        <p:txBody>
          <a:bodyPr>
            <a:normAutofit fontScale="90000"/>
          </a:bodyPr>
          <a:lstStyle/>
          <a:p>
            <a:r>
              <a:rPr lang="en-MY" sz="4400" dirty="0" smtClean="0">
                <a:solidFill>
                  <a:schemeClr val="bg1"/>
                </a:solidFill>
                <a:latin typeface="Calibri" pitchFamily="34" charset="0"/>
              </a:rPr>
              <a:t>Life sciences Grade 11 CAPS</a:t>
            </a:r>
            <a:r>
              <a:rPr lang="en-MY" sz="8000" dirty="0" smtClean="0"/>
              <a:t/>
            </a:r>
            <a:br>
              <a:rPr lang="en-MY" sz="8000" dirty="0" smtClean="0"/>
            </a:br>
            <a:r>
              <a:rPr lang="en-MY" sz="2200" dirty="0" smtClean="0">
                <a:solidFill>
                  <a:schemeClr val="bg1"/>
                </a:solidFill>
                <a:latin typeface="Calibri" pitchFamily="34" charset="0"/>
              </a:rPr>
              <a:t>structured, clear, practical - Helping teachers unlock the power of NCS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KNOWLEDGE AREA: </a:t>
            </a:r>
          </a:p>
          <a:p>
            <a:r>
              <a:rPr lang="en-US" sz="2400" b="1" dirty="0" smtClean="0">
                <a:latin typeface="Calibri" pitchFamily="34" charset="0"/>
              </a:rPr>
              <a:t> Life Process in Plants and Animals.</a:t>
            </a:r>
          </a:p>
          <a:p>
            <a:endParaRPr lang="en-US" sz="2400" b="1" dirty="0" smtClean="0">
              <a:latin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</a:rPr>
              <a:t>TOPIC 5.4:  Excretion </a:t>
            </a:r>
          </a:p>
          <a:p>
            <a:endParaRPr lang="en-US" sz="2000" dirty="0"/>
          </a:p>
        </p:txBody>
      </p:sp>
      <p:pic>
        <p:nvPicPr>
          <p:cNvPr id="10" name="Picture Placeholder 9" descr="urine formati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45" r="13345"/>
          <a:stretch>
            <a:fillRect/>
          </a:stretch>
        </p:blipFill>
        <p:spPr>
          <a:xfrm>
            <a:off x="609600" y="1066800"/>
            <a:ext cx="4206240" cy="4206240"/>
          </a:xfrm>
        </p:spPr>
      </p:pic>
      <p:sp>
        <p:nvSpPr>
          <p:cNvPr id="7" name="Rectangle 6"/>
          <p:cNvSpPr/>
          <p:nvPr/>
        </p:nvSpPr>
        <p:spPr>
          <a:xfrm>
            <a:off x="5486400" y="5410200"/>
            <a:ext cx="274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Functioning of the Kidneys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31242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56184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Activity 2: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Explain why there is no blood in the urine.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 activity 2: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blood corpuscles and plasma proteins are too larges and cannot pass through the slit pores.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glomerular filtrate </a:t>
            </a:r>
            <a:r>
              <a:rPr lang="en-US" dirty="0" smtClean="0">
                <a:latin typeface="Calibri" pitchFamily="34" charset="0"/>
              </a:rPr>
              <a:t>now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proximal convoluted tubule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is where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re-absorption </a:t>
            </a:r>
            <a:r>
              <a:rPr lang="en-US" dirty="0" smtClean="0">
                <a:latin typeface="Calibri" pitchFamily="34" charset="0"/>
              </a:rPr>
              <a:t>occurs.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re-absorption </a:t>
            </a:r>
            <a:r>
              <a:rPr lang="en-US" dirty="0" smtClean="0">
                <a:latin typeface="Calibri" pitchFamily="34" charset="0"/>
              </a:rPr>
              <a:t>is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process</a:t>
            </a:r>
            <a:r>
              <a:rPr lang="en-US" dirty="0" smtClean="0">
                <a:latin typeface="Calibri" pitchFamily="34" charset="0"/>
              </a:rPr>
              <a:t> during which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important substances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re-absorbed</a:t>
            </a:r>
            <a:r>
              <a:rPr lang="en-US" b="1" dirty="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tubules </a:t>
            </a:r>
            <a:r>
              <a:rPr lang="en-US" dirty="0" smtClean="0">
                <a:latin typeface="Calibri" pitchFamily="34" charset="0"/>
              </a:rPr>
              <a:t>into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 capillary network </a:t>
            </a:r>
            <a:r>
              <a:rPr lang="en-US" dirty="0" smtClean="0">
                <a:latin typeface="Calibri" pitchFamily="34" charset="0"/>
              </a:rPr>
              <a:t>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In this way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these important substances do not leave the body with the waste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We shall now look at this process in a little detail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re-absorption begins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proximal convoluted tubule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Here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all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glucose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most of the water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re-absorbed</a:t>
            </a:r>
            <a:r>
              <a:rPr lang="en-US" dirty="0" smtClean="0">
                <a:latin typeface="Calibri" pitchFamily="34" charset="0"/>
              </a:rPr>
              <a:t> 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 capillary network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means 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these substances leave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proximal convoluted tubule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 the second capillary network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filtrate</a:t>
            </a:r>
            <a:r>
              <a:rPr lang="en-US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now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loop of Henle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At this point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filtrate</a:t>
            </a:r>
            <a:r>
              <a:rPr lang="en-US" dirty="0" smtClean="0">
                <a:latin typeface="Calibri" pitchFamily="34" charset="0"/>
              </a:rPr>
              <a:t> is called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dilute urine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loop of Henle </a:t>
            </a:r>
            <a:r>
              <a:rPr lang="en-US" dirty="0" smtClean="0">
                <a:latin typeface="Calibri" pitchFamily="34" charset="0"/>
              </a:rPr>
              <a:t>ensures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medulla always has a high concentration of solutes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dirty="0" smtClean="0">
                <a:latin typeface="Calibri" pitchFamily="34" charset="0"/>
              </a:rPr>
              <a:t>This ensures 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is always saved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Calibri" pitchFamily="34" charset="0"/>
              </a:rPr>
              <a:t>This works in the following way</a:t>
            </a:r>
            <a:r>
              <a:rPr lang="en-US" dirty="0" smtClean="0">
                <a:latin typeface="Calibri" pitchFamily="34" charset="0"/>
              </a:rPr>
              <a:t>…</a:t>
            </a:r>
          </a:p>
          <a:p>
            <a:pPr marL="514350" indent="-514350">
              <a:buAutoNum type="arabicPeriod" startAt="8"/>
            </a:pPr>
            <a:r>
              <a:rPr lang="en-US" dirty="0" smtClean="0">
                <a:latin typeface="Calibri" pitchFamily="34" charset="0"/>
              </a:rPr>
              <a:t>Here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sodium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pumped out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loop of Henle into</a:t>
            </a:r>
            <a:r>
              <a:rPr lang="en-US" b="1" dirty="0" smtClean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surrounding renal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8"/>
            </a:pPr>
            <a:r>
              <a:rPr lang="en-US" dirty="0" smtClean="0">
                <a:latin typeface="Calibri" pitchFamily="34" charset="0"/>
              </a:rPr>
              <a:t>This ensures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medulla always </a:t>
            </a:r>
            <a:r>
              <a:rPr lang="en-US" dirty="0" smtClean="0">
                <a:latin typeface="Calibri" pitchFamily="34" charset="0"/>
              </a:rPr>
              <a:t>has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higher concentration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sodium ions </a:t>
            </a:r>
            <a:r>
              <a:rPr lang="en-US" dirty="0" smtClean="0">
                <a:latin typeface="Calibri" pitchFamily="34" charset="0"/>
              </a:rPr>
              <a:t>and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loop of Henle </a:t>
            </a:r>
            <a:r>
              <a:rPr lang="en-US" dirty="0" smtClean="0">
                <a:latin typeface="Calibri" pitchFamily="34" charset="0"/>
              </a:rPr>
              <a:t>has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high concentration of water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8"/>
            </a:pPr>
            <a:r>
              <a:rPr lang="en-US" dirty="0" smtClean="0">
                <a:latin typeface="Calibri" pitchFamily="34" charset="0"/>
              </a:rPr>
              <a:t>Therefore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will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always leave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loop of Henle, distal convoluted tubule</a:t>
            </a:r>
            <a:r>
              <a:rPr lang="en-US" b="1" dirty="0" smtClean="0">
                <a:solidFill>
                  <a:srgbClr val="009999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collecting tubule and enter the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pPr marL="514350" indent="-514350">
              <a:buAutoNum type="arabicPeriod" startAt="11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leaves </a:t>
            </a:r>
            <a:r>
              <a:rPr lang="en-US" dirty="0" smtClean="0">
                <a:latin typeface="Calibri" pitchFamily="34" charset="0"/>
              </a:rPr>
              <a:t>these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tubules </a:t>
            </a:r>
            <a:r>
              <a:rPr lang="en-US" dirty="0" smtClean="0">
                <a:latin typeface="Calibri" pitchFamily="34" charset="0"/>
              </a:rPr>
              <a:t>by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osmosis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2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ensures that water is saved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3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that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 the collecting duct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highly concentrated urine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actual amount of water saved</a:t>
            </a:r>
            <a:r>
              <a:rPr lang="en-US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controlled by the hormone ADH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In order for us to discuss how ADH controls the amount of water saved we need to know the following…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ADH</a:t>
            </a:r>
            <a:r>
              <a:rPr lang="en-US" dirty="0" smtClean="0">
                <a:latin typeface="Calibri" pitchFamily="34" charset="0"/>
              </a:rPr>
              <a:t> affects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permeability</a:t>
            </a:r>
            <a:r>
              <a:rPr lang="en-US" b="1" dirty="0" smtClean="0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Do you remember the meaning of permeability?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0066"/>
                </a:solidFill>
                <a:latin typeface="Calibri" pitchFamily="34" charset="0"/>
              </a:rPr>
              <a:t>Permeability</a:t>
            </a:r>
            <a:r>
              <a:rPr lang="en-US" dirty="0" smtClean="0">
                <a:latin typeface="Calibri" pitchFamily="34" charset="0"/>
              </a:rPr>
              <a:t> is when </a:t>
            </a: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substances are allowed to enter and leave a cell freely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If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levels of ADH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high</a:t>
            </a:r>
            <a:r>
              <a:rPr lang="en-US" dirty="0" smtClean="0">
                <a:latin typeface="Calibri" pitchFamily="34" charset="0"/>
              </a:rPr>
              <a:t>, then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permeability of the renal tubules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increases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levels of ADH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decreases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permeability of the renal tubules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decreases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There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special cells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hypothalamus</a:t>
            </a:r>
            <a:r>
              <a:rPr lang="en-US" dirty="0" smtClean="0">
                <a:latin typeface="Calibri" pitchFamily="34" charset="0"/>
              </a:rPr>
              <a:t> called </a:t>
            </a:r>
            <a:r>
              <a:rPr lang="en-US" sz="4300" b="1" dirty="0" err="1" smtClean="0">
                <a:solidFill>
                  <a:srgbClr val="7030A0"/>
                </a:solidFill>
                <a:latin typeface="Calibri" pitchFamily="34" charset="0"/>
              </a:rPr>
              <a:t>osmoreceptors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>
                <a:latin typeface="Calibri" pitchFamily="34" charset="0"/>
              </a:rPr>
              <a:t>Osmosreceptors</a:t>
            </a:r>
            <a:r>
              <a:rPr lang="en-US" dirty="0" smtClean="0">
                <a:latin typeface="Calibri" pitchFamily="34" charset="0"/>
              </a:rPr>
              <a:t> are special cells that can pick up changes the volume of water in the blood.</a:t>
            </a:r>
          </a:p>
          <a:p>
            <a:pPr marL="514350" indent="-514350"/>
            <a:r>
              <a:rPr lang="en-US" dirty="0" smtClean="0">
                <a:latin typeface="Calibri" pitchFamily="34" charset="0"/>
              </a:rPr>
              <a:t>They send messages to the pituitary gland about the water levels in the body.</a:t>
            </a:r>
          </a:p>
          <a:p>
            <a:pPr marL="514350" indent="-514350"/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Now lets look at how the ADH controls the water levels in the body.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Terminology: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460078"/>
              </p:ext>
            </p:extLst>
          </p:nvPr>
        </p:nvGraphicFramePr>
        <p:xfrm>
          <a:off x="457200" y="1609725"/>
          <a:ext cx="7239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Tubular</a:t>
                      </a:r>
                      <a:r>
                        <a:rPr lang="en-US" sz="2400" b="1" baseline="0" dirty="0" smtClean="0">
                          <a:latin typeface="Calibri" pitchFamily="34" charset="0"/>
                        </a:rPr>
                        <a:t> re-absorption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 process during which important substances are re-absorbed from the renal tubules into the second capillary network or renal medulla.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 IN SENTENCE:</a:t>
                      </a:r>
                    </a:p>
                    <a:p>
                      <a:endParaRPr lang="en-US" sz="2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aseline="0" dirty="0" smtClean="0">
                          <a:latin typeface="Calibri" pitchFamily="34" charset="0"/>
                        </a:rPr>
                        <a:t>All the glucose is re-absorbed from the proximal convoluted tubule by the second capillary network.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Summary of presentation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893080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90746"/>
              </p:ext>
            </p:extLst>
          </p:nvPr>
        </p:nvGraphicFramePr>
        <p:xfrm>
          <a:off x="457200" y="1609725"/>
          <a:ext cx="72390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err="1" smtClean="0">
                          <a:latin typeface="Calibri" pitchFamily="34" charset="0"/>
                        </a:rPr>
                        <a:t>Osmoreceptors</a:t>
                      </a:r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These are special cells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that are able to detect changes in the volume of water in the blood.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SENTENCES: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Any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change in the level of water in the blood stimulates the </a:t>
                      </a:r>
                      <a:r>
                        <a:rPr lang="en-US" sz="2400" baseline="0" dirty="0" err="1" smtClean="0">
                          <a:latin typeface="Calibri" pitchFamily="34" charset="0"/>
                        </a:rPr>
                        <a:t>osmoreceptors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9437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After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strenuous activity </a:t>
            </a:r>
            <a:r>
              <a:rPr lang="en-US" dirty="0" smtClean="0">
                <a:latin typeface="Calibri" pitchFamily="34" charset="0"/>
              </a:rPr>
              <a:t>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on a hot day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</a:t>
            </a:r>
            <a:r>
              <a:rPr lang="en-US" dirty="0" smtClean="0">
                <a:latin typeface="Calibri" pitchFamily="34" charset="0"/>
              </a:rPr>
              <a:t> may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lose too much of water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can lead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dehydration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In order to prevent dehydration the body reacts in the following way…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volume</a:t>
            </a:r>
            <a:r>
              <a:rPr lang="en-US" dirty="0" smtClean="0">
                <a:latin typeface="Calibri" pitchFamily="34" charset="0"/>
              </a:rPr>
              <a:t> 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</a:t>
            </a:r>
            <a:r>
              <a:rPr lang="en-US" dirty="0" smtClean="0">
                <a:latin typeface="Calibri" pitchFamily="34" charset="0"/>
              </a:rPr>
              <a:t> 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decreases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Osmoreceptors</a:t>
            </a:r>
            <a:r>
              <a:rPr lang="en-US" dirty="0" smtClean="0">
                <a:latin typeface="Calibri" pitchFamily="34" charset="0"/>
              </a:rPr>
              <a:t> become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stimulated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They send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nerve message (impulse) </a:t>
            </a:r>
            <a:r>
              <a:rPr lang="en-US" dirty="0" smtClean="0">
                <a:latin typeface="Calibri" pitchFamily="34" charset="0"/>
              </a:rPr>
              <a:t>to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pituitary gland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pituitary gland increases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secretion</a:t>
            </a:r>
            <a:r>
              <a:rPr lang="en-US" b="1" dirty="0" smtClean="0">
                <a:solidFill>
                  <a:srgbClr val="66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permeability</a:t>
            </a:r>
            <a:r>
              <a:rPr lang="en-US" dirty="0" smtClean="0">
                <a:latin typeface="Calibri" pitchFamily="34" charset="0"/>
              </a:rPr>
              <a:t> 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distal convoluted  tubules and the collecting tubules increases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water leaves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tubules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 the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7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leaves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tubules</a:t>
            </a:r>
            <a:r>
              <a:rPr lang="en-US" dirty="0" smtClean="0">
                <a:latin typeface="Calibri" pitchFamily="34" charset="0"/>
              </a:rPr>
              <a:t> by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osmosis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8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</a:t>
            </a:r>
            <a:r>
              <a:rPr lang="en-US" dirty="0" smtClean="0">
                <a:latin typeface="Calibri" pitchFamily="34" charset="0"/>
              </a:rPr>
              <a:t> is then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re-absorbed</a:t>
            </a:r>
            <a:r>
              <a:rPr lang="en-US" dirty="0" smtClean="0">
                <a:latin typeface="Calibri" pitchFamily="34" charset="0"/>
              </a:rPr>
              <a:t> at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faster rate </a:t>
            </a:r>
            <a:r>
              <a:rPr lang="en-US" dirty="0" smtClean="0">
                <a:latin typeface="Calibri" pitchFamily="34" charset="0"/>
              </a:rPr>
              <a:t>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capillaries in the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amount of water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therefore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returns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0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dirty="0" smtClean="0">
                <a:latin typeface="Calibri" pitchFamily="34" charset="0"/>
              </a:rPr>
              <a:t> 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collecting tubules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concentrated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en-US" dirty="0" smtClean="0">
                <a:latin typeface="Calibri" pitchFamily="34" charset="0"/>
              </a:rPr>
              <a:t>Therefore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water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from the body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2"/>
            </a:pPr>
            <a:r>
              <a:rPr lang="en-US" dirty="0" smtClean="0">
                <a:latin typeface="Calibri" pitchFamily="34" charset="0"/>
              </a:rPr>
              <a:t>In this way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is saved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501998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On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cold day </a:t>
            </a:r>
            <a:r>
              <a:rPr lang="en-US" dirty="0" smtClean="0">
                <a:latin typeface="Calibri" pitchFamily="34" charset="0"/>
              </a:rPr>
              <a:t>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during inactivity </a:t>
            </a:r>
            <a:r>
              <a:rPr lang="en-US" dirty="0" smtClean="0">
                <a:latin typeface="Calibri" pitchFamily="34" charset="0"/>
              </a:rPr>
              <a:t>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when too much water is consumed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may accumulate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increases the volume of water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body works in the following way to return the water levels to normal…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osmoreceptors</a:t>
            </a:r>
            <a:r>
              <a:rPr lang="en-US" dirty="0" smtClean="0">
                <a:latin typeface="Calibri" pitchFamily="34" charset="0"/>
              </a:rPr>
              <a:t> become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stimulated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They send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impulse to the pituitary gland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pituitary gland reduces the secretion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reduced levels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ADH decreases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permeability of the distal convoluted tubules </a:t>
            </a:r>
            <a:r>
              <a:rPr lang="en-US" dirty="0" smtClean="0">
                <a:latin typeface="Calibri" pitchFamily="34" charset="0"/>
              </a:rPr>
              <a:t>and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collecting tubule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Re-absorption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Therefore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water leaves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distal convoluted tubules and collecting tubule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means that less water enters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medulla</a:t>
            </a:r>
            <a:r>
              <a:rPr lang="en-US" dirty="0" smtClean="0">
                <a:latin typeface="Calibri" pitchFamily="34" charset="0"/>
              </a:rPr>
              <a:t> by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osmosis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water is re-absorbed </a:t>
            </a:r>
            <a:r>
              <a:rPr lang="en-US" dirty="0" smtClean="0">
                <a:latin typeface="Calibri" pitchFamily="34" charset="0"/>
              </a:rPr>
              <a:t>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capillaries of the medulla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This makes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 in the collecting tubule dilute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Therefore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excess water leaves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 with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Therefore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excess water is excreted out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volume of water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returns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728844"/>
              </p:ext>
            </p:extLst>
          </p:nvPr>
        </p:nvGraphicFramePr>
        <p:xfrm>
          <a:off x="457200" y="1609725"/>
          <a:ext cx="7239000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</a:t>
                      </a:r>
                      <a:r>
                        <a:rPr lang="en-US" sz="2800" b="1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Osmosis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</a:t>
                      </a:r>
                      <a:r>
                        <a:rPr lang="en-US" sz="2800" b="1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The movement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of water from a region of high concentration to a region of low concentration across a differentially permeable membrane until equilibrium is reached.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Water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moves by osmosis into the cells of the renal medulla.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998467"/>
              </p:ext>
            </p:extLst>
          </p:nvPr>
        </p:nvGraphicFramePr>
        <p:xfrm>
          <a:off x="457200" y="1609725"/>
          <a:ext cx="72390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ADH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Is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 hormone that controls the permeability of the renal tubules in the kidney.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When the water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content of the blood is too high then the pituitary gland secretes less ADH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554885"/>
              </p:ext>
            </p:extLst>
          </p:nvPr>
        </p:nvGraphicFramePr>
        <p:xfrm>
          <a:off x="457200" y="1609725"/>
          <a:ext cx="72390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Impulse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This is a nerve message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The </a:t>
                      </a:r>
                      <a:r>
                        <a:rPr lang="en-US" sz="2400" dirty="0" err="1" smtClean="0">
                          <a:latin typeface="Calibri" pitchFamily="34" charset="0"/>
                        </a:rPr>
                        <a:t>osmoreceptors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sends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an impulse to the brain.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492581"/>
              </p:ext>
            </p:extLst>
          </p:nvPr>
        </p:nvGraphicFramePr>
        <p:xfrm>
          <a:off x="457200" y="1609725"/>
          <a:ext cx="72390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Concentrated urine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Urine that has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very little water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Concentrated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urine leaves the body through the urethra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799163"/>
              </p:ext>
            </p:extLst>
          </p:nvPr>
        </p:nvGraphicFramePr>
        <p:xfrm>
          <a:off x="457200" y="1609725"/>
          <a:ext cx="72390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Dilute urine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Urine that has too much water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Dilute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urine leaves the body through the urethra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Transport of Blood to the Kidney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723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700" b="1" dirty="0" smtClean="0">
                <a:solidFill>
                  <a:srgbClr val="7030A0"/>
                </a:solidFill>
                <a:latin typeface="Calibri" pitchFamily="34" charset="0"/>
              </a:rPr>
              <a:t>renal artery </a:t>
            </a:r>
            <a:r>
              <a:rPr lang="en-US" dirty="0" smtClean="0">
                <a:latin typeface="Calibri" pitchFamily="34" charset="0"/>
              </a:rPr>
              <a:t>carries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rich </a:t>
            </a:r>
            <a:r>
              <a:rPr lang="en-US" dirty="0" smtClean="0">
                <a:latin typeface="Calibri" pitchFamily="34" charset="0"/>
              </a:rPr>
              <a:t>in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nitrogenous waste </a:t>
            </a:r>
            <a:r>
              <a:rPr lang="en-US" sz="4700" b="1" dirty="0" smtClean="0">
                <a:solidFill>
                  <a:srgbClr val="7030A0"/>
                </a:solidFill>
                <a:latin typeface="Calibri" pitchFamily="34" charset="0"/>
              </a:rPr>
              <a:t>to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the kidney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It then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branches</a:t>
            </a:r>
            <a:r>
              <a:rPr lang="en-US" dirty="0" smtClean="0">
                <a:latin typeface="Calibri" pitchFamily="34" charset="0"/>
              </a:rPr>
              <a:t> to form the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afferent arteriole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afferent arteriole </a:t>
            </a:r>
            <a:r>
              <a:rPr lang="en-US" dirty="0" smtClean="0">
                <a:latin typeface="Calibri" pitchFamily="34" charset="0"/>
              </a:rPr>
              <a:t>enters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Malpighian body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Here 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branches to form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capillaries of the glomerulus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blood in the glomerulus contains: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Water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Salts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Useful substances for example glucose, amino acids, fatty acids and glycerol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Waste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substances such as urea and uric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acid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normal components of blood which is the blood plasma, blood cells and plasma proteins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Activity 3: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libri" pitchFamily="34" charset="0"/>
              </a:rPr>
              <a:t>Alcohol affects the secretion of ADH. If the levels of alcohol in the body increases, then the levels of ADH decreases.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   Explain what would happen next?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 activity 3: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permeability of the renal tubules decreases.</a:t>
            </a:r>
          </a:p>
          <a:p>
            <a:r>
              <a:rPr lang="en-US" dirty="0" smtClean="0">
                <a:latin typeface="Calibri" pitchFamily="34" charset="0"/>
              </a:rPr>
              <a:t>Therefore less water is re-absorbed.</a:t>
            </a:r>
          </a:p>
          <a:p>
            <a:r>
              <a:rPr lang="en-US" dirty="0" smtClean="0">
                <a:latin typeface="Calibri" pitchFamily="34" charset="0"/>
              </a:rPr>
              <a:t>More water remains in the distal convoluted tubule and the collecting tubules.</a:t>
            </a:r>
          </a:p>
          <a:p>
            <a:r>
              <a:rPr lang="en-US" dirty="0" smtClean="0">
                <a:latin typeface="Calibri" pitchFamily="34" charset="0"/>
              </a:rPr>
              <a:t>Therefore the urine in the collecting tubule becomes dilute.</a:t>
            </a:r>
          </a:p>
          <a:p>
            <a:r>
              <a:rPr lang="en-US" dirty="0" smtClean="0">
                <a:latin typeface="Calibri" pitchFamily="34" charset="0"/>
              </a:rPr>
              <a:t>Therefore more water is excreted from the body.</a:t>
            </a:r>
          </a:p>
          <a:p>
            <a:r>
              <a:rPr lang="en-US" dirty="0" smtClean="0">
                <a:latin typeface="Calibri" pitchFamily="34" charset="0"/>
              </a:rPr>
              <a:t>This means that if a person consumes too much alcohol, he/she can become dehydrated because a lot of water is lost by urination.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During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excretion, waste substances </a:t>
            </a:r>
            <a:r>
              <a:rPr lang="en-US" dirty="0" smtClean="0">
                <a:latin typeface="Calibri" pitchFamily="34" charset="0"/>
              </a:rPr>
              <a:t>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second capillary network enter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tubules and leaves the body with the urine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Some of these wastes are…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Ammonia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Creatine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Potassium, hydrogen, sodium and bicarbonate 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Some drugs e.g. penicillin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hydrogen and bicarbonate ions affect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of the blood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Hydrogen ions lower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</a:t>
            </a:r>
            <a:r>
              <a:rPr lang="en-US" dirty="0" smtClean="0">
                <a:latin typeface="Calibri" pitchFamily="34" charset="0"/>
              </a:rPr>
              <a:t> 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making it acidic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While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bicarbonate ions increases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making it more alkaline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amount of hydrogen and bicarbonate ions secreted can be regulated as follows…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9416"/>
            <a:ext cx="77724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If the blood is too acidic…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means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is too low</a:t>
            </a:r>
            <a:r>
              <a:rPr lang="en-US" dirty="0" smtClean="0">
                <a:latin typeface="Calibri" pitchFamily="34" charset="0"/>
              </a:rPr>
              <a:t>, 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Hydrogen ions leave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means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hydrogen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into the renal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bicarbonate ions leave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tubules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 the blood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In other words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bicarbonate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re-absorbed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In this way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of the blood increases back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normal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If the blood is too alkaline…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means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is too high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hydrogen ions </a:t>
            </a:r>
            <a:r>
              <a:rPr lang="en-US" dirty="0" smtClean="0">
                <a:latin typeface="Calibri" pitchFamily="34" charset="0"/>
              </a:rPr>
              <a:t>move 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into the renal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In other words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hydrogen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bicarbonate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into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In this way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of the blood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decreased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To summarize…</a:t>
            </a:r>
          </a:p>
          <a:p>
            <a:pPr marL="514350" indent="-514350">
              <a:buNone/>
            </a:pPr>
            <a:r>
              <a:rPr lang="en-US" b="1" dirty="0" smtClean="0">
                <a:latin typeface="Calibri" pitchFamily="34" charset="0"/>
              </a:rPr>
              <a:t>If the pH is too low…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hydrogen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excreted</a:t>
            </a:r>
            <a:r>
              <a:rPr lang="en-US" dirty="0" smtClean="0">
                <a:latin typeface="Calibri" pitchFamily="34" charset="0"/>
              </a:rPr>
              <a:t> 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More bicarbonate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increases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/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Calibri" pitchFamily="34" charset="0"/>
              </a:rPr>
              <a:t>If the pH is too high…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hydrogen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Less bicarbonate ions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returns</a:t>
            </a:r>
            <a:r>
              <a:rPr lang="en-US" dirty="0" smtClean="0"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pH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842788"/>
              </p:ext>
            </p:extLst>
          </p:nvPr>
        </p:nvGraphicFramePr>
        <p:xfrm>
          <a:off x="457200" y="1609725"/>
          <a:ext cx="72390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Tubular Excretion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When waste substances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move from the blood capillaries into the renal tubules.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As a result of tubular excretion excess salt is excreted from the blood.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5019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The kidney also plays a role in the regulation of sodium in the body.</a:t>
            </a:r>
          </a:p>
          <a:p>
            <a:r>
              <a:rPr lang="en-US" dirty="0" smtClean="0">
                <a:latin typeface="Calibri" pitchFamily="34" charset="0"/>
              </a:rPr>
              <a:t>It occurs as follows: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When there is a shortage of sodium ions the following occurs…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adrenal cortex secretes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more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aldosterone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causes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more sodium </a:t>
            </a:r>
            <a:r>
              <a:rPr lang="en-US" dirty="0" smtClean="0">
                <a:latin typeface="Calibri" pitchFamily="34" charset="0"/>
              </a:rPr>
              <a:t>to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latin typeface="Calibri" pitchFamily="34" charset="0"/>
              </a:rPr>
              <a:t> 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capillaries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distal convoluted tubules and the collecting ducts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ensures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levels of sodium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raised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Tubular Excretion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When there is too much sodium ions in the blood the following occurs…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Less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alibri" pitchFamily="34" charset="0"/>
              </a:rPr>
              <a:t>aldosterone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secreted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Less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sodium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reabsorbed</a:t>
            </a:r>
            <a:r>
              <a:rPr lang="en-US" dirty="0" smtClean="0">
                <a:latin typeface="Calibri" pitchFamily="34" charset="0"/>
              </a:rPr>
              <a:t> 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capillaries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More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sodium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excreted</a:t>
            </a:r>
            <a:r>
              <a:rPr lang="en-US" dirty="0" smtClean="0">
                <a:latin typeface="Calibri" pitchFamily="34" charset="0"/>
              </a:rPr>
              <a:t> by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allows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amount of sodium </a:t>
            </a:r>
            <a:r>
              <a:rPr lang="en-US" dirty="0" smtClean="0">
                <a:latin typeface="Calibri" pitchFamily="34" charset="0"/>
              </a:rPr>
              <a:t>in the body to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decrease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to normal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Activity 1: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Calibri" pitchFamily="34" charset="0"/>
              </a:rPr>
              <a:t>Name the different components of the blood: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Blood cells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Plasma proteins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Passage of Urine to the Bladder &amp; Urination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b="1" dirty="0" smtClean="0">
                <a:solidFill>
                  <a:srgbClr val="66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now 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collecting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13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We will now look at the passage of urine from the collecting tubules to the exterior.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dirty="0" smtClean="0">
                <a:latin typeface="Calibri" pitchFamily="34" charset="0"/>
              </a:rPr>
              <a:t> now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moves into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pelvis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From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pelvis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 passes </a:t>
            </a:r>
            <a:r>
              <a:rPr lang="en-US" dirty="0" smtClean="0">
                <a:latin typeface="Calibri" pitchFamily="34" charset="0"/>
              </a:rPr>
              <a:t>into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each ureter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Each ureter passes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 into the bladder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stored here temporarily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When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bladder is full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urine leaves</a:t>
            </a:r>
            <a:r>
              <a:rPr lang="en-US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body</a:t>
            </a:r>
            <a:r>
              <a:rPr lang="en-US" dirty="0" smtClean="0">
                <a:latin typeface="Calibri" pitchFamily="34" charset="0"/>
              </a:rPr>
              <a:t> through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urethra to the exterior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process</a:t>
            </a:r>
            <a:r>
              <a:rPr lang="en-US" dirty="0" smtClean="0">
                <a:latin typeface="Calibri" pitchFamily="34" charset="0"/>
              </a:rPr>
              <a:t> is called </a:t>
            </a:r>
            <a:r>
              <a:rPr lang="en-US" sz="4000" b="1" dirty="0" smtClean="0">
                <a:solidFill>
                  <a:srgbClr val="6600FF"/>
                </a:solidFill>
                <a:latin typeface="Calibri" pitchFamily="34" charset="0"/>
              </a:rPr>
              <a:t>urination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64746"/>
              </p:ext>
            </p:extLst>
          </p:nvPr>
        </p:nvGraphicFramePr>
        <p:xfrm>
          <a:off x="457200" y="1609725"/>
          <a:ext cx="72390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Urination</a:t>
                      </a:r>
                      <a:r>
                        <a:rPr lang="en-US" sz="2400" b="1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Process during which urine is released form the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bladder.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Urination is both a voluntary and an involuntary process.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08204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Activity 4: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Draw a flow diagram to show the passage of urine from the collecting tubules to the exterior.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 activity 4: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99181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Passage of Urine to the Bladder &amp; Urination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Now lets look at the process of urination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Urination</a:t>
            </a:r>
            <a:r>
              <a:rPr lang="en-US" dirty="0" smtClean="0">
                <a:latin typeface="Calibri" pitchFamily="34" charset="0"/>
              </a:rPr>
              <a:t> 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both</a:t>
            </a:r>
            <a:r>
              <a:rPr lang="en-US" dirty="0" smtClean="0">
                <a:latin typeface="Calibri" pitchFamily="34" charset="0"/>
              </a:rPr>
              <a:t> an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involuntary and a voluntary process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bladder</a:t>
            </a:r>
            <a:r>
              <a:rPr lang="en-US" dirty="0" smtClean="0">
                <a:latin typeface="Calibri" pitchFamily="34" charset="0"/>
              </a:rPr>
              <a:t> has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sphincters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These are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external and internal sphincter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When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bladder is full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parasympathetic nerve fibers</a:t>
            </a:r>
            <a:r>
              <a:rPr lang="en-US" dirty="0" smtClean="0">
                <a:latin typeface="Calibri" pitchFamily="34" charset="0"/>
              </a:rPr>
              <a:t> 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bladder wall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causes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bladder to contract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causes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internal sphincter to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relax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is the </a:t>
            </a:r>
            <a:r>
              <a:rPr lang="en-US" sz="4700" b="1" dirty="0" smtClean="0">
                <a:solidFill>
                  <a:srgbClr val="7030A0"/>
                </a:solidFill>
                <a:latin typeface="Calibri" pitchFamily="34" charset="0"/>
              </a:rPr>
              <a:t>involuntary process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Passage of Urine to the Bladder &amp; Urination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Now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external sphincter </a:t>
            </a:r>
            <a:r>
              <a:rPr lang="en-US" dirty="0" smtClean="0">
                <a:latin typeface="Calibri" pitchFamily="34" charset="0"/>
              </a:rPr>
              <a:t>must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relax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allow urination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occur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This is 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voluntary process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095098"/>
              </p:ext>
            </p:extLst>
          </p:nvPr>
        </p:nvGraphicFramePr>
        <p:xfrm>
          <a:off x="457200" y="1609725"/>
          <a:ext cx="72390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Voluntary action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This is an action that is under the control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of your brain.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Walking and talking is an example of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 voluntary action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084945"/>
              </p:ext>
            </p:extLst>
          </p:nvPr>
        </p:nvGraphicFramePr>
        <p:xfrm>
          <a:off x="457200" y="1609725"/>
          <a:ext cx="72390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Involuntary action</a:t>
                      </a:r>
                    </a:p>
                    <a:p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itchFamily="34" charset="0"/>
                        </a:rPr>
                        <a:t>This is an action that is not under the control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of your brain.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Contraction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and relaxation of the heart muscle is an involuntary action.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Functions of the kidney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85344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From our discussion we can see that the kidney has the following functions…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Excretion of metabolic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Osmoregulation (regulation of water content of the body)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Regulation of the blood pH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Regulation of the salt content</a:t>
            </a:r>
          </a:p>
          <a:p>
            <a:pPr marL="514350" indent="-514350">
              <a:buNone/>
            </a:pPr>
            <a:r>
              <a:rPr lang="en-US" b="1" dirty="0" smtClean="0">
                <a:latin typeface="Calibri" pitchFamily="34" charset="0"/>
              </a:rPr>
              <a:t>We can actually say that the role of the kidney is…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Excretion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Osmoregulation and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Homeostasis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Functions of the kidney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But you need to remember that </a:t>
            </a:r>
            <a:r>
              <a:rPr lang="en-US" dirty="0" err="1" smtClean="0">
                <a:latin typeface="Calibri" pitchFamily="34" charset="0"/>
              </a:rPr>
              <a:t>osmoregulation</a:t>
            </a:r>
            <a:r>
              <a:rPr lang="en-US" dirty="0" smtClean="0">
                <a:latin typeface="Calibri" pitchFamily="34" charset="0"/>
              </a:rPr>
              <a:t> is also an example of homeostasis.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 activity 1: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>
                <a:latin typeface="Calibri" pitchFamily="34" charset="0"/>
              </a:rPr>
              <a:t>Red blood cells  and white blood cells.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>
                <a:latin typeface="Calibri" pitchFamily="34" charset="0"/>
              </a:rPr>
              <a:t>Fibrinogen, albumin and globulin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995075"/>
              </p:ext>
            </p:extLst>
          </p:nvPr>
        </p:nvGraphicFramePr>
        <p:xfrm>
          <a:off x="457200" y="1609725"/>
          <a:ext cx="723900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TERM: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</a:rPr>
                        <a:t>Osmoregulation</a:t>
                      </a:r>
                    </a:p>
                    <a:p>
                      <a:endParaRPr lang="en-US" sz="2400" b="1" dirty="0" smtClean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DEFINITION: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The process that maintains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 water balance in the body</a:t>
                      </a:r>
                      <a:endParaRPr lang="en-US" sz="24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USE IN SENTENCE:</a:t>
                      </a:r>
                    </a:p>
                    <a:p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The kidneys play a role in bringing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about </a:t>
                      </a:r>
                      <a:r>
                        <a:rPr lang="en-US" sz="2400" baseline="0" dirty="0" err="1" smtClean="0">
                          <a:latin typeface="Calibri" pitchFamily="34" charset="0"/>
                        </a:rPr>
                        <a:t>osmoregulation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.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Essay 1: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>
                <a:latin typeface="Calibri" pitchFamily="34" charset="0"/>
              </a:rPr>
              <a:t>The kidney ensures that the blood is free from any nitrogenous waste, but it also plays a major role in homeostasis.</a:t>
            </a:r>
          </a:p>
          <a:p>
            <a:pPr marL="0">
              <a:buNone/>
            </a:pPr>
            <a:r>
              <a:rPr lang="en-US" dirty="0" smtClean="0">
                <a:latin typeface="Calibri" pitchFamily="34" charset="0"/>
              </a:rPr>
              <a:t>Discuss the function of the kidney as an organ of homeostasis.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					17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			        Synthesis: 3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					20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686800" cy="11430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</a:rPr>
              <a:t>The 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malpighian body is adapted for its function in the following </a:t>
            </a: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</a:rPr>
              <a:t>ways…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afferent vessel</a:t>
            </a:r>
            <a:r>
              <a:rPr lang="en-US" sz="43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wider</a:t>
            </a:r>
            <a:r>
              <a:rPr lang="en-US" dirty="0" smtClean="0">
                <a:latin typeface="Calibri" pitchFamily="34" charset="0"/>
              </a:rPr>
              <a:t> than the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efferent vessel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creating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pressure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glomerulus allowing </a:t>
            </a:r>
            <a:r>
              <a:rPr lang="en-US" dirty="0" smtClean="0">
                <a:latin typeface="Calibri" pitchFamily="34" charset="0"/>
              </a:rPr>
              <a:t>for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glomerular filtration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700" b="1" dirty="0" smtClean="0">
                <a:solidFill>
                  <a:srgbClr val="6600FF"/>
                </a:solidFill>
                <a:latin typeface="Calibri" pitchFamily="34" charset="0"/>
              </a:rPr>
              <a:t>slit pores between the podocytes </a:t>
            </a:r>
            <a:r>
              <a:rPr lang="en-US" dirty="0" smtClean="0">
                <a:latin typeface="Calibri" pitchFamily="34" charset="0"/>
              </a:rPr>
              <a:t>acts as a </a:t>
            </a:r>
            <a:r>
              <a:rPr lang="en-US" sz="4300" b="1" dirty="0" smtClean="0">
                <a:solidFill>
                  <a:srgbClr val="6600FF"/>
                </a:solidFill>
                <a:latin typeface="Calibri" pitchFamily="34" charset="0"/>
              </a:rPr>
              <a:t>selective filter 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allowing only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very small substances to pass through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lvl="0" indent="-514350">
              <a:buClr>
                <a:srgbClr val="B13F9A"/>
              </a:buClr>
              <a:buFont typeface="Wingdings 2"/>
              <a:buAutoNum type="arabicPeriod" startAt="3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cup-shaped Bowman’s capsule</a:t>
            </a:r>
            <a:r>
              <a:rPr lang="en-US" sz="4300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allows for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close contact</a:t>
            </a:r>
            <a:r>
              <a:rPr lang="en-US" sz="52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with the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capillaries of the glomerulus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7030A0"/>
                </a:solidFill>
                <a:latin typeface="Calibri" pitchFamily="34" charset="0"/>
              </a:rPr>
              <a:t>The malpighian body is adapted for its function in the following ways…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Clr>
                <a:srgbClr val="B13F9A"/>
              </a:buClr>
              <a:buFont typeface="Wingdings 2"/>
              <a:buAutoNum type="arabicPeriod" startAt="4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endothelial wall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of the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capillaries</a:t>
            </a:r>
            <a:r>
              <a:rPr lang="en-US" sz="4000" b="1" dirty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and the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single layer of  podocytes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allow for </a:t>
            </a:r>
            <a:r>
              <a:rPr lang="en-US" sz="4000" b="1" dirty="0">
                <a:solidFill>
                  <a:srgbClr val="7030A0"/>
                </a:solidFill>
                <a:latin typeface="Calibri" pitchFamily="34" charset="0"/>
              </a:rPr>
              <a:t>an extremely thin surface to allow for easy filtration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endothelium</a:t>
            </a:r>
            <a:r>
              <a:rPr lang="en-US" sz="4000" b="1" dirty="0" smtClean="0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has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pores</a:t>
            </a:r>
            <a:r>
              <a:rPr lang="en-US" sz="4000" b="1" dirty="0" smtClean="0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to allow for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passageway of substances during filtration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capillaries of the glomerulus </a:t>
            </a:r>
            <a:r>
              <a:rPr lang="en-US" dirty="0" smtClean="0">
                <a:latin typeface="Calibri" pitchFamily="34" charset="0"/>
              </a:rPr>
              <a:t>provides a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large surface area for filtration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The renal tubules are adapted for their functions in the following </a:t>
            </a: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</a:rPr>
              <a:t>ways…</a:t>
            </a:r>
            <a:endParaRPr lang="en-US" sz="28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tubules are long and convoluted </a:t>
            </a:r>
            <a:r>
              <a:rPr lang="en-US" dirty="0" smtClean="0">
                <a:latin typeface="Calibri" pitchFamily="34" charset="0"/>
              </a:rPr>
              <a:t>allowing 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filtrate to remain in the tubules for a long time</a:t>
            </a:r>
            <a:r>
              <a:rPr lang="en-US" dirty="0" smtClean="0">
                <a:latin typeface="Calibri" pitchFamily="34" charset="0"/>
              </a:rPr>
              <a:t> to ensure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maximum re-absorption and tubular excretion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Presence of the second capillary network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allow for tubular re-absorption and tubular excretion</a:t>
            </a:r>
            <a:r>
              <a:rPr lang="en-US" dirty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 smtClean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9248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7030A0"/>
                </a:solidFill>
                <a:latin typeface="Calibri" pitchFamily="34" charset="0"/>
              </a:rPr>
              <a:t>The renal tubules are adapted for their functions in the following ways…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cells lining the tubules </a:t>
            </a:r>
            <a:r>
              <a:rPr lang="en-US" dirty="0" smtClean="0">
                <a:latin typeface="Calibri" pitchFamily="34" charset="0"/>
              </a:rPr>
              <a:t>have a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large number of mitochondria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</a:rPr>
              <a:t> which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provides the energy </a:t>
            </a:r>
            <a:r>
              <a:rPr lang="en-US" dirty="0" smtClean="0">
                <a:latin typeface="Calibri" pitchFamily="34" charset="0"/>
              </a:rPr>
              <a:t>required for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active re-absorption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Wingdings 2"/>
              <a:buAutoNum type="arabicPeriod" startAt="3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sodium pump in the loop of Henle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ensures that 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medulla always a higher concentration of salts than the tubules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</a:rPr>
              <a:t> this </a:t>
            </a:r>
            <a:r>
              <a:rPr lang="en-US" sz="4300" b="1" dirty="0" smtClean="0">
                <a:solidFill>
                  <a:srgbClr val="7030A0"/>
                </a:solidFill>
                <a:latin typeface="Calibri" pitchFamily="34" charset="0"/>
              </a:rPr>
              <a:t>allows water to be saved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Essay 2: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848600" cy="484632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Explain how the kidney is adapted for its functions of…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Glomerular filtration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Tubular re-absorption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Calibri" pitchFamily="34" charset="0"/>
              </a:rPr>
              <a:t>Tubular excretion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						17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				         Synthesis 3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						20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92964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Role of the Kidney in Homeostasis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The kidney maintains a constant internal environment in the following ways…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It ensures that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water content of the blood 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always constant </a:t>
            </a:r>
            <a:r>
              <a:rPr lang="en-US" dirty="0" smtClean="0">
                <a:latin typeface="Calibri" pitchFamily="34" charset="0"/>
              </a:rPr>
              <a:t>with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help of the hormone ADH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It also 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maintains the blood pH </a:t>
            </a:r>
            <a:r>
              <a:rPr lang="en-US" dirty="0" smtClean="0">
                <a:latin typeface="Calibri" pitchFamily="34" charset="0"/>
              </a:rPr>
              <a:t>by </a:t>
            </a:r>
            <a:r>
              <a:rPr lang="en-US" b="1" dirty="0" smtClean="0">
                <a:solidFill>
                  <a:srgbClr val="6600FF"/>
                </a:solidFill>
                <a:latin typeface="Calibri" pitchFamily="34" charset="0"/>
              </a:rPr>
              <a:t>controlling the excretion and re-absorption of the hydrogen and bicarbonate ions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And finally it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maintains the salt content </a:t>
            </a:r>
            <a:r>
              <a:rPr lang="en-US" dirty="0" smtClean="0">
                <a:latin typeface="Calibri" pitchFamily="34" charset="0"/>
              </a:rPr>
              <a:t>of the blood with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help of the hormone aldosterone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924800" cy="4846320"/>
          </a:xfrm>
        </p:spPr>
        <p:txBody>
          <a:bodyPr>
            <a:normAutofit fontScale="92500" lnSpcReduction="20000"/>
          </a:bodyPr>
          <a:lstStyle/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re-absorption:  </a:t>
            </a:r>
            <a:r>
              <a:rPr lang="en-US" dirty="0" smtClean="0">
                <a:latin typeface="Calibri" pitchFamily="34" charset="0"/>
              </a:rPr>
              <a:t>the process during which important substances are re-absorbed from the renal tubules into the second capillary network or renal medulla.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Osmoreceptors:  </a:t>
            </a:r>
            <a:r>
              <a:rPr lang="en-US" dirty="0" smtClean="0">
                <a:latin typeface="Calibri" pitchFamily="34" charset="0"/>
              </a:rPr>
              <a:t>these are special cells that are able to detect changes in the volume of water in the blood.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Osmosis:  </a:t>
            </a:r>
            <a:r>
              <a:rPr lang="en-US" dirty="0" smtClean="0">
                <a:latin typeface="Calibri" pitchFamily="34" charset="0"/>
              </a:rPr>
              <a:t>the movement of water from a region of high concentration to a region of low concentration across a differentially permeable membrane until equilibrium is reached.</a:t>
            </a:r>
          </a:p>
          <a:p>
            <a:pPr fontAlgn="t">
              <a:lnSpc>
                <a:spcPct val="150000"/>
              </a:lnSpc>
            </a:pPr>
            <a:endParaRPr lang="en-US" dirty="0" smtClean="0"/>
          </a:p>
          <a:p>
            <a:pPr fontAlgn="t">
              <a:lnSpc>
                <a:spcPct val="150000"/>
              </a:lnSpc>
            </a:pPr>
            <a:endParaRPr lang="en-US" dirty="0" smtClean="0"/>
          </a:p>
          <a:p>
            <a:pPr fontAlgn="t">
              <a:lnSpc>
                <a:spcPct val="150000"/>
              </a:lnSpc>
            </a:pPr>
            <a:endParaRPr lang="en-US" dirty="0" smtClean="0"/>
          </a:p>
          <a:p>
            <a:pPr fontAlgn="t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ADH:  </a:t>
            </a:r>
            <a:r>
              <a:rPr lang="en-US" dirty="0" smtClean="0">
                <a:latin typeface="Calibri" pitchFamily="34" charset="0"/>
              </a:rPr>
              <a:t>is a hormone that controls the permeability of the renal tubules in the kidney.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Impulse:  </a:t>
            </a:r>
            <a:r>
              <a:rPr lang="en-US" dirty="0" smtClean="0">
                <a:latin typeface="Calibri" pitchFamily="34" charset="0"/>
              </a:rPr>
              <a:t>this is a nerve message.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Concentrated urine:  </a:t>
            </a:r>
            <a:r>
              <a:rPr lang="en-US" dirty="0" smtClean="0">
                <a:latin typeface="Calibri" pitchFamily="34" charset="0"/>
              </a:rPr>
              <a:t>urine that has very little water.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Dilute urine:  </a:t>
            </a:r>
            <a:r>
              <a:rPr lang="en-US" dirty="0" smtClean="0">
                <a:latin typeface="Calibri" pitchFamily="34" charset="0"/>
              </a:rPr>
              <a:t>urine that has too much water.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Tubular Excretion:  </a:t>
            </a:r>
            <a:r>
              <a:rPr lang="en-US" dirty="0" smtClean="0">
                <a:latin typeface="Calibri" pitchFamily="34" charset="0"/>
              </a:rPr>
              <a:t>when waste substances move from the blood capillaries into the renal tubules.</a:t>
            </a:r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>
              <a:latin typeface="Calibri" pitchFamily="34" charset="0"/>
            </a:endParaRPr>
          </a:p>
          <a:p>
            <a:pPr fontAlgn="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32" y="381000"/>
            <a:ext cx="7242048" cy="85344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rgbClr val="7030A0"/>
                </a:solidFill>
                <a:latin typeface="Calibri" pitchFamily="34" charset="0"/>
              </a:rPr>
              <a:t>Glomerular Filtration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Content Placeholder 5" descr="glomerulus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513542"/>
            <a:ext cx="5943599" cy="4658658"/>
          </a:xfrm>
        </p:spPr>
      </p:pic>
      <p:sp>
        <p:nvSpPr>
          <p:cNvPr id="5" name="TextBox 4"/>
          <p:cNvSpPr txBox="1"/>
          <p:nvPr/>
        </p:nvSpPr>
        <p:spPr>
          <a:xfrm>
            <a:off x="533400" y="6172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Diagram showing glomerular filtration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Terminology: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5096184"/>
          </a:xfrm>
        </p:spPr>
        <p:txBody>
          <a:bodyPr>
            <a:normAutofit fontScale="85000" lnSpcReduction="10000"/>
          </a:bodyPr>
          <a:lstStyle/>
          <a:p>
            <a:pPr lvl="0" fontAlgn="t">
              <a:lnSpc>
                <a:spcPct val="150000"/>
              </a:lnSpc>
              <a:buClr>
                <a:srgbClr val="B13F9A"/>
              </a:buClr>
            </a:pPr>
            <a:r>
              <a:rPr lang="en-US" b="1" dirty="0">
                <a:solidFill>
                  <a:srgbClr val="7030A0"/>
                </a:solidFill>
                <a:latin typeface="Calibri" pitchFamily="34" charset="0"/>
              </a:rPr>
              <a:t>Urination: 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process during which urine is released form the bladder.</a:t>
            </a:r>
          </a:p>
          <a:p>
            <a:pPr lvl="0" fontAlgn="t">
              <a:lnSpc>
                <a:spcPct val="150000"/>
              </a:lnSpc>
              <a:buClr>
                <a:srgbClr val="B13F9A"/>
              </a:buClr>
            </a:pPr>
            <a:r>
              <a:rPr lang="en-US" b="1" dirty="0">
                <a:solidFill>
                  <a:srgbClr val="7030A0"/>
                </a:solidFill>
                <a:latin typeface="Calibri" pitchFamily="34" charset="0"/>
              </a:rPr>
              <a:t>Aldosterone:</a:t>
            </a:r>
            <a:r>
              <a:rPr lang="en-US" dirty="0">
                <a:solidFill>
                  <a:srgbClr val="7030A0"/>
                </a:solidFill>
                <a:latin typeface="Calibri" pitchFamily="34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hormone that plays a role in controlling the salt content of the blood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en-US" b="1" dirty="0" smtClean="0">
              <a:solidFill>
                <a:srgbClr val="FF0066"/>
              </a:solidFill>
              <a:latin typeface="Calibri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Voluntary action:  </a:t>
            </a:r>
            <a:r>
              <a:rPr lang="en-US" dirty="0" smtClean="0">
                <a:latin typeface="Calibri" pitchFamily="34" charset="0"/>
              </a:rPr>
              <a:t>this is an action that is under the control of your brain.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Involuntary action:  </a:t>
            </a:r>
            <a:r>
              <a:rPr lang="en-US" dirty="0" smtClean="0">
                <a:latin typeface="Calibri" pitchFamily="34" charset="0"/>
              </a:rPr>
              <a:t>this is an action that is not under the control of your brain.</a:t>
            </a: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Osmoregulation:  </a:t>
            </a:r>
            <a:r>
              <a:rPr lang="en-US" dirty="0" smtClean="0">
                <a:latin typeface="Calibri" pitchFamily="34" charset="0"/>
              </a:rPr>
              <a:t>the process that maintains a water balance in the body.</a:t>
            </a:r>
          </a:p>
          <a:p>
            <a:pPr fontAlgn="t">
              <a:lnSpc>
                <a:spcPct val="150000"/>
              </a:lnSpc>
            </a:pPr>
            <a:endParaRPr lang="en-US" dirty="0" smtClean="0">
              <a:latin typeface="Calibri" pitchFamily="34" charset="0"/>
            </a:endParaRPr>
          </a:p>
          <a:p>
            <a:pPr fontAlgn="t">
              <a:lnSpc>
                <a:spcPct val="150000"/>
              </a:lnSpc>
              <a:buNone/>
            </a:pPr>
            <a:endParaRPr lang="en-US" dirty="0" smtClean="0">
              <a:latin typeface="Calibri" pitchFamily="34" charset="0"/>
            </a:endParaRPr>
          </a:p>
          <a:p>
            <a:pPr fontAlgn="t">
              <a:lnSpc>
                <a:spcPct val="150000"/>
              </a:lnSpc>
            </a:pPr>
            <a:endParaRPr lang="en-US" dirty="0" smtClean="0">
              <a:latin typeface="Calibri" pitchFamily="34" charset="0"/>
            </a:endParaRPr>
          </a:p>
          <a:p>
            <a:pPr fontAlgn="t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passage of urine to the exterior is…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Urethra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 bladder  exterior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  <a:sym typeface="Wingdings" pitchFamily="2" charset="2"/>
              </a:rPr>
              <a:t>	B.  Bladder  ureter  exterior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  <a:sym typeface="Wingdings" pitchFamily="2" charset="2"/>
              </a:rPr>
              <a:t>	C.  Ureter  bladder  urethra  exterior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  <a:sym typeface="Wingdings" pitchFamily="2" charset="2"/>
              </a:rPr>
              <a:t>	D.  Ureter  urethra bladder exterior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Alcohol makes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More permeable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Less permeable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Urine concentrated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None of the above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function of the kidney is…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Filtration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Homeostasis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Osmoregulation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All of the above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On a cold day…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The levels of ADH increase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The levels of ADH decreases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Permeability of the renal tubule increases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More water is reabsorbed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When the water levels in the body drops…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The levels of ADH increase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The levels of ADH decreases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Permeability of the renal tubule decreases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Less water is reabsorbed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Cells in the hypothalamus that are able to pick up any changes in the volume of water in the blood is…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Nephron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Osmoreceptors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Impulses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Nissil bodies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7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renal tubule that ensures that water is conserved is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Collecting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Distal convoluted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Loop of Henle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Proximal convoluted tubule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8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ADH affects the permeability of the walls of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Collecting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Distal convoluted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Loop of Henle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Both A and B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9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Re-absorption of some water and almost all the glucose occurs in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Collecting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Distal convoluted tubule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Loop of Henle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Proximal convoluted tubule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29640"/>
          </a:xfrm>
        </p:spPr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The process of Glomerular Filtration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rgbClr val="B13F9A"/>
              </a:buClr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afferent arteriole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is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wider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than 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efferent arteriole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lvl="0" indent="-514350">
              <a:buClr>
                <a:srgbClr val="B13F9A"/>
              </a:buClr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This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sets up a pressure within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capillaries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of 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glomerulus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lvl="0" indent="-514350">
              <a:buClr>
                <a:srgbClr val="B13F9A"/>
              </a:buClr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Therefore 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blood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in 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glomerulus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is under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great pressure</a:t>
            </a: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pressure causes substances </a:t>
            </a:r>
            <a:r>
              <a:rPr lang="en-US" dirty="0" smtClean="0">
                <a:latin typeface="Calibri" pitchFamily="34" charset="0"/>
              </a:rPr>
              <a:t>to be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forced out</a:t>
            </a:r>
            <a:r>
              <a:rPr lang="en-US" b="1" dirty="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capillaries</a:t>
            </a:r>
            <a:r>
              <a:rPr lang="en-US" dirty="0" smtClean="0">
                <a:latin typeface="Calibri" pitchFamily="34" charset="0"/>
              </a:rPr>
              <a:t>  into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capsular space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lvl="0" indent="-514350">
              <a:buClr>
                <a:srgbClr val="B13F9A"/>
              </a:buClr>
              <a:buFont typeface="Wingdings 2"/>
              <a:buAutoNum type="arabicPeriod" startAt="5"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But 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before they enter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capsular space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they must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first pass through the podocytes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10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Glomerular filtrate is found in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Capsular space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Glomerulus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Collecting ducts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Loop of Henle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Pressure needed for glomerular filtration is brought about by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A wider afferent vessel than efferent vessel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A wider efferent vessel than afferent vessel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A narrower afferent vessel than efferent 	vessel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A wider renal vein than a renal artery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glomerular filtrate is made up of…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Salt, urea, amino acids and blood cells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Salt, urea, amino acids and plasma proteins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Salt, urea, amino acids and blood corpuscles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Salt, urea, amino acids and glucose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afferent vessel is a branch of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Renal artery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Renal vein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Inferior vena cava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Superior vena cava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Large substances cannot pass out into the capsular space because…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Podocytes with slit pores acts as a selective filter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The concentration gradient does not exist.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There is no space for large substances in the tiny 	capsular space.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These substances are too big to fit through the 	endothelium of the glomerulus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Re-absorption and tubular excretion occurs in the 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Malphigian body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Nephron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Renal tubules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functional unit of the kidney is the…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Malphigian body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Nephron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Renal tubules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17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Close contact between the Bowman’s capsule and blood capillaries of the glomerulus is achieved by…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The cup shape of the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The endothelial walls of the glomerulus 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Both A and B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None of the above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18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structure with microvilli to increase surface for excretion is…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Glomerulus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Malpighian body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Renal tubules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19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This structure is made up of cells with a large number of mitochondria…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Glomerulus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Malpighian body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Renal tubules</a:t>
            </a:r>
          </a:p>
          <a:p>
            <a:pPr marL="514350" indent="-51435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r>
              <a:rPr lang="en-US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7030A0"/>
                </a:solidFill>
                <a:latin typeface="Calibri" pitchFamily="34" charset="0"/>
              </a:rPr>
              <a:t>Glomerular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334000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buClr>
                <a:srgbClr val="B13F9A"/>
              </a:buClr>
              <a:buFont typeface="Wingdings 2"/>
              <a:buAutoNum type="arabicPeriod" startAt="6"/>
            </a:pP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slit pores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between 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podocytes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acts as a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selective filter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allowing only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very small substances to pass through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lvl="0" indent="-514350">
              <a:lnSpc>
                <a:spcPct val="150000"/>
              </a:lnSpc>
              <a:buClr>
                <a:srgbClr val="B13F9A"/>
              </a:buClr>
              <a:buFont typeface="Wingdings 2"/>
              <a:buAutoNum type="arabicPeriod" startAt="7"/>
            </a:pPr>
            <a:r>
              <a:rPr lang="en-US" sz="2800" b="1" dirty="0">
                <a:solidFill>
                  <a:srgbClr val="6600FF"/>
                </a:solidFill>
                <a:latin typeface="Calibri" pitchFamily="34" charset="0"/>
              </a:rPr>
              <a:t>Substances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that are </a:t>
            </a:r>
            <a:r>
              <a:rPr lang="en-US" sz="2800" b="1" dirty="0">
                <a:solidFill>
                  <a:srgbClr val="6600FF"/>
                </a:solidFill>
                <a:latin typeface="Calibri" pitchFamily="34" charset="0"/>
              </a:rPr>
              <a:t>small enough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sz="2800" b="1" dirty="0">
                <a:solidFill>
                  <a:srgbClr val="6600FF"/>
                </a:solidFill>
                <a:latin typeface="Calibri" pitchFamily="34" charset="0"/>
              </a:rPr>
              <a:t>pass through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are:</a:t>
            </a:r>
          </a:p>
          <a:p>
            <a:pPr marL="998982" lvl="2" indent="-514350">
              <a:buClr>
                <a:srgbClr val="B13F9A"/>
              </a:buClr>
            </a:pPr>
            <a:r>
              <a:rPr lang="en-US" sz="2200" dirty="0">
                <a:solidFill>
                  <a:prstClr val="black"/>
                </a:solidFill>
                <a:latin typeface="Calibri" pitchFamily="34" charset="0"/>
              </a:rPr>
              <a:t>Water</a:t>
            </a:r>
          </a:p>
          <a:p>
            <a:pPr marL="998982" lvl="2" indent="-514350">
              <a:buClr>
                <a:srgbClr val="B13F9A"/>
              </a:buClr>
            </a:pPr>
            <a:r>
              <a:rPr lang="en-US" sz="2200" dirty="0">
                <a:solidFill>
                  <a:prstClr val="black"/>
                </a:solidFill>
                <a:latin typeface="Calibri" pitchFamily="34" charset="0"/>
              </a:rPr>
              <a:t>Glucose</a:t>
            </a:r>
          </a:p>
          <a:p>
            <a:pPr marL="998982" lvl="2" indent="-514350">
              <a:buClr>
                <a:srgbClr val="B13F9A"/>
              </a:buClr>
            </a:pPr>
            <a:r>
              <a:rPr lang="en-US" sz="2200" dirty="0">
                <a:solidFill>
                  <a:prstClr val="black"/>
                </a:solidFill>
                <a:latin typeface="Calibri" pitchFamily="34" charset="0"/>
              </a:rPr>
              <a:t>Amino acids</a:t>
            </a:r>
          </a:p>
          <a:p>
            <a:pPr marL="998982" lvl="2" indent="-514350">
              <a:buClr>
                <a:srgbClr val="B13F9A"/>
              </a:buClr>
            </a:pPr>
            <a:r>
              <a:rPr lang="en-US" sz="2200" dirty="0">
                <a:solidFill>
                  <a:prstClr val="black"/>
                </a:solidFill>
                <a:latin typeface="Calibri" pitchFamily="34" charset="0"/>
              </a:rPr>
              <a:t>Urea</a:t>
            </a:r>
          </a:p>
          <a:p>
            <a:pPr marL="998982" lvl="2" indent="-514350">
              <a:buClr>
                <a:srgbClr val="B13F9A"/>
              </a:buClr>
            </a:pPr>
            <a:r>
              <a:rPr lang="en-US" sz="2200" dirty="0">
                <a:solidFill>
                  <a:prstClr val="black"/>
                </a:solidFill>
                <a:latin typeface="Calibri" pitchFamily="34" charset="0"/>
              </a:rPr>
              <a:t>Uric acids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41535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Question 20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88392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The thin surface area required for filtration is provided by…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A.  The large number of capillaries making up the glomerulus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B.  The slit pores between the podocytes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C.  The single layer of endothelial cells of the capillaries and a single layer of podocytes of the Bowman’s capsule</a:t>
            </a:r>
          </a:p>
          <a:p>
            <a:pPr marL="514350" indent="-514350">
              <a:buNone/>
            </a:pPr>
            <a:r>
              <a:rPr lang="en-US" dirty="0" smtClean="0">
                <a:latin typeface="Calibri" pitchFamily="34" charset="0"/>
              </a:rPr>
              <a:t>	D.  Pores on the endothelium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8534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Solution to final assessment questions</a:t>
            </a:r>
            <a:endParaRPr lang="en-US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C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alibri" pitchFamily="34" charset="0"/>
              </a:rPr>
              <a:t>Glomerular Filtration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8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blood corpuscles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plasma proteins cannot pass through</a:t>
            </a:r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podocytes</a:t>
            </a:r>
            <a:r>
              <a:rPr lang="en-US" dirty="0" smtClean="0">
                <a:latin typeface="Calibri" pitchFamily="34" charset="0"/>
              </a:rPr>
              <a:t> because they are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too big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liquid</a:t>
            </a:r>
            <a:r>
              <a:rPr lang="en-US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now in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capsular space </a:t>
            </a:r>
            <a:r>
              <a:rPr lang="en-US" dirty="0" smtClean="0">
                <a:latin typeface="Calibri" pitchFamily="34" charset="0"/>
              </a:rPr>
              <a:t>of 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Bowman’s capsule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0"/>
            </a:pPr>
            <a:r>
              <a:rPr lang="en-US" dirty="0" smtClean="0">
                <a:latin typeface="Calibri" pitchFamily="34" charset="0"/>
              </a:rPr>
              <a:t>This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fluid</a:t>
            </a:r>
            <a:r>
              <a:rPr lang="en-US" dirty="0" smtClean="0">
                <a:latin typeface="Calibri" pitchFamily="34" charset="0"/>
              </a:rPr>
              <a:t> is called the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</a:rPr>
              <a:t>glomerular filtrate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en-US" dirty="0" smtClean="0"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glomerular filtrate </a:t>
            </a:r>
            <a:r>
              <a:rPr lang="en-US" dirty="0" smtClean="0">
                <a:latin typeface="Calibri" pitchFamily="34" charset="0"/>
              </a:rPr>
              <a:t>now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enters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renal tubule</a:t>
            </a:r>
            <a:r>
              <a:rPr lang="en-US" dirty="0" smtClean="0">
                <a:latin typeface="Calibri" pitchFamily="34" charset="0"/>
              </a:rPr>
              <a:t>, where it would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undergo tubular absorption and tubular excretion</a:t>
            </a:r>
            <a:r>
              <a:rPr lang="en-US" dirty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en-US" dirty="0" smtClean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0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1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2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3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4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5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6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7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8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9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0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3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4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5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6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7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8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9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3285</Words>
  <Application>Microsoft Office PowerPoint</Application>
  <PresentationFormat>On-screen Show (4:3)</PresentationFormat>
  <Paragraphs>653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Opulent</vt:lpstr>
      <vt:lpstr>Life sciences Grade 11 CAPS structured, clear, practical - Helping teachers unlock the power of NCS</vt:lpstr>
      <vt:lpstr>Summary of presentation</vt:lpstr>
      <vt:lpstr>Transport of Blood to the Kidney</vt:lpstr>
      <vt:lpstr>Activity 1:</vt:lpstr>
      <vt:lpstr>Solution activity 1:</vt:lpstr>
      <vt:lpstr>Glomerular Filtration</vt:lpstr>
      <vt:lpstr>The process of Glomerular Filtration</vt:lpstr>
      <vt:lpstr>Glomerular Filtration</vt:lpstr>
      <vt:lpstr>Glomerular Filtration</vt:lpstr>
      <vt:lpstr>Activity 2:</vt:lpstr>
      <vt:lpstr>Solution activity 2:</vt:lpstr>
      <vt:lpstr>Tubular Re-absorption</vt:lpstr>
      <vt:lpstr>Tubular Re-absorption</vt:lpstr>
      <vt:lpstr>Tubular Re-absorption</vt:lpstr>
      <vt:lpstr>Tubular Re-absorption</vt:lpstr>
      <vt:lpstr>Tubular Re-absorption</vt:lpstr>
      <vt:lpstr>Tubular Re-absorption</vt:lpstr>
      <vt:lpstr>Tubular Re-absorption</vt:lpstr>
      <vt:lpstr>Terminology:</vt:lpstr>
      <vt:lpstr>Terminology:</vt:lpstr>
      <vt:lpstr>Tubular Re-absorption</vt:lpstr>
      <vt:lpstr>Tubular Re-absorption</vt:lpstr>
      <vt:lpstr>Tubular Re-absorption</vt:lpstr>
      <vt:lpstr>Tubular Re-absorption</vt:lpstr>
      <vt:lpstr>Terminology:</vt:lpstr>
      <vt:lpstr>Terminology:</vt:lpstr>
      <vt:lpstr>Terminology:</vt:lpstr>
      <vt:lpstr>Terminology:</vt:lpstr>
      <vt:lpstr>Terminology:</vt:lpstr>
      <vt:lpstr>Activity 3:</vt:lpstr>
      <vt:lpstr>Solution activity 3:</vt:lpstr>
      <vt:lpstr>Tubular Excretion</vt:lpstr>
      <vt:lpstr>Tubular Excretion</vt:lpstr>
      <vt:lpstr>Tubular Excretion</vt:lpstr>
      <vt:lpstr>Tubular Excretion</vt:lpstr>
      <vt:lpstr>Tubular Excretion</vt:lpstr>
      <vt:lpstr>Terminology:</vt:lpstr>
      <vt:lpstr>Tubular Excretion</vt:lpstr>
      <vt:lpstr>Tubular Excretion</vt:lpstr>
      <vt:lpstr>Passage of Urine to the Bladder &amp; Urination</vt:lpstr>
      <vt:lpstr>Terminology:</vt:lpstr>
      <vt:lpstr>Activity 4:</vt:lpstr>
      <vt:lpstr>Solution activity 4:</vt:lpstr>
      <vt:lpstr>Passage of Urine to the Bladder &amp; Urination</vt:lpstr>
      <vt:lpstr>Passage of Urine to the Bladder &amp; Urination</vt:lpstr>
      <vt:lpstr>terminology</vt:lpstr>
      <vt:lpstr>terminology</vt:lpstr>
      <vt:lpstr>Functions of the kidney</vt:lpstr>
      <vt:lpstr>Functions of the kidney</vt:lpstr>
      <vt:lpstr>Terminology:</vt:lpstr>
      <vt:lpstr>Essay 1:</vt:lpstr>
      <vt:lpstr>The malpighian body is adapted for its function in the following ways…</vt:lpstr>
      <vt:lpstr>The malpighian body is adapted for its function in the following ways…</vt:lpstr>
      <vt:lpstr>The renal tubules are adapted for their functions in the following ways…</vt:lpstr>
      <vt:lpstr>The renal tubules are adapted for their functions in the following ways…</vt:lpstr>
      <vt:lpstr>Essay 2:</vt:lpstr>
      <vt:lpstr>Role of the Kidney in Homeostasis</vt:lpstr>
      <vt:lpstr>Terminology:</vt:lpstr>
      <vt:lpstr>Terminology:</vt:lpstr>
      <vt:lpstr>Terminology: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Solution to final assessment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wisani'</cp:lastModifiedBy>
  <cp:revision>63</cp:revision>
  <dcterms:created xsi:type="dcterms:W3CDTF">2013-08-05T16:01:39Z</dcterms:created>
  <dcterms:modified xsi:type="dcterms:W3CDTF">2013-08-21T09:17:49Z</dcterms:modified>
</cp:coreProperties>
</file>