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4" r:id="rId9"/>
    <p:sldId id="265" r:id="rId10"/>
    <p:sldId id="266" r:id="rId11"/>
    <p:sldId id="267" r:id="rId12"/>
    <p:sldId id="313" r:id="rId13"/>
    <p:sldId id="268" r:id="rId14"/>
    <p:sldId id="269" r:id="rId15"/>
    <p:sldId id="270" r:id="rId16"/>
    <p:sldId id="271" r:id="rId17"/>
    <p:sldId id="272" r:id="rId18"/>
    <p:sldId id="273" r:id="rId19"/>
    <p:sldId id="274" r:id="rId20"/>
    <p:sldId id="314" r:id="rId21"/>
    <p:sldId id="285" r:id="rId22"/>
    <p:sldId id="275" r:id="rId23"/>
    <p:sldId id="276" r:id="rId24"/>
    <p:sldId id="277" r:id="rId25"/>
    <p:sldId id="287" r:id="rId26"/>
    <p:sldId id="278" r:id="rId27"/>
    <p:sldId id="279" r:id="rId28"/>
    <p:sldId id="280" r:id="rId29"/>
    <p:sldId id="282" r:id="rId30"/>
    <p:sldId id="283" r:id="rId31"/>
    <p:sldId id="281" r:id="rId32"/>
    <p:sldId id="290" r:id="rId33"/>
    <p:sldId id="294" r:id="rId34"/>
    <p:sldId id="288" r:id="rId35"/>
    <p:sldId id="289" r:id="rId36"/>
    <p:sldId id="291" r:id="rId37"/>
    <p:sldId id="292" r:id="rId38"/>
    <p:sldId id="293" r:id="rId39"/>
    <p:sldId id="295" r:id="rId40"/>
    <p:sldId id="315" r:id="rId41"/>
    <p:sldId id="296" r:id="rId42"/>
    <p:sldId id="297" r:id="rId43"/>
    <p:sldId id="298" r:id="rId44"/>
    <p:sldId id="299" r:id="rId45"/>
    <p:sldId id="300" r:id="rId46"/>
    <p:sldId id="301" r:id="rId47"/>
    <p:sldId id="302" r:id="rId48"/>
    <p:sldId id="303" r:id="rId49"/>
    <p:sldId id="304" r:id="rId50"/>
    <p:sldId id="305" r:id="rId51"/>
    <p:sldId id="306" r:id="rId52"/>
    <p:sldId id="322" r:id="rId53"/>
    <p:sldId id="307" r:id="rId54"/>
    <p:sldId id="308" r:id="rId55"/>
    <p:sldId id="309" r:id="rId56"/>
    <p:sldId id="316" r:id="rId57"/>
    <p:sldId id="310" r:id="rId58"/>
    <p:sldId id="311" r:id="rId59"/>
    <p:sldId id="312" r:id="rId60"/>
    <p:sldId id="317" r:id="rId61"/>
    <p:sldId id="319" r:id="rId62"/>
    <p:sldId id="320" r:id="rId63"/>
    <p:sldId id="321"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286"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FF33CC"/>
    <a:srgbClr val="00CC66"/>
    <a:srgbClr val="CC0000"/>
    <a:srgbClr val="CC3399"/>
    <a:srgbClr val="669900"/>
    <a:srgbClr val="6666FF"/>
    <a:srgbClr val="FF3300"/>
    <a:srgbClr val="0099F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7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7857B6-A7C0-40BB-A838-7A9428AFB602}" type="doc">
      <dgm:prSet loTypeId="urn:microsoft.com/office/officeart/2005/8/layout/list1" loCatId="list" qsTypeId="urn:microsoft.com/office/officeart/2005/8/quickstyle/simple1" qsCatId="simple" csTypeId="urn:microsoft.com/office/officeart/2005/8/colors/colorful1#1" csCatId="colorful" phldr="1"/>
      <dgm:spPr/>
      <dgm:t>
        <a:bodyPr/>
        <a:lstStyle/>
        <a:p>
          <a:endParaRPr lang="en-US"/>
        </a:p>
      </dgm:t>
    </dgm:pt>
    <dgm:pt modelId="{FB45AC25-D85D-4B24-BFCC-82058A2D2E54}">
      <dgm:prSet custT="1"/>
      <dgm:spPr>
        <a:solidFill>
          <a:schemeClr val="accent2"/>
        </a:solidFill>
      </dgm:spPr>
      <dgm:t>
        <a:bodyPr/>
        <a:lstStyle/>
        <a:p>
          <a:pPr algn="ctr" rtl="0"/>
          <a:r>
            <a:rPr lang="en-US" sz="2400" b="1" baseline="0" dirty="0" smtClean="0">
              <a:latin typeface="Calibri" pitchFamily="34" charset="0"/>
            </a:rPr>
            <a:t>Gas Exchange at Lungs</a:t>
          </a:r>
          <a:endParaRPr lang="en-US" sz="2400" b="1" dirty="0">
            <a:latin typeface="Calibri" pitchFamily="34" charset="0"/>
          </a:endParaRPr>
        </a:p>
      </dgm:t>
    </dgm:pt>
    <dgm:pt modelId="{27D5B30B-FCF4-4BBB-8092-8FF9EFEB1627}" type="parTrans" cxnId="{DE81FF57-06B0-4214-A479-92241DE2CE02}">
      <dgm:prSet/>
      <dgm:spPr/>
      <dgm:t>
        <a:bodyPr/>
        <a:lstStyle/>
        <a:p>
          <a:endParaRPr lang="en-US"/>
        </a:p>
      </dgm:t>
    </dgm:pt>
    <dgm:pt modelId="{17C9C58A-A377-40D6-81CC-52E0C2FC9591}" type="sibTrans" cxnId="{DE81FF57-06B0-4214-A479-92241DE2CE02}">
      <dgm:prSet/>
      <dgm:spPr/>
      <dgm:t>
        <a:bodyPr/>
        <a:lstStyle/>
        <a:p>
          <a:endParaRPr lang="en-US"/>
        </a:p>
      </dgm:t>
    </dgm:pt>
    <dgm:pt modelId="{BF99A5C6-A872-4A58-BD39-CA4C63DC6D38}">
      <dgm:prSet custT="1"/>
      <dgm:spPr>
        <a:solidFill>
          <a:schemeClr val="accent2"/>
        </a:solidFill>
      </dgm:spPr>
      <dgm:t>
        <a:bodyPr/>
        <a:lstStyle/>
        <a:p>
          <a:pPr algn="ctr" rtl="0"/>
          <a:r>
            <a:rPr lang="en-US" sz="2400" b="1" baseline="0" dirty="0" smtClean="0">
              <a:latin typeface="Calibri" pitchFamily="34" charset="0"/>
            </a:rPr>
            <a:t>Gas Exchange at Tissues</a:t>
          </a:r>
          <a:endParaRPr lang="en-US" sz="2400" b="1" dirty="0">
            <a:latin typeface="Calibri" pitchFamily="34" charset="0"/>
          </a:endParaRPr>
        </a:p>
      </dgm:t>
    </dgm:pt>
    <dgm:pt modelId="{45BC13FE-9644-4CCF-B98A-E02B81D50207}" type="parTrans" cxnId="{BB9D2EB4-C612-48E0-B2F0-968BE691B519}">
      <dgm:prSet/>
      <dgm:spPr/>
      <dgm:t>
        <a:bodyPr/>
        <a:lstStyle/>
        <a:p>
          <a:endParaRPr lang="en-US"/>
        </a:p>
      </dgm:t>
    </dgm:pt>
    <dgm:pt modelId="{8EDA0230-499D-4479-93E0-C67A76D97B29}" type="sibTrans" cxnId="{BB9D2EB4-C612-48E0-B2F0-968BE691B519}">
      <dgm:prSet/>
      <dgm:spPr/>
      <dgm:t>
        <a:bodyPr/>
        <a:lstStyle/>
        <a:p>
          <a:endParaRPr lang="en-US"/>
        </a:p>
      </dgm:t>
    </dgm:pt>
    <dgm:pt modelId="{D161C48F-8557-424F-9D50-8D9055854A7D}">
      <dgm:prSet custT="1"/>
      <dgm:spPr>
        <a:solidFill>
          <a:schemeClr val="accent2"/>
        </a:solidFill>
      </dgm:spPr>
      <dgm:t>
        <a:bodyPr/>
        <a:lstStyle/>
        <a:p>
          <a:pPr algn="ctr" rtl="0"/>
          <a:r>
            <a:rPr lang="en-US" sz="2400" b="1" baseline="0" dirty="0" smtClean="0">
              <a:latin typeface="Calibri" pitchFamily="34" charset="0"/>
            </a:rPr>
            <a:t>Oxygen Availability at High Altitudes</a:t>
          </a:r>
          <a:endParaRPr lang="en-US" sz="2400" b="1" dirty="0">
            <a:latin typeface="Calibri" pitchFamily="34" charset="0"/>
          </a:endParaRPr>
        </a:p>
      </dgm:t>
    </dgm:pt>
    <dgm:pt modelId="{5684986C-CEF0-4FA5-AB33-8136A7FCAC28}" type="parTrans" cxnId="{50C679F6-6D3C-4D63-A518-6252F38706A3}">
      <dgm:prSet/>
      <dgm:spPr/>
      <dgm:t>
        <a:bodyPr/>
        <a:lstStyle/>
        <a:p>
          <a:endParaRPr lang="en-US"/>
        </a:p>
      </dgm:t>
    </dgm:pt>
    <dgm:pt modelId="{C5D122D1-1B61-42E6-9EC4-9D99EA0418C3}" type="sibTrans" cxnId="{50C679F6-6D3C-4D63-A518-6252F38706A3}">
      <dgm:prSet/>
      <dgm:spPr/>
      <dgm:t>
        <a:bodyPr/>
        <a:lstStyle/>
        <a:p>
          <a:endParaRPr lang="en-US"/>
        </a:p>
      </dgm:t>
    </dgm:pt>
    <dgm:pt modelId="{CBEEDCFE-3B7F-424C-A56A-66D4DAB9178A}">
      <dgm:prSet custT="1"/>
      <dgm:spPr>
        <a:solidFill>
          <a:schemeClr val="accent2"/>
        </a:solidFill>
      </dgm:spPr>
      <dgm:t>
        <a:bodyPr/>
        <a:lstStyle/>
        <a:p>
          <a:pPr algn="ctr" rtl="0"/>
          <a:r>
            <a:rPr lang="en-US" sz="2400" b="1" baseline="0" dirty="0" smtClean="0">
              <a:latin typeface="Calibri" pitchFamily="34" charset="0"/>
            </a:rPr>
            <a:t>Diseases and Allergies of the Gas Exchange System</a:t>
          </a:r>
          <a:endParaRPr lang="en-US" sz="2400" b="1" baseline="0" dirty="0">
            <a:latin typeface="Calibri" pitchFamily="34" charset="0"/>
          </a:endParaRPr>
        </a:p>
      </dgm:t>
    </dgm:pt>
    <dgm:pt modelId="{410151D0-5C9F-4163-BD72-47112DD8D3F7}" type="parTrans" cxnId="{AA152CCE-CD6A-4F09-B78E-7CD54C71D35C}">
      <dgm:prSet/>
      <dgm:spPr/>
      <dgm:t>
        <a:bodyPr/>
        <a:lstStyle/>
        <a:p>
          <a:endParaRPr lang="en-US"/>
        </a:p>
      </dgm:t>
    </dgm:pt>
    <dgm:pt modelId="{DF699830-D4F4-40D5-9E87-5011EF4CEF43}" type="sibTrans" cxnId="{AA152CCE-CD6A-4F09-B78E-7CD54C71D35C}">
      <dgm:prSet/>
      <dgm:spPr/>
      <dgm:t>
        <a:bodyPr/>
        <a:lstStyle/>
        <a:p>
          <a:endParaRPr lang="en-US"/>
        </a:p>
      </dgm:t>
    </dgm:pt>
    <dgm:pt modelId="{38BD444B-E732-4A5E-8E2B-5968E4A3EEDB}">
      <dgm:prSet custT="1"/>
      <dgm:spPr>
        <a:solidFill>
          <a:schemeClr val="accent2"/>
        </a:solidFill>
      </dgm:spPr>
      <dgm:t>
        <a:bodyPr/>
        <a:lstStyle/>
        <a:p>
          <a:pPr algn="ctr" rtl="0"/>
          <a:r>
            <a:rPr lang="en-US" sz="2400" b="1" baseline="0" dirty="0" smtClean="0">
              <a:latin typeface="Calibri" pitchFamily="34" charset="0"/>
            </a:rPr>
            <a:t>Transport of Oxygen </a:t>
          </a:r>
          <a:endParaRPr lang="en-US" sz="2400" b="1" dirty="0">
            <a:latin typeface="Calibri" pitchFamily="34" charset="0"/>
          </a:endParaRPr>
        </a:p>
      </dgm:t>
    </dgm:pt>
    <dgm:pt modelId="{4759FED7-29D3-443E-94A6-388C3B81EE57}" type="parTrans" cxnId="{4078D5C7-EF0C-40EF-A9F6-0B512245686A}">
      <dgm:prSet/>
      <dgm:spPr/>
      <dgm:t>
        <a:bodyPr/>
        <a:lstStyle/>
        <a:p>
          <a:endParaRPr lang="en-US"/>
        </a:p>
      </dgm:t>
    </dgm:pt>
    <dgm:pt modelId="{32E502B6-8799-4826-8FEA-6F3C4F360A01}" type="sibTrans" cxnId="{4078D5C7-EF0C-40EF-A9F6-0B512245686A}">
      <dgm:prSet/>
      <dgm:spPr/>
      <dgm:t>
        <a:bodyPr/>
        <a:lstStyle/>
        <a:p>
          <a:endParaRPr lang="en-US"/>
        </a:p>
      </dgm:t>
    </dgm:pt>
    <dgm:pt modelId="{B65CC30B-9EEE-4077-A26E-F07DA9117513}">
      <dgm:prSet custT="1"/>
      <dgm:spPr>
        <a:solidFill>
          <a:schemeClr val="accent2"/>
        </a:solidFill>
      </dgm:spPr>
      <dgm:t>
        <a:bodyPr/>
        <a:lstStyle/>
        <a:p>
          <a:pPr algn="ctr" rtl="0"/>
          <a:r>
            <a:rPr lang="en-US" sz="2400" b="1" baseline="0" dirty="0" smtClean="0">
              <a:latin typeface="Calibri" pitchFamily="34" charset="0"/>
            </a:rPr>
            <a:t>Transport of Carbon dioxide</a:t>
          </a:r>
          <a:endParaRPr lang="en-US" sz="2400" b="1" dirty="0">
            <a:latin typeface="Calibri" pitchFamily="34" charset="0"/>
          </a:endParaRPr>
        </a:p>
      </dgm:t>
    </dgm:pt>
    <dgm:pt modelId="{A09A9617-BDFF-426B-9430-0E0E65A9E826}" type="parTrans" cxnId="{29E0DD3F-3AFD-481A-B79F-4C1ABFF6E12D}">
      <dgm:prSet/>
      <dgm:spPr/>
      <dgm:t>
        <a:bodyPr/>
        <a:lstStyle/>
        <a:p>
          <a:endParaRPr lang="en-US"/>
        </a:p>
      </dgm:t>
    </dgm:pt>
    <dgm:pt modelId="{D25B9E6C-BAB0-441A-8A20-721C0F2C5095}" type="sibTrans" cxnId="{29E0DD3F-3AFD-481A-B79F-4C1ABFF6E12D}">
      <dgm:prSet/>
      <dgm:spPr/>
      <dgm:t>
        <a:bodyPr/>
        <a:lstStyle/>
        <a:p>
          <a:endParaRPr lang="en-US"/>
        </a:p>
      </dgm:t>
    </dgm:pt>
    <dgm:pt modelId="{9E8C0CD4-4F23-4220-A4E4-401BC6AA1F3B}" type="pres">
      <dgm:prSet presAssocID="{C27857B6-A7C0-40BB-A838-7A9428AFB602}" presName="linear" presStyleCnt="0">
        <dgm:presLayoutVars>
          <dgm:dir/>
          <dgm:animLvl val="lvl"/>
          <dgm:resizeHandles val="exact"/>
        </dgm:presLayoutVars>
      </dgm:prSet>
      <dgm:spPr/>
      <dgm:t>
        <a:bodyPr/>
        <a:lstStyle/>
        <a:p>
          <a:endParaRPr lang="en-US"/>
        </a:p>
      </dgm:t>
    </dgm:pt>
    <dgm:pt modelId="{21BD9D69-E202-4595-9519-8EFC439E80F3}" type="pres">
      <dgm:prSet presAssocID="{FB45AC25-D85D-4B24-BFCC-82058A2D2E54}" presName="parentLin" presStyleCnt="0"/>
      <dgm:spPr/>
    </dgm:pt>
    <dgm:pt modelId="{D4667FDA-FD6F-44AD-840C-F86B1A37AEF3}" type="pres">
      <dgm:prSet presAssocID="{FB45AC25-D85D-4B24-BFCC-82058A2D2E54}" presName="parentLeftMargin" presStyleLbl="node1" presStyleIdx="0" presStyleCnt="6"/>
      <dgm:spPr/>
      <dgm:t>
        <a:bodyPr/>
        <a:lstStyle/>
        <a:p>
          <a:endParaRPr lang="en-US"/>
        </a:p>
      </dgm:t>
    </dgm:pt>
    <dgm:pt modelId="{D765643F-E239-4D34-A123-1DBB57E6CBA4}" type="pres">
      <dgm:prSet presAssocID="{FB45AC25-D85D-4B24-BFCC-82058A2D2E54}" presName="parentText" presStyleLbl="node1" presStyleIdx="0" presStyleCnt="6" custLinFactNeighborX="5263" custLinFactNeighborY="-6023">
        <dgm:presLayoutVars>
          <dgm:chMax val="0"/>
          <dgm:bulletEnabled val="1"/>
        </dgm:presLayoutVars>
      </dgm:prSet>
      <dgm:spPr/>
      <dgm:t>
        <a:bodyPr/>
        <a:lstStyle/>
        <a:p>
          <a:endParaRPr lang="en-US"/>
        </a:p>
      </dgm:t>
    </dgm:pt>
    <dgm:pt modelId="{C84B9346-901A-47E0-AC29-A3374D47492F}" type="pres">
      <dgm:prSet presAssocID="{FB45AC25-D85D-4B24-BFCC-82058A2D2E54}" presName="negativeSpace" presStyleCnt="0"/>
      <dgm:spPr/>
    </dgm:pt>
    <dgm:pt modelId="{F1E9FCD3-88E6-42DF-9E56-28560DF0DF44}" type="pres">
      <dgm:prSet presAssocID="{FB45AC25-D85D-4B24-BFCC-82058A2D2E54}" presName="childText" presStyleLbl="conFgAcc1" presStyleIdx="0" presStyleCnt="6">
        <dgm:presLayoutVars>
          <dgm:bulletEnabled val="1"/>
        </dgm:presLayoutVars>
      </dgm:prSet>
      <dgm:spPr/>
    </dgm:pt>
    <dgm:pt modelId="{140F0E12-CE48-453F-8DB3-7D323C129544}" type="pres">
      <dgm:prSet presAssocID="{17C9C58A-A377-40D6-81CC-52E0C2FC9591}" presName="spaceBetweenRectangles" presStyleCnt="0"/>
      <dgm:spPr/>
    </dgm:pt>
    <dgm:pt modelId="{7531C193-BD0E-4006-A24B-EF71CA856B0C}" type="pres">
      <dgm:prSet presAssocID="{38BD444B-E732-4A5E-8E2B-5968E4A3EEDB}" presName="parentLin" presStyleCnt="0"/>
      <dgm:spPr/>
    </dgm:pt>
    <dgm:pt modelId="{19B957E8-23C6-4631-9A93-401CC48E29B9}" type="pres">
      <dgm:prSet presAssocID="{38BD444B-E732-4A5E-8E2B-5968E4A3EEDB}" presName="parentLeftMargin" presStyleLbl="node1" presStyleIdx="0" presStyleCnt="6"/>
      <dgm:spPr/>
      <dgm:t>
        <a:bodyPr/>
        <a:lstStyle/>
        <a:p>
          <a:endParaRPr lang="en-US"/>
        </a:p>
      </dgm:t>
    </dgm:pt>
    <dgm:pt modelId="{C4FAC98A-5A25-4C76-A473-AAB59226F889}" type="pres">
      <dgm:prSet presAssocID="{38BD444B-E732-4A5E-8E2B-5968E4A3EEDB}" presName="parentText" presStyleLbl="node1" presStyleIdx="1" presStyleCnt="6" custLinFactNeighborX="5263" custLinFactNeighborY="-1935">
        <dgm:presLayoutVars>
          <dgm:chMax val="0"/>
          <dgm:bulletEnabled val="1"/>
        </dgm:presLayoutVars>
      </dgm:prSet>
      <dgm:spPr/>
      <dgm:t>
        <a:bodyPr/>
        <a:lstStyle/>
        <a:p>
          <a:endParaRPr lang="en-US"/>
        </a:p>
      </dgm:t>
    </dgm:pt>
    <dgm:pt modelId="{F6B75142-33B8-430A-8146-5F6A8EE42290}" type="pres">
      <dgm:prSet presAssocID="{38BD444B-E732-4A5E-8E2B-5968E4A3EEDB}" presName="negativeSpace" presStyleCnt="0"/>
      <dgm:spPr/>
    </dgm:pt>
    <dgm:pt modelId="{83D463EF-FD48-4BFD-8A1E-350768F5D934}" type="pres">
      <dgm:prSet presAssocID="{38BD444B-E732-4A5E-8E2B-5968E4A3EEDB}" presName="childText" presStyleLbl="conFgAcc1" presStyleIdx="1" presStyleCnt="6">
        <dgm:presLayoutVars>
          <dgm:bulletEnabled val="1"/>
        </dgm:presLayoutVars>
      </dgm:prSet>
      <dgm:spPr/>
    </dgm:pt>
    <dgm:pt modelId="{18030708-DAEA-4A29-9274-74D785107052}" type="pres">
      <dgm:prSet presAssocID="{32E502B6-8799-4826-8FEA-6F3C4F360A01}" presName="spaceBetweenRectangles" presStyleCnt="0"/>
      <dgm:spPr/>
    </dgm:pt>
    <dgm:pt modelId="{0A3CC41F-6DFF-4AEC-99D3-1A787663CF7E}" type="pres">
      <dgm:prSet presAssocID="{BF99A5C6-A872-4A58-BD39-CA4C63DC6D38}" presName="parentLin" presStyleCnt="0"/>
      <dgm:spPr/>
    </dgm:pt>
    <dgm:pt modelId="{81042E6A-8A52-4688-8BEC-DCD9107411F6}" type="pres">
      <dgm:prSet presAssocID="{BF99A5C6-A872-4A58-BD39-CA4C63DC6D38}" presName="parentLeftMargin" presStyleLbl="node1" presStyleIdx="1" presStyleCnt="6"/>
      <dgm:spPr/>
      <dgm:t>
        <a:bodyPr/>
        <a:lstStyle/>
        <a:p>
          <a:endParaRPr lang="en-US"/>
        </a:p>
      </dgm:t>
    </dgm:pt>
    <dgm:pt modelId="{F1C1EB98-F230-4008-B3A4-F6413C0D8103}" type="pres">
      <dgm:prSet presAssocID="{BF99A5C6-A872-4A58-BD39-CA4C63DC6D38}" presName="parentText" presStyleLbl="node1" presStyleIdx="2" presStyleCnt="6">
        <dgm:presLayoutVars>
          <dgm:chMax val="0"/>
          <dgm:bulletEnabled val="1"/>
        </dgm:presLayoutVars>
      </dgm:prSet>
      <dgm:spPr/>
      <dgm:t>
        <a:bodyPr/>
        <a:lstStyle/>
        <a:p>
          <a:endParaRPr lang="en-US"/>
        </a:p>
      </dgm:t>
    </dgm:pt>
    <dgm:pt modelId="{FEA61A81-0D2A-4393-8DBB-8D8BA37776D8}" type="pres">
      <dgm:prSet presAssocID="{BF99A5C6-A872-4A58-BD39-CA4C63DC6D38}" presName="negativeSpace" presStyleCnt="0"/>
      <dgm:spPr/>
    </dgm:pt>
    <dgm:pt modelId="{62931175-3327-4734-9963-CB010E3E8A63}" type="pres">
      <dgm:prSet presAssocID="{BF99A5C6-A872-4A58-BD39-CA4C63DC6D38}" presName="childText" presStyleLbl="conFgAcc1" presStyleIdx="2" presStyleCnt="6">
        <dgm:presLayoutVars>
          <dgm:bulletEnabled val="1"/>
        </dgm:presLayoutVars>
      </dgm:prSet>
      <dgm:spPr/>
    </dgm:pt>
    <dgm:pt modelId="{647BE703-76E6-4FE1-BCC6-AF6A2317A3D7}" type="pres">
      <dgm:prSet presAssocID="{8EDA0230-499D-4479-93E0-C67A76D97B29}" presName="spaceBetweenRectangles" presStyleCnt="0"/>
      <dgm:spPr/>
    </dgm:pt>
    <dgm:pt modelId="{F0AF674B-D7C8-42BB-99D1-79C8D8887422}" type="pres">
      <dgm:prSet presAssocID="{B65CC30B-9EEE-4077-A26E-F07DA9117513}" presName="parentLin" presStyleCnt="0"/>
      <dgm:spPr/>
    </dgm:pt>
    <dgm:pt modelId="{9E40D4B6-03BE-4F1E-85D6-20B83A0A36CF}" type="pres">
      <dgm:prSet presAssocID="{B65CC30B-9EEE-4077-A26E-F07DA9117513}" presName="parentLeftMargin" presStyleLbl="node1" presStyleIdx="2" presStyleCnt="6"/>
      <dgm:spPr/>
      <dgm:t>
        <a:bodyPr/>
        <a:lstStyle/>
        <a:p>
          <a:endParaRPr lang="en-US"/>
        </a:p>
      </dgm:t>
    </dgm:pt>
    <dgm:pt modelId="{9AA17D87-D8F3-4ACE-B1D9-5A4BA594F87B}" type="pres">
      <dgm:prSet presAssocID="{B65CC30B-9EEE-4077-A26E-F07DA9117513}" presName="parentText" presStyleLbl="node1" presStyleIdx="3" presStyleCnt="6">
        <dgm:presLayoutVars>
          <dgm:chMax val="0"/>
          <dgm:bulletEnabled val="1"/>
        </dgm:presLayoutVars>
      </dgm:prSet>
      <dgm:spPr/>
      <dgm:t>
        <a:bodyPr/>
        <a:lstStyle/>
        <a:p>
          <a:endParaRPr lang="en-US"/>
        </a:p>
      </dgm:t>
    </dgm:pt>
    <dgm:pt modelId="{2BD48C83-EE48-44D5-B0CB-5F783FC1A4FC}" type="pres">
      <dgm:prSet presAssocID="{B65CC30B-9EEE-4077-A26E-F07DA9117513}" presName="negativeSpace" presStyleCnt="0"/>
      <dgm:spPr/>
    </dgm:pt>
    <dgm:pt modelId="{1B490F44-76D0-4093-BD87-63BA77FDBC28}" type="pres">
      <dgm:prSet presAssocID="{B65CC30B-9EEE-4077-A26E-F07DA9117513}" presName="childText" presStyleLbl="conFgAcc1" presStyleIdx="3" presStyleCnt="6">
        <dgm:presLayoutVars>
          <dgm:bulletEnabled val="1"/>
        </dgm:presLayoutVars>
      </dgm:prSet>
      <dgm:spPr/>
    </dgm:pt>
    <dgm:pt modelId="{DE846542-E738-4B75-8D08-A922B93FC167}" type="pres">
      <dgm:prSet presAssocID="{D25B9E6C-BAB0-441A-8A20-721C0F2C5095}" presName="spaceBetweenRectangles" presStyleCnt="0"/>
      <dgm:spPr/>
    </dgm:pt>
    <dgm:pt modelId="{6063351C-1CCD-4C99-9FBB-784594AAE77C}" type="pres">
      <dgm:prSet presAssocID="{D161C48F-8557-424F-9D50-8D9055854A7D}" presName="parentLin" presStyleCnt="0"/>
      <dgm:spPr/>
    </dgm:pt>
    <dgm:pt modelId="{E29E896B-B2E6-4BDD-98C8-1C522A8AEC38}" type="pres">
      <dgm:prSet presAssocID="{D161C48F-8557-424F-9D50-8D9055854A7D}" presName="parentLeftMargin" presStyleLbl="node1" presStyleIdx="3" presStyleCnt="6"/>
      <dgm:spPr/>
      <dgm:t>
        <a:bodyPr/>
        <a:lstStyle/>
        <a:p>
          <a:endParaRPr lang="en-US"/>
        </a:p>
      </dgm:t>
    </dgm:pt>
    <dgm:pt modelId="{ECBF0B8A-84AD-42F8-AA57-CC6807E46226}" type="pres">
      <dgm:prSet presAssocID="{D161C48F-8557-424F-9D50-8D9055854A7D}" presName="parentText" presStyleLbl="node1" presStyleIdx="4" presStyleCnt="6">
        <dgm:presLayoutVars>
          <dgm:chMax val="0"/>
          <dgm:bulletEnabled val="1"/>
        </dgm:presLayoutVars>
      </dgm:prSet>
      <dgm:spPr/>
      <dgm:t>
        <a:bodyPr/>
        <a:lstStyle/>
        <a:p>
          <a:endParaRPr lang="en-US"/>
        </a:p>
      </dgm:t>
    </dgm:pt>
    <dgm:pt modelId="{F6D42826-FB11-46C9-8712-3782F645291D}" type="pres">
      <dgm:prSet presAssocID="{D161C48F-8557-424F-9D50-8D9055854A7D}" presName="negativeSpace" presStyleCnt="0"/>
      <dgm:spPr/>
    </dgm:pt>
    <dgm:pt modelId="{CFA6596C-C140-41F0-B133-C1528F3E5899}" type="pres">
      <dgm:prSet presAssocID="{D161C48F-8557-424F-9D50-8D9055854A7D}" presName="childText" presStyleLbl="conFgAcc1" presStyleIdx="4" presStyleCnt="6">
        <dgm:presLayoutVars>
          <dgm:bulletEnabled val="1"/>
        </dgm:presLayoutVars>
      </dgm:prSet>
      <dgm:spPr/>
    </dgm:pt>
    <dgm:pt modelId="{432ADB44-9EFF-4FE9-9755-01A1C8B66A44}" type="pres">
      <dgm:prSet presAssocID="{C5D122D1-1B61-42E6-9EC4-9D99EA0418C3}" presName="spaceBetweenRectangles" presStyleCnt="0"/>
      <dgm:spPr/>
    </dgm:pt>
    <dgm:pt modelId="{3D8E27AF-8A01-4346-8988-48C4913F2AE1}" type="pres">
      <dgm:prSet presAssocID="{CBEEDCFE-3B7F-424C-A56A-66D4DAB9178A}" presName="parentLin" presStyleCnt="0"/>
      <dgm:spPr/>
    </dgm:pt>
    <dgm:pt modelId="{C5F40593-B7D8-4374-BB16-02A0F8D604CD}" type="pres">
      <dgm:prSet presAssocID="{CBEEDCFE-3B7F-424C-A56A-66D4DAB9178A}" presName="parentLeftMargin" presStyleLbl="node1" presStyleIdx="4" presStyleCnt="6"/>
      <dgm:spPr/>
      <dgm:t>
        <a:bodyPr/>
        <a:lstStyle/>
        <a:p>
          <a:endParaRPr lang="en-US"/>
        </a:p>
      </dgm:t>
    </dgm:pt>
    <dgm:pt modelId="{18C6B15B-DA41-4C25-A32A-F2CB0942F7F1}" type="pres">
      <dgm:prSet presAssocID="{CBEEDCFE-3B7F-424C-A56A-66D4DAB9178A}" presName="parentText" presStyleLbl="node1" presStyleIdx="5" presStyleCnt="6">
        <dgm:presLayoutVars>
          <dgm:chMax val="0"/>
          <dgm:bulletEnabled val="1"/>
        </dgm:presLayoutVars>
      </dgm:prSet>
      <dgm:spPr/>
      <dgm:t>
        <a:bodyPr/>
        <a:lstStyle/>
        <a:p>
          <a:endParaRPr lang="en-US"/>
        </a:p>
      </dgm:t>
    </dgm:pt>
    <dgm:pt modelId="{C7FEF066-EFD5-4A22-B460-6E0FAA8700C1}" type="pres">
      <dgm:prSet presAssocID="{CBEEDCFE-3B7F-424C-A56A-66D4DAB9178A}" presName="negativeSpace" presStyleCnt="0"/>
      <dgm:spPr/>
    </dgm:pt>
    <dgm:pt modelId="{FCEE362A-9DFE-4793-BAEE-DCA30A767B0B}" type="pres">
      <dgm:prSet presAssocID="{CBEEDCFE-3B7F-424C-A56A-66D4DAB9178A}" presName="childText" presStyleLbl="conFgAcc1" presStyleIdx="5" presStyleCnt="6">
        <dgm:presLayoutVars>
          <dgm:bulletEnabled val="1"/>
        </dgm:presLayoutVars>
      </dgm:prSet>
      <dgm:spPr/>
    </dgm:pt>
  </dgm:ptLst>
  <dgm:cxnLst>
    <dgm:cxn modelId="{896F9CD2-C816-4353-A5F9-992524BA1E6F}" type="presOf" srcId="{CBEEDCFE-3B7F-424C-A56A-66D4DAB9178A}" destId="{C5F40593-B7D8-4374-BB16-02A0F8D604CD}" srcOrd="0" destOrd="0" presId="urn:microsoft.com/office/officeart/2005/8/layout/list1"/>
    <dgm:cxn modelId="{4005F366-F774-4D2B-8A9F-CAEFA09FE4D5}" type="presOf" srcId="{B65CC30B-9EEE-4077-A26E-F07DA9117513}" destId="{9AA17D87-D8F3-4ACE-B1D9-5A4BA594F87B}" srcOrd="1" destOrd="0" presId="urn:microsoft.com/office/officeart/2005/8/layout/list1"/>
    <dgm:cxn modelId="{4078D5C7-EF0C-40EF-A9F6-0B512245686A}" srcId="{C27857B6-A7C0-40BB-A838-7A9428AFB602}" destId="{38BD444B-E732-4A5E-8E2B-5968E4A3EEDB}" srcOrd="1" destOrd="0" parTransId="{4759FED7-29D3-443E-94A6-388C3B81EE57}" sibTransId="{32E502B6-8799-4826-8FEA-6F3C4F360A01}"/>
    <dgm:cxn modelId="{FD5FAAB7-F383-4816-97E1-0B16CE60CA24}" type="presOf" srcId="{B65CC30B-9EEE-4077-A26E-F07DA9117513}" destId="{9E40D4B6-03BE-4F1E-85D6-20B83A0A36CF}" srcOrd="0" destOrd="0" presId="urn:microsoft.com/office/officeart/2005/8/layout/list1"/>
    <dgm:cxn modelId="{016CBD1C-797B-4EA7-B1C7-FD731C3E94CE}" type="presOf" srcId="{C27857B6-A7C0-40BB-A838-7A9428AFB602}" destId="{9E8C0CD4-4F23-4220-A4E4-401BC6AA1F3B}" srcOrd="0" destOrd="0" presId="urn:microsoft.com/office/officeart/2005/8/layout/list1"/>
    <dgm:cxn modelId="{AA152CCE-CD6A-4F09-B78E-7CD54C71D35C}" srcId="{C27857B6-A7C0-40BB-A838-7A9428AFB602}" destId="{CBEEDCFE-3B7F-424C-A56A-66D4DAB9178A}" srcOrd="5" destOrd="0" parTransId="{410151D0-5C9F-4163-BD72-47112DD8D3F7}" sibTransId="{DF699830-D4F4-40D5-9E87-5011EF4CEF43}"/>
    <dgm:cxn modelId="{C623CB5B-66D6-49B2-B202-DEE6EC659EA7}" type="presOf" srcId="{FB45AC25-D85D-4B24-BFCC-82058A2D2E54}" destId="{D765643F-E239-4D34-A123-1DBB57E6CBA4}" srcOrd="1" destOrd="0" presId="urn:microsoft.com/office/officeart/2005/8/layout/list1"/>
    <dgm:cxn modelId="{50C679F6-6D3C-4D63-A518-6252F38706A3}" srcId="{C27857B6-A7C0-40BB-A838-7A9428AFB602}" destId="{D161C48F-8557-424F-9D50-8D9055854A7D}" srcOrd="4" destOrd="0" parTransId="{5684986C-CEF0-4FA5-AB33-8136A7FCAC28}" sibTransId="{C5D122D1-1B61-42E6-9EC4-9D99EA0418C3}"/>
    <dgm:cxn modelId="{DE81FF57-06B0-4214-A479-92241DE2CE02}" srcId="{C27857B6-A7C0-40BB-A838-7A9428AFB602}" destId="{FB45AC25-D85D-4B24-BFCC-82058A2D2E54}" srcOrd="0" destOrd="0" parTransId="{27D5B30B-FCF4-4BBB-8092-8FF9EFEB1627}" sibTransId="{17C9C58A-A377-40D6-81CC-52E0C2FC9591}"/>
    <dgm:cxn modelId="{7294FAC6-9C7B-444E-9532-58A2A7D143DC}" type="presOf" srcId="{38BD444B-E732-4A5E-8E2B-5968E4A3EEDB}" destId="{C4FAC98A-5A25-4C76-A473-AAB59226F889}" srcOrd="1" destOrd="0" presId="urn:microsoft.com/office/officeart/2005/8/layout/list1"/>
    <dgm:cxn modelId="{705AC4B7-5309-4CEC-9434-C1245306B8F1}" type="presOf" srcId="{D161C48F-8557-424F-9D50-8D9055854A7D}" destId="{E29E896B-B2E6-4BDD-98C8-1C522A8AEC38}" srcOrd="0" destOrd="0" presId="urn:microsoft.com/office/officeart/2005/8/layout/list1"/>
    <dgm:cxn modelId="{29E0DD3F-3AFD-481A-B79F-4C1ABFF6E12D}" srcId="{C27857B6-A7C0-40BB-A838-7A9428AFB602}" destId="{B65CC30B-9EEE-4077-A26E-F07DA9117513}" srcOrd="3" destOrd="0" parTransId="{A09A9617-BDFF-426B-9430-0E0E65A9E826}" sibTransId="{D25B9E6C-BAB0-441A-8A20-721C0F2C5095}"/>
    <dgm:cxn modelId="{8CCC2827-A763-4B82-9DC9-3E3DDCE23A7E}" type="presOf" srcId="{BF99A5C6-A872-4A58-BD39-CA4C63DC6D38}" destId="{F1C1EB98-F230-4008-B3A4-F6413C0D8103}" srcOrd="1" destOrd="0" presId="urn:microsoft.com/office/officeart/2005/8/layout/list1"/>
    <dgm:cxn modelId="{BB9D2EB4-C612-48E0-B2F0-968BE691B519}" srcId="{C27857B6-A7C0-40BB-A838-7A9428AFB602}" destId="{BF99A5C6-A872-4A58-BD39-CA4C63DC6D38}" srcOrd="2" destOrd="0" parTransId="{45BC13FE-9644-4CCF-B98A-E02B81D50207}" sibTransId="{8EDA0230-499D-4479-93E0-C67A76D97B29}"/>
    <dgm:cxn modelId="{9DBE96C2-67B2-47E6-B266-0E371C2BC29B}" type="presOf" srcId="{D161C48F-8557-424F-9D50-8D9055854A7D}" destId="{ECBF0B8A-84AD-42F8-AA57-CC6807E46226}" srcOrd="1" destOrd="0" presId="urn:microsoft.com/office/officeart/2005/8/layout/list1"/>
    <dgm:cxn modelId="{F56B8884-4215-46E9-BCAE-69CC268D670F}" type="presOf" srcId="{BF99A5C6-A872-4A58-BD39-CA4C63DC6D38}" destId="{81042E6A-8A52-4688-8BEC-DCD9107411F6}" srcOrd="0" destOrd="0" presId="urn:microsoft.com/office/officeart/2005/8/layout/list1"/>
    <dgm:cxn modelId="{72813EC6-4E49-43E3-8ACD-771A60F7C7FF}" type="presOf" srcId="{CBEEDCFE-3B7F-424C-A56A-66D4DAB9178A}" destId="{18C6B15B-DA41-4C25-A32A-F2CB0942F7F1}" srcOrd="1" destOrd="0" presId="urn:microsoft.com/office/officeart/2005/8/layout/list1"/>
    <dgm:cxn modelId="{11163663-E7CE-4ECE-970B-6C185FB82091}" type="presOf" srcId="{38BD444B-E732-4A5E-8E2B-5968E4A3EEDB}" destId="{19B957E8-23C6-4631-9A93-401CC48E29B9}" srcOrd="0" destOrd="0" presId="urn:microsoft.com/office/officeart/2005/8/layout/list1"/>
    <dgm:cxn modelId="{CE1A17BA-6480-4036-83EC-399E7BD3D7F4}" type="presOf" srcId="{FB45AC25-D85D-4B24-BFCC-82058A2D2E54}" destId="{D4667FDA-FD6F-44AD-840C-F86B1A37AEF3}" srcOrd="0" destOrd="0" presId="urn:microsoft.com/office/officeart/2005/8/layout/list1"/>
    <dgm:cxn modelId="{5C2497BA-7463-452D-953E-52925758D4EC}" type="presParOf" srcId="{9E8C0CD4-4F23-4220-A4E4-401BC6AA1F3B}" destId="{21BD9D69-E202-4595-9519-8EFC439E80F3}" srcOrd="0" destOrd="0" presId="urn:microsoft.com/office/officeart/2005/8/layout/list1"/>
    <dgm:cxn modelId="{6771183D-68C6-44D6-B6AA-726ED511C3C8}" type="presParOf" srcId="{21BD9D69-E202-4595-9519-8EFC439E80F3}" destId="{D4667FDA-FD6F-44AD-840C-F86B1A37AEF3}" srcOrd="0" destOrd="0" presId="urn:microsoft.com/office/officeart/2005/8/layout/list1"/>
    <dgm:cxn modelId="{EDADE6BC-0FC8-4874-96E7-81DAD3A2E0FC}" type="presParOf" srcId="{21BD9D69-E202-4595-9519-8EFC439E80F3}" destId="{D765643F-E239-4D34-A123-1DBB57E6CBA4}" srcOrd="1" destOrd="0" presId="urn:microsoft.com/office/officeart/2005/8/layout/list1"/>
    <dgm:cxn modelId="{D2DE7FB6-47EB-415A-833A-03C63BE451C5}" type="presParOf" srcId="{9E8C0CD4-4F23-4220-A4E4-401BC6AA1F3B}" destId="{C84B9346-901A-47E0-AC29-A3374D47492F}" srcOrd="1" destOrd="0" presId="urn:microsoft.com/office/officeart/2005/8/layout/list1"/>
    <dgm:cxn modelId="{A5264812-9B65-411A-8E7B-CAC19A7D5C54}" type="presParOf" srcId="{9E8C0CD4-4F23-4220-A4E4-401BC6AA1F3B}" destId="{F1E9FCD3-88E6-42DF-9E56-28560DF0DF44}" srcOrd="2" destOrd="0" presId="urn:microsoft.com/office/officeart/2005/8/layout/list1"/>
    <dgm:cxn modelId="{07B3E4B2-7352-4E45-B73B-ACC7FC34FDDD}" type="presParOf" srcId="{9E8C0CD4-4F23-4220-A4E4-401BC6AA1F3B}" destId="{140F0E12-CE48-453F-8DB3-7D323C129544}" srcOrd="3" destOrd="0" presId="urn:microsoft.com/office/officeart/2005/8/layout/list1"/>
    <dgm:cxn modelId="{F3B61603-FA10-43B6-8CA7-D7A41B53C4B1}" type="presParOf" srcId="{9E8C0CD4-4F23-4220-A4E4-401BC6AA1F3B}" destId="{7531C193-BD0E-4006-A24B-EF71CA856B0C}" srcOrd="4" destOrd="0" presId="urn:microsoft.com/office/officeart/2005/8/layout/list1"/>
    <dgm:cxn modelId="{AFCAF8D8-E85E-4CE6-A412-607FFBF50521}" type="presParOf" srcId="{7531C193-BD0E-4006-A24B-EF71CA856B0C}" destId="{19B957E8-23C6-4631-9A93-401CC48E29B9}" srcOrd="0" destOrd="0" presId="urn:microsoft.com/office/officeart/2005/8/layout/list1"/>
    <dgm:cxn modelId="{61203A36-1BCC-4917-BCDA-02586CA76C27}" type="presParOf" srcId="{7531C193-BD0E-4006-A24B-EF71CA856B0C}" destId="{C4FAC98A-5A25-4C76-A473-AAB59226F889}" srcOrd="1" destOrd="0" presId="urn:microsoft.com/office/officeart/2005/8/layout/list1"/>
    <dgm:cxn modelId="{5DBBCE5A-2A0F-443D-859B-25D6F2A352D1}" type="presParOf" srcId="{9E8C0CD4-4F23-4220-A4E4-401BC6AA1F3B}" destId="{F6B75142-33B8-430A-8146-5F6A8EE42290}" srcOrd="5" destOrd="0" presId="urn:microsoft.com/office/officeart/2005/8/layout/list1"/>
    <dgm:cxn modelId="{A2FE1565-7D61-41DA-895B-E7E9731C7598}" type="presParOf" srcId="{9E8C0CD4-4F23-4220-A4E4-401BC6AA1F3B}" destId="{83D463EF-FD48-4BFD-8A1E-350768F5D934}" srcOrd="6" destOrd="0" presId="urn:microsoft.com/office/officeart/2005/8/layout/list1"/>
    <dgm:cxn modelId="{E0B05300-410B-4EA7-BFA3-C632BA63E6DF}" type="presParOf" srcId="{9E8C0CD4-4F23-4220-A4E4-401BC6AA1F3B}" destId="{18030708-DAEA-4A29-9274-74D785107052}" srcOrd="7" destOrd="0" presId="urn:microsoft.com/office/officeart/2005/8/layout/list1"/>
    <dgm:cxn modelId="{91DE6E13-4F10-4643-B8DC-1C9127B31306}" type="presParOf" srcId="{9E8C0CD4-4F23-4220-A4E4-401BC6AA1F3B}" destId="{0A3CC41F-6DFF-4AEC-99D3-1A787663CF7E}" srcOrd="8" destOrd="0" presId="urn:microsoft.com/office/officeart/2005/8/layout/list1"/>
    <dgm:cxn modelId="{3BDF4EBA-EB16-479C-91F3-1D3F84C14568}" type="presParOf" srcId="{0A3CC41F-6DFF-4AEC-99D3-1A787663CF7E}" destId="{81042E6A-8A52-4688-8BEC-DCD9107411F6}" srcOrd="0" destOrd="0" presId="urn:microsoft.com/office/officeart/2005/8/layout/list1"/>
    <dgm:cxn modelId="{B90BE53C-29E3-479C-BBD2-789544DE4D1D}" type="presParOf" srcId="{0A3CC41F-6DFF-4AEC-99D3-1A787663CF7E}" destId="{F1C1EB98-F230-4008-B3A4-F6413C0D8103}" srcOrd="1" destOrd="0" presId="urn:microsoft.com/office/officeart/2005/8/layout/list1"/>
    <dgm:cxn modelId="{B1A3F240-F3E7-4ADB-A415-695BFEAC342B}" type="presParOf" srcId="{9E8C0CD4-4F23-4220-A4E4-401BC6AA1F3B}" destId="{FEA61A81-0D2A-4393-8DBB-8D8BA37776D8}" srcOrd="9" destOrd="0" presId="urn:microsoft.com/office/officeart/2005/8/layout/list1"/>
    <dgm:cxn modelId="{9D0C9284-0F58-46A9-98F7-EB42CB0D38B8}" type="presParOf" srcId="{9E8C0CD4-4F23-4220-A4E4-401BC6AA1F3B}" destId="{62931175-3327-4734-9963-CB010E3E8A63}" srcOrd="10" destOrd="0" presId="urn:microsoft.com/office/officeart/2005/8/layout/list1"/>
    <dgm:cxn modelId="{C3A315B7-01CD-49F5-884E-A70E66F94C13}" type="presParOf" srcId="{9E8C0CD4-4F23-4220-A4E4-401BC6AA1F3B}" destId="{647BE703-76E6-4FE1-BCC6-AF6A2317A3D7}" srcOrd="11" destOrd="0" presId="urn:microsoft.com/office/officeart/2005/8/layout/list1"/>
    <dgm:cxn modelId="{ABC453A7-99FE-483F-9077-EE1C3AA8AFE2}" type="presParOf" srcId="{9E8C0CD4-4F23-4220-A4E4-401BC6AA1F3B}" destId="{F0AF674B-D7C8-42BB-99D1-79C8D8887422}" srcOrd="12" destOrd="0" presId="urn:microsoft.com/office/officeart/2005/8/layout/list1"/>
    <dgm:cxn modelId="{C6F69C1F-A95E-486A-A9A9-96828D17441C}" type="presParOf" srcId="{F0AF674B-D7C8-42BB-99D1-79C8D8887422}" destId="{9E40D4B6-03BE-4F1E-85D6-20B83A0A36CF}" srcOrd="0" destOrd="0" presId="urn:microsoft.com/office/officeart/2005/8/layout/list1"/>
    <dgm:cxn modelId="{ABE1CEFC-0EE2-45F6-95E1-95458735CD35}" type="presParOf" srcId="{F0AF674B-D7C8-42BB-99D1-79C8D8887422}" destId="{9AA17D87-D8F3-4ACE-B1D9-5A4BA594F87B}" srcOrd="1" destOrd="0" presId="urn:microsoft.com/office/officeart/2005/8/layout/list1"/>
    <dgm:cxn modelId="{707A53E5-FE07-454F-AE83-C77486D9253A}" type="presParOf" srcId="{9E8C0CD4-4F23-4220-A4E4-401BC6AA1F3B}" destId="{2BD48C83-EE48-44D5-B0CB-5F783FC1A4FC}" srcOrd="13" destOrd="0" presId="urn:microsoft.com/office/officeart/2005/8/layout/list1"/>
    <dgm:cxn modelId="{F5457647-AFC6-4EE9-B510-326FDDCB7AAF}" type="presParOf" srcId="{9E8C0CD4-4F23-4220-A4E4-401BC6AA1F3B}" destId="{1B490F44-76D0-4093-BD87-63BA77FDBC28}" srcOrd="14" destOrd="0" presId="urn:microsoft.com/office/officeart/2005/8/layout/list1"/>
    <dgm:cxn modelId="{F73B5E97-CF36-4DD8-A118-0CC577BDBE6D}" type="presParOf" srcId="{9E8C0CD4-4F23-4220-A4E4-401BC6AA1F3B}" destId="{DE846542-E738-4B75-8D08-A922B93FC167}" srcOrd="15" destOrd="0" presId="urn:microsoft.com/office/officeart/2005/8/layout/list1"/>
    <dgm:cxn modelId="{226664E9-F05D-4C4A-ABB6-1DB035E4209C}" type="presParOf" srcId="{9E8C0CD4-4F23-4220-A4E4-401BC6AA1F3B}" destId="{6063351C-1CCD-4C99-9FBB-784594AAE77C}" srcOrd="16" destOrd="0" presId="urn:microsoft.com/office/officeart/2005/8/layout/list1"/>
    <dgm:cxn modelId="{36330D92-C1DB-45F9-8303-9E77D0223BEB}" type="presParOf" srcId="{6063351C-1CCD-4C99-9FBB-784594AAE77C}" destId="{E29E896B-B2E6-4BDD-98C8-1C522A8AEC38}" srcOrd="0" destOrd="0" presId="urn:microsoft.com/office/officeart/2005/8/layout/list1"/>
    <dgm:cxn modelId="{C9E84A25-EE55-494A-8F80-DCC0CDB6F200}" type="presParOf" srcId="{6063351C-1CCD-4C99-9FBB-784594AAE77C}" destId="{ECBF0B8A-84AD-42F8-AA57-CC6807E46226}" srcOrd="1" destOrd="0" presId="urn:microsoft.com/office/officeart/2005/8/layout/list1"/>
    <dgm:cxn modelId="{B7A0BD73-7FA2-465F-8F8C-6E8FDCA9CBED}" type="presParOf" srcId="{9E8C0CD4-4F23-4220-A4E4-401BC6AA1F3B}" destId="{F6D42826-FB11-46C9-8712-3782F645291D}" srcOrd="17" destOrd="0" presId="urn:microsoft.com/office/officeart/2005/8/layout/list1"/>
    <dgm:cxn modelId="{FD020D71-EFFA-4180-A26C-A2D2A70C073E}" type="presParOf" srcId="{9E8C0CD4-4F23-4220-A4E4-401BC6AA1F3B}" destId="{CFA6596C-C140-41F0-B133-C1528F3E5899}" srcOrd="18" destOrd="0" presId="urn:microsoft.com/office/officeart/2005/8/layout/list1"/>
    <dgm:cxn modelId="{06C2D13C-30FE-4903-A493-0C279358F317}" type="presParOf" srcId="{9E8C0CD4-4F23-4220-A4E4-401BC6AA1F3B}" destId="{432ADB44-9EFF-4FE9-9755-01A1C8B66A44}" srcOrd="19" destOrd="0" presId="urn:microsoft.com/office/officeart/2005/8/layout/list1"/>
    <dgm:cxn modelId="{DC96E882-B2C9-41AF-B496-E63A6C8E285D}" type="presParOf" srcId="{9E8C0CD4-4F23-4220-A4E4-401BC6AA1F3B}" destId="{3D8E27AF-8A01-4346-8988-48C4913F2AE1}" srcOrd="20" destOrd="0" presId="urn:microsoft.com/office/officeart/2005/8/layout/list1"/>
    <dgm:cxn modelId="{2D88D4F7-36C2-43C3-96E7-9E5717E27E54}" type="presParOf" srcId="{3D8E27AF-8A01-4346-8988-48C4913F2AE1}" destId="{C5F40593-B7D8-4374-BB16-02A0F8D604CD}" srcOrd="0" destOrd="0" presId="urn:microsoft.com/office/officeart/2005/8/layout/list1"/>
    <dgm:cxn modelId="{48DBBA40-4BAA-411A-BAC5-68D163E2EE41}" type="presParOf" srcId="{3D8E27AF-8A01-4346-8988-48C4913F2AE1}" destId="{18C6B15B-DA41-4C25-A32A-F2CB0942F7F1}" srcOrd="1" destOrd="0" presId="urn:microsoft.com/office/officeart/2005/8/layout/list1"/>
    <dgm:cxn modelId="{BF22A080-72CF-4250-A16C-2130D67ED1D4}" type="presParOf" srcId="{9E8C0CD4-4F23-4220-A4E4-401BC6AA1F3B}" destId="{C7FEF066-EFD5-4A22-B460-6E0FAA8700C1}" srcOrd="21" destOrd="0" presId="urn:microsoft.com/office/officeart/2005/8/layout/list1"/>
    <dgm:cxn modelId="{B9E2808E-8E45-4B99-96BB-85C30FEC9535}" type="presParOf" srcId="{9E8C0CD4-4F23-4220-A4E4-401BC6AA1F3B}" destId="{FCEE362A-9DFE-4793-BAEE-DCA30A767B0B}"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9FCD3-88E6-42DF-9E56-28560DF0DF44}">
      <dsp:nvSpPr>
        <dsp:cNvPr id="0" name=""/>
        <dsp:cNvSpPr/>
      </dsp:nvSpPr>
      <dsp:spPr>
        <a:xfrm>
          <a:off x="0" y="288158"/>
          <a:ext cx="7239000" cy="453600"/>
        </a:xfrm>
        <a:prstGeom prst="rect">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65643F-E239-4D34-A123-1DBB57E6CBA4}">
      <dsp:nvSpPr>
        <dsp:cNvPr id="0" name=""/>
        <dsp:cNvSpPr/>
      </dsp:nvSpPr>
      <dsp:spPr>
        <a:xfrm>
          <a:off x="380999" y="0"/>
          <a:ext cx="5067300" cy="531360"/>
        </a:xfrm>
        <a:prstGeom prst="roundRect">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ctr" defTabSz="1066800" rtl="0">
            <a:lnSpc>
              <a:spcPct val="90000"/>
            </a:lnSpc>
            <a:spcBef>
              <a:spcPct val="0"/>
            </a:spcBef>
            <a:spcAft>
              <a:spcPct val="35000"/>
            </a:spcAft>
          </a:pPr>
          <a:r>
            <a:rPr lang="en-US" sz="2400" b="1" kern="1200" baseline="0" dirty="0" smtClean="0">
              <a:latin typeface="Calibri" pitchFamily="34" charset="0"/>
            </a:rPr>
            <a:t>Gas Exchange at Lungs</a:t>
          </a:r>
          <a:endParaRPr lang="en-US" sz="2400" b="1" kern="1200" dirty="0">
            <a:latin typeface="Calibri" pitchFamily="34" charset="0"/>
          </a:endParaRPr>
        </a:p>
      </dsp:txBody>
      <dsp:txXfrm>
        <a:off x="406938" y="25939"/>
        <a:ext cx="5015422" cy="479482"/>
      </dsp:txXfrm>
    </dsp:sp>
    <dsp:sp modelId="{83D463EF-FD48-4BFD-8A1E-350768F5D934}">
      <dsp:nvSpPr>
        <dsp:cNvPr id="0" name=""/>
        <dsp:cNvSpPr/>
      </dsp:nvSpPr>
      <dsp:spPr>
        <a:xfrm>
          <a:off x="0" y="1104638"/>
          <a:ext cx="7239000" cy="453600"/>
        </a:xfrm>
        <a:prstGeom prst="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FAC98A-5A25-4C76-A473-AAB59226F889}">
      <dsp:nvSpPr>
        <dsp:cNvPr id="0" name=""/>
        <dsp:cNvSpPr/>
      </dsp:nvSpPr>
      <dsp:spPr>
        <a:xfrm>
          <a:off x="380999" y="828677"/>
          <a:ext cx="5067300" cy="531360"/>
        </a:xfrm>
        <a:prstGeom prst="roundRect">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ctr" defTabSz="1066800" rtl="0">
            <a:lnSpc>
              <a:spcPct val="90000"/>
            </a:lnSpc>
            <a:spcBef>
              <a:spcPct val="0"/>
            </a:spcBef>
            <a:spcAft>
              <a:spcPct val="35000"/>
            </a:spcAft>
          </a:pPr>
          <a:r>
            <a:rPr lang="en-US" sz="2400" b="1" kern="1200" baseline="0" dirty="0" smtClean="0">
              <a:latin typeface="Calibri" pitchFamily="34" charset="0"/>
            </a:rPr>
            <a:t>Transport of Oxygen </a:t>
          </a:r>
          <a:endParaRPr lang="en-US" sz="2400" b="1" kern="1200" dirty="0">
            <a:latin typeface="Calibri" pitchFamily="34" charset="0"/>
          </a:endParaRPr>
        </a:p>
      </dsp:txBody>
      <dsp:txXfrm>
        <a:off x="406938" y="854616"/>
        <a:ext cx="5015422" cy="479482"/>
      </dsp:txXfrm>
    </dsp:sp>
    <dsp:sp modelId="{62931175-3327-4734-9963-CB010E3E8A63}">
      <dsp:nvSpPr>
        <dsp:cNvPr id="0" name=""/>
        <dsp:cNvSpPr/>
      </dsp:nvSpPr>
      <dsp:spPr>
        <a:xfrm>
          <a:off x="0" y="1921119"/>
          <a:ext cx="7239000" cy="453600"/>
        </a:xfrm>
        <a:prstGeom prst="rect">
          <a:avLst/>
        </a:prstGeom>
        <a:solidFill>
          <a:schemeClr val="lt1">
            <a:alpha val="90000"/>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C1EB98-F230-4008-B3A4-F6413C0D8103}">
      <dsp:nvSpPr>
        <dsp:cNvPr id="0" name=""/>
        <dsp:cNvSpPr/>
      </dsp:nvSpPr>
      <dsp:spPr>
        <a:xfrm>
          <a:off x="361950" y="1655439"/>
          <a:ext cx="5067300" cy="531360"/>
        </a:xfrm>
        <a:prstGeom prst="roundRect">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ctr" defTabSz="1066800" rtl="0">
            <a:lnSpc>
              <a:spcPct val="90000"/>
            </a:lnSpc>
            <a:spcBef>
              <a:spcPct val="0"/>
            </a:spcBef>
            <a:spcAft>
              <a:spcPct val="35000"/>
            </a:spcAft>
          </a:pPr>
          <a:r>
            <a:rPr lang="en-US" sz="2400" b="1" kern="1200" baseline="0" dirty="0" smtClean="0">
              <a:latin typeface="Calibri" pitchFamily="34" charset="0"/>
            </a:rPr>
            <a:t>Gas Exchange at Tissues</a:t>
          </a:r>
          <a:endParaRPr lang="en-US" sz="2400" b="1" kern="1200" dirty="0">
            <a:latin typeface="Calibri" pitchFamily="34" charset="0"/>
          </a:endParaRPr>
        </a:p>
      </dsp:txBody>
      <dsp:txXfrm>
        <a:off x="387889" y="1681378"/>
        <a:ext cx="5015422" cy="479482"/>
      </dsp:txXfrm>
    </dsp:sp>
    <dsp:sp modelId="{1B490F44-76D0-4093-BD87-63BA77FDBC28}">
      <dsp:nvSpPr>
        <dsp:cNvPr id="0" name=""/>
        <dsp:cNvSpPr/>
      </dsp:nvSpPr>
      <dsp:spPr>
        <a:xfrm>
          <a:off x="0" y="2737599"/>
          <a:ext cx="7239000" cy="453600"/>
        </a:xfrm>
        <a:prstGeom prst="rect">
          <a:avLst/>
        </a:prstGeom>
        <a:solidFill>
          <a:schemeClr val="lt1">
            <a:alpha val="90000"/>
            <a:hueOff val="0"/>
            <a:satOff val="0"/>
            <a:lumOff val="0"/>
            <a:alphaOff val="0"/>
          </a:schemeClr>
        </a:solidFill>
        <a:ln w="400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A17D87-D8F3-4ACE-B1D9-5A4BA594F87B}">
      <dsp:nvSpPr>
        <dsp:cNvPr id="0" name=""/>
        <dsp:cNvSpPr/>
      </dsp:nvSpPr>
      <dsp:spPr>
        <a:xfrm>
          <a:off x="361950" y="2471919"/>
          <a:ext cx="5067300" cy="531360"/>
        </a:xfrm>
        <a:prstGeom prst="roundRect">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ctr" defTabSz="1066800" rtl="0">
            <a:lnSpc>
              <a:spcPct val="90000"/>
            </a:lnSpc>
            <a:spcBef>
              <a:spcPct val="0"/>
            </a:spcBef>
            <a:spcAft>
              <a:spcPct val="35000"/>
            </a:spcAft>
          </a:pPr>
          <a:r>
            <a:rPr lang="en-US" sz="2400" b="1" kern="1200" baseline="0" dirty="0" smtClean="0">
              <a:latin typeface="Calibri" pitchFamily="34" charset="0"/>
            </a:rPr>
            <a:t>Transport of Carbon dioxide</a:t>
          </a:r>
          <a:endParaRPr lang="en-US" sz="2400" b="1" kern="1200" dirty="0">
            <a:latin typeface="Calibri" pitchFamily="34" charset="0"/>
          </a:endParaRPr>
        </a:p>
      </dsp:txBody>
      <dsp:txXfrm>
        <a:off x="387889" y="2497858"/>
        <a:ext cx="5015422" cy="479482"/>
      </dsp:txXfrm>
    </dsp:sp>
    <dsp:sp modelId="{CFA6596C-C140-41F0-B133-C1528F3E5899}">
      <dsp:nvSpPr>
        <dsp:cNvPr id="0" name=""/>
        <dsp:cNvSpPr/>
      </dsp:nvSpPr>
      <dsp:spPr>
        <a:xfrm>
          <a:off x="0" y="3554079"/>
          <a:ext cx="7239000" cy="453600"/>
        </a:xfrm>
        <a:prstGeom prst="rect">
          <a:avLst/>
        </a:prstGeom>
        <a:solidFill>
          <a:schemeClr val="lt1">
            <a:alpha val="90000"/>
            <a:hueOff val="0"/>
            <a:satOff val="0"/>
            <a:lumOff val="0"/>
            <a:alphaOff val="0"/>
          </a:schemeClr>
        </a:solidFill>
        <a:ln w="400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BF0B8A-84AD-42F8-AA57-CC6807E46226}">
      <dsp:nvSpPr>
        <dsp:cNvPr id="0" name=""/>
        <dsp:cNvSpPr/>
      </dsp:nvSpPr>
      <dsp:spPr>
        <a:xfrm>
          <a:off x="361950" y="3288399"/>
          <a:ext cx="5067300" cy="531360"/>
        </a:xfrm>
        <a:prstGeom prst="roundRect">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ctr" defTabSz="1066800" rtl="0">
            <a:lnSpc>
              <a:spcPct val="90000"/>
            </a:lnSpc>
            <a:spcBef>
              <a:spcPct val="0"/>
            </a:spcBef>
            <a:spcAft>
              <a:spcPct val="35000"/>
            </a:spcAft>
          </a:pPr>
          <a:r>
            <a:rPr lang="en-US" sz="2400" b="1" kern="1200" baseline="0" dirty="0" smtClean="0">
              <a:latin typeface="Calibri" pitchFamily="34" charset="0"/>
            </a:rPr>
            <a:t>Oxygen Availability at High Altitudes</a:t>
          </a:r>
          <a:endParaRPr lang="en-US" sz="2400" b="1" kern="1200" dirty="0">
            <a:latin typeface="Calibri" pitchFamily="34" charset="0"/>
          </a:endParaRPr>
        </a:p>
      </dsp:txBody>
      <dsp:txXfrm>
        <a:off x="387889" y="3314338"/>
        <a:ext cx="5015422" cy="479482"/>
      </dsp:txXfrm>
    </dsp:sp>
    <dsp:sp modelId="{FCEE362A-9DFE-4793-BAEE-DCA30A767B0B}">
      <dsp:nvSpPr>
        <dsp:cNvPr id="0" name=""/>
        <dsp:cNvSpPr/>
      </dsp:nvSpPr>
      <dsp:spPr>
        <a:xfrm>
          <a:off x="0" y="4370559"/>
          <a:ext cx="7239000" cy="453600"/>
        </a:xfrm>
        <a:prstGeom prst="rect">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C6B15B-DA41-4C25-A32A-F2CB0942F7F1}">
      <dsp:nvSpPr>
        <dsp:cNvPr id="0" name=""/>
        <dsp:cNvSpPr/>
      </dsp:nvSpPr>
      <dsp:spPr>
        <a:xfrm>
          <a:off x="361950" y="4104879"/>
          <a:ext cx="5067300" cy="531360"/>
        </a:xfrm>
        <a:prstGeom prst="roundRect">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ctr" defTabSz="1066800" rtl="0">
            <a:lnSpc>
              <a:spcPct val="90000"/>
            </a:lnSpc>
            <a:spcBef>
              <a:spcPct val="0"/>
            </a:spcBef>
            <a:spcAft>
              <a:spcPct val="35000"/>
            </a:spcAft>
          </a:pPr>
          <a:r>
            <a:rPr lang="en-US" sz="2400" b="1" kern="1200" baseline="0" dirty="0" smtClean="0">
              <a:latin typeface="Calibri" pitchFamily="34" charset="0"/>
            </a:rPr>
            <a:t>Diseases and Allergies of the Gas Exchange System</a:t>
          </a:r>
          <a:endParaRPr lang="en-US" sz="2400" b="1" kern="1200" baseline="0" dirty="0">
            <a:latin typeface="Calibri" pitchFamily="34" charset="0"/>
          </a:endParaRPr>
        </a:p>
      </dsp:txBody>
      <dsp:txXfrm>
        <a:off x="387889" y="4130818"/>
        <a:ext cx="5015422"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C1DF5F2-ACC9-462C-8192-E95718EF02A5}" type="datetimeFigureOut">
              <a:rPr lang="en-US" smtClean="0"/>
              <a:pPr/>
              <a:t>7/12/2013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8D52A87-99DA-4DC8-8C59-73684F766E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1DF5F2-ACC9-462C-8192-E95718EF02A5}" type="datetimeFigureOut">
              <a:rPr lang="en-US" smtClean="0"/>
              <a:pPr/>
              <a:t>7/12/2013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D52A87-99DA-4DC8-8C59-73684F766E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C1DF5F2-ACC9-462C-8192-E95718EF02A5}" type="datetimeFigureOut">
              <a:rPr lang="en-US" smtClean="0"/>
              <a:pPr/>
              <a:t>7/12/2013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8D52A87-99DA-4DC8-8C59-73684F766E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1DF5F2-ACC9-462C-8192-E95718EF02A5}" type="datetimeFigureOut">
              <a:rPr lang="en-US" smtClean="0"/>
              <a:pPr/>
              <a:t>7/12/2013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D52A87-99DA-4DC8-8C59-73684F766E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C1DF5F2-ACC9-462C-8192-E95718EF02A5}" type="datetimeFigureOut">
              <a:rPr lang="en-US" smtClean="0"/>
              <a:pPr/>
              <a:t>7/12/2013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8D52A87-99DA-4DC8-8C59-73684F766E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1DF5F2-ACC9-462C-8192-E95718EF02A5}" type="datetimeFigureOut">
              <a:rPr lang="en-US" smtClean="0"/>
              <a:pPr/>
              <a:t>7/12/2013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D52A87-99DA-4DC8-8C59-73684F766E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1DF5F2-ACC9-462C-8192-E95718EF02A5}" type="datetimeFigureOut">
              <a:rPr lang="en-US" smtClean="0"/>
              <a:pPr/>
              <a:t>7/12/2013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8D52A87-99DA-4DC8-8C59-73684F766E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C1DF5F2-ACC9-462C-8192-E95718EF02A5}" type="datetimeFigureOut">
              <a:rPr lang="en-US" smtClean="0"/>
              <a:pPr/>
              <a:t>7/12/2013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8D52A87-99DA-4DC8-8C59-73684F766E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C1DF5F2-ACC9-462C-8192-E95718EF02A5}" type="datetimeFigureOut">
              <a:rPr lang="en-US" smtClean="0"/>
              <a:pPr/>
              <a:t>7/12/2013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8D52A87-99DA-4DC8-8C59-73684F766E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1DF5F2-ACC9-462C-8192-E95718EF02A5}" type="datetimeFigureOut">
              <a:rPr lang="en-US" smtClean="0"/>
              <a:pPr/>
              <a:t>7/12/2013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D52A87-99DA-4DC8-8C59-73684F766E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C1DF5F2-ACC9-462C-8192-E95718EF02A5}" type="datetimeFigureOut">
              <a:rPr lang="en-US" smtClean="0"/>
              <a:pPr/>
              <a:t>7/12/2013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D52A87-99DA-4DC8-8C59-73684F766E3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C1DF5F2-ACC9-462C-8192-E95718EF02A5}" type="datetimeFigureOut">
              <a:rPr lang="en-US" smtClean="0"/>
              <a:pPr/>
              <a:t>7/12/2013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8D52A87-99DA-4DC8-8C59-73684F766E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MY" sz="4400" dirty="0" smtClean="0">
                <a:solidFill>
                  <a:schemeClr val="bg1"/>
                </a:solidFill>
                <a:latin typeface="Calibri" pitchFamily="34" charset="0"/>
              </a:rPr>
              <a:t>Life sciences Grade 11 CAPS</a:t>
            </a:r>
            <a:r>
              <a:rPr lang="en-MY" sz="5400" dirty="0" smtClean="0"/>
              <a:t/>
            </a:r>
            <a:br>
              <a:rPr lang="en-MY" sz="5400" dirty="0" smtClean="0"/>
            </a:br>
            <a:r>
              <a:rPr lang="en-MY" sz="2200" dirty="0" smtClean="0">
                <a:solidFill>
                  <a:schemeClr val="bg1"/>
                </a:solidFill>
                <a:latin typeface="Calibri" pitchFamily="34" charset="0"/>
              </a:rPr>
              <a:t>structured, clear, practical - Helping teachers unlock the power of NCS</a:t>
            </a:r>
            <a:endParaRPr lang="en-US" sz="2200" dirty="0"/>
          </a:p>
        </p:txBody>
      </p:sp>
      <p:sp>
        <p:nvSpPr>
          <p:cNvPr id="6" name="Text Placeholder 5"/>
          <p:cNvSpPr>
            <a:spLocks noGrp="1"/>
          </p:cNvSpPr>
          <p:nvPr>
            <p:ph type="body" sz="half" idx="2"/>
          </p:nvPr>
        </p:nvSpPr>
        <p:spPr/>
        <p:txBody>
          <a:bodyPr>
            <a:normAutofit/>
          </a:bodyPr>
          <a:lstStyle/>
          <a:p>
            <a:r>
              <a:rPr lang="en-US" sz="2400" b="1" dirty="0" smtClean="0">
                <a:latin typeface="Calibri" pitchFamily="34" charset="0"/>
              </a:rPr>
              <a:t>KNOWLEDGE AREA: </a:t>
            </a:r>
          </a:p>
          <a:p>
            <a:r>
              <a:rPr lang="en-US" sz="2400" b="1" dirty="0" smtClean="0">
                <a:latin typeface="Calibri" pitchFamily="34" charset="0"/>
              </a:rPr>
              <a:t> Life Process in Plants and Animals.</a:t>
            </a:r>
          </a:p>
          <a:p>
            <a:endParaRPr lang="en-US" b="1" dirty="0" smtClean="0">
              <a:latin typeface="Calibri" pitchFamily="34" charset="0"/>
            </a:endParaRPr>
          </a:p>
          <a:p>
            <a:r>
              <a:rPr lang="en-US" sz="2400" b="1" dirty="0" smtClean="0">
                <a:latin typeface="Calibri" pitchFamily="34" charset="0"/>
              </a:rPr>
              <a:t>TOPIC 5.3:  Gas Exchange </a:t>
            </a:r>
            <a:r>
              <a:rPr lang="en-US" sz="2400" b="1" dirty="0" smtClean="0">
                <a:latin typeface="Calibri" pitchFamily="34" charset="0"/>
              </a:rPr>
              <a:t> </a:t>
            </a:r>
            <a:endParaRPr lang="en-US" sz="2400" b="1" dirty="0" smtClean="0">
              <a:latin typeface="Calibri" pitchFamily="34" charset="0"/>
            </a:endParaRPr>
          </a:p>
          <a:p>
            <a:endParaRPr lang="en-US" sz="2400" dirty="0"/>
          </a:p>
        </p:txBody>
      </p:sp>
      <p:pic>
        <p:nvPicPr>
          <p:cNvPr id="7" name="Picture Placeholder 6" descr="alveolus.jpg"/>
          <p:cNvPicPr>
            <a:picLocks noGrp="1" noChangeAspect="1"/>
          </p:cNvPicPr>
          <p:nvPr>
            <p:ph type="pic" idx="1"/>
          </p:nvPr>
        </p:nvPicPr>
        <p:blipFill>
          <a:blip r:embed="rId2" cstate="print"/>
          <a:srcRect l="19029" r="19029"/>
          <a:stretch>
            <a:fillRect/>
          </a:stretch>
        </p:blipFill>
        <p:spPr/>
      </p:pic>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791200"/>
            <a:ext cx="312420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5562600"/>
            <a:ext cx="156184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953000" y="5257800"/>
            <a:ext cx="3962400" cy="1569660"/>
          </a:xfrm>
          <a:prstGeom prst="rect">
            <a:avLst/>
          </a:prstGeom>
        </p:spPr>
        <p:txBody>
          <a:bodyPr wrap="square">
            <a:spAutoFit/>
          </a:bodyPr>
          <a:lstStyle/>
          <a:p>
            <a:r>
              <a:rPr lang="en-US" sz="2400" b="1" dirty="0" smtClean="0">
                <a:solidFill>
                  <a:srgbClr val="FFFF00"/>
                </a:solidFill>
                <a:latin typeface="Calibri" pitchFamily="34" charset="0"/>
              </a:rPr>
              <a:t>Gas Exchange , Gas Transport, Disease and Allergies of the Gas Exchange System </a:t>
            </a:r>
            <a:r>
              <a:rPr lang="en-US" sz="2400" b="1" dirty="0" smtClean="0">
                <a:solidFill>
                  <a:srgbClr val="FFFF00"/>
                </a:solidFill>
                <a:latin typeface="Calibri" pitchFamily="34" charset="0"/>
              </a:rPr>
              <a:t>in </a:t>
            </a:r>
            <a:r>
              <a:rPr lang="en-US" sz="2400" b="1" dirty="0" smtClean="0">
                <a:solidFill>
                  <a:srgbClr val="FFFF00"/>
                </a:solidFill>
                <a:latin typeface="Calibri" pitchFamily="34" charset="0"/>
              </a:rPr>
              <a:t>Humans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Terminology: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2464435"/>
              </p:ext>
            </p:extLst>
          </p:nvPr>
        </p:nvGraphicFramePr>
        <p:xfrm>
          <a:off x="457200" y="1609725"/>
          <a:ext cx="7239000" cy="4389120"/>
        </p:xfrm>
        <a:graphic>
          <a:graphicData uri="http://schemas.openxmlformats.org/drawingml/2006/table">
            <a:tbl>
              <a:tblPr firstRow="1" bandRow="1">
                <a:tableStyleId>{5940675A-B579-460E-94D1-54222C63F5DA}</a:tableStyleId>
              </a:tblPr>
              <a:tblGrid>
                <a:gridCol w="3619500"/>
                <a:gridCol w="3619500"/>
              </a:tblGrid>
              <a:tr h="370840">
                <a:tc gridSpan="2">
                  <a:txBody>
                    <a:bodyPr/>
                    <a:lstStyle/>
                    <a:p>
                      <a:r>
                        <a:rPr lang="en-US" sz="2800" b="1" dirty="0" smtClean="0">
                          <a:solidFill>
                            <a:srgbClr val="6600FF"/>
                          </a:solidFill>
                          <a:latin typeface="Calibri" pitchFamily="34" charset="0"/>
                        </a:rPr>
                        <a:t>TERM:</a:t>
                      </a:r>
                    </a:p>
                    <a:p>
                      <a:endParaRPr lang="en-US" sz="2400" dirty="0" smtClean="0">
                        <a:latin typeface="Calibri" pitchFamily="34" charset="0"/>
                      </a:endParaRPr>
                    </a:p>
                    <a:p>
                      <a:r>
                        <a:rPr lang="en-US" sz="2400" b="1" dirty="0" smtClean="0">
                          <a:latin typeface="Calibri" pitchFamily="34" charset="0"/>
                        </a:rPr>
                        <a:t>Deoxygenated blood</a:t>
                      </a:r>
                    </a:p>
                    <a:p>
                      <a:endParaRPr lang="en-US" sz="2400" dirty="0">
                        <a:latin typeface="Calibri" pitchFamily="34" charset="0"/>
                      </a:endParaRPr>
                    </a:p>
                  </a:txBody>
                  <a:tcPr/>
                </a:tc>
                <a:tc hMerge="1">
                  <a:txBody>
                    <a:bodyPr/>
                    <a:lstStyle/>
                    <a:p>
                      <a:endParaRPr lang="en-US" sz="2400" dirty="0">
                        <a:latin typeface="Calibri" pitchFamily="34" charset="0"/>
                      </a:endParaRPr>
                    </a:p>
                  </a:txBody>
                  <a:tcPr/>
                </a:tc>
              </a:tr>
              <a:tr h="370840">
                <a:tc>
                  <a:txBody>
                    <a:bodyPr/>
                    <a:lstStyle/>
                    <a:p>
                      <a:r>
                        <a:rPr lang="en-US" sz="2800" b="1" dirty="0" smtClean="0">
                          <a:solidFill>
                            <a:srgbClr val="6600FF"/>
                          </a:solidFill>
                          <a:latin typeface="Calibri" pitchFamily="34" charset="0"/>
                        </a:rPr>
                        <a:t>DEFINITION</a:t>
                      </a:r>
                      <a:r>
                        <a:rPr lang="en-US" sz="2800" b="1" dirty="0" smtClean="0">
                          <a:solidFill>
                            <a:srgbClr val="6600FF"/>
                          </a:solidFill>
                          <a:latin typeface="Calibri" pitchFamily="34" charset="0"/>
                        </a:rPr>
                        <a:t>:</a:t>
                      </a:r>
                    </a:p>
                    <a:p>
                      <a:endParaRPr lang="en-US" sz="2800" b="1" dirty="0" smtClean="0">
                        <a:solidFill>
                          <a:srgbClr val="6600FF"/>
                        </a:solidFill>
                        <a:latin typeface="Calibri" pitchFamily="34" charset="0"/>
                      </a:endParaRPr>
                    </a:p>
                    <a:p>
                      <a:r>
                        <a:rPr lang="en-US" sz="2400" dirty="0" smtClean="0">
                          <a:latin typeface="Calibri" pitchFamily="34" charset="0"/>
                        </a:rPr>
                        <a:t>Blood that has a high concentration of carbon dioxide and a low concentration of oxygen.</a:t>
                      </a:r>
                    </a:p>
                    <a:p>
                      <a:endParaRPr lang="en-US" sz="2400" dirty="0">
                        <a:latin typeface="Calibri" pitchFamily="34" charset="0"/>
                      </a:endParaRPr>
                    </a:p>
                  </a:txBody>
                  <a:tcPr/>
                </a:tc>
                <a:tc>
                  <a:txBody>
                    <a:bodyPr/>
                    <a:lstStyle/>
                    <a:p>
                      <a:r>
                        <a:rPr lang="en-US" sz="2800" b="1" dirty="0" smtClean="0">
                          <a:solidFill>
                            <a:srgbClr val="6600FF"/>
                          </a:solidFill>
                          <a:latin typeface="Calibri" pitchFamily="34" charset="0"/>
                        </a:rPr>
                        <a:t>USE IN</a:t>
                      </a:r>
                      <a:r>
                        <a:rPr lang="en-US" sz="2800" b="1" baseline="0" dirty="0" smtClean="0">
                          <a:solidFill>
                            <a:srgbClr val="6600FF"/>
                          </a:solidFill>
                          <a:latin typeface="Calibri" pitchFamily="34" charset="0"/>
                        </a:rPr>
                        <a:t> SENTENCE</a:t>
                      </a:r>
                      <a:r>
                        <a:rPr lang="en-US" sz="2400" baseline="0" dirty="0" smtClean="0">
                          <a:solidFill>
                            <a:srgbClr val="6600FF"/>
                          </a:solidFill>
                          <a:latin typeface="Calibri" pitchFamily="34" charset="0"/>
                        </a:rPr>
                        <a:t>:</a:t>
                      </a:r>
                    </a:p>
                    <a:p>
                      <a:endParaRPr lang="en-US" sz="2400" baseline="0" dirty="0" smtClean="0">
                        <a:solidFill>
                          <a:srgbClr val="6600FF"/>
                        </a:solidFill>
                        <a:latin typeface="Calibri" pitchFamily="34" charset="0"/>
                      </a:endParaRPr>
                    </a:p>
                    <a:p>
                      <a:r>
                        <a:rPr lang="en-US" sz="2400" baseline="0" dirty="0" smtClean="0">
                          <a:latin typeface="Calibri" pitchFamily="34" charset="0"/>
                        </a:rPr>
                        <a:t>The pulmonary artery carries deoxygenated blood from the heart to the lungs.</a:t>
                      </a:r>
                      <a:endParaRPr lang="en-US" sz="2400" dirty="0">
                        <a:latin typeface="Calibri" pitchFamily="34" charset="0"/>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Transport of oxygen</a:t>
            </a:r>
            <a:endParaRPr lang="en-US" dirty="0">
              <a:solidFill>
                <a:schemeClr val="tx1"/>
              </a:solidFill>
              <a:latin typeface="Calibri" pitchFamily="34" charset="0"/>
            </a:endParaRPr>
          </a:p>
        </p:txBody>
      </p:sp>
      <p:sp>
        <p:nvSpPr>
          <p:cNvPr id="3" name="Content Placeholder 2"/>
          <p:cNvSpPr>
            <a:spLocks noGrp="1"/>
          </p:cNvSpPr>
          <p:nvPr>
            <p:ph idx="1"/>
          </p:nvPr>
        </p:nvSpPr>
        <p:spPr>
          <a:xfrm>
            <a:off x="457200" y="1609415"/>
            <a:ext cx="7543800" cy="5024449"/>
          </a:xfrm>
        </p:spPr>
        <p:txBody>
          <a:bodyPr/>
          <a:lstStyle/>
          <a:p>
            <a:r>
              <a:rPr lang="en-US" dirty="0" smtClean="0">
                <a:latin typeface="Calibri" pitchFamily="34" charset="0"/>
              </a:rPr>
              <a:t>The </a:t>
            </a:r>
            <a:r>
              <a:rPr lang="en-US" b="1" dirty="0" smtClean="0">
                <a:solidFill>
                  <a:srgbClr val="7030A0"/>
                </a:solidFill>
                <a:latin typeface="Calibri" pitchFamily="34" charset="0"/>
              </a:rPr>
              <a:t>oxygen</a:t>
            </a:r>
            <a:r>
              <a:rPr lang="en-US" dirty="0" smtClean="0">
                <a:latin typeface="Calibri" pitchFamily="34" charset="0"/>
              </a:rPr>
              <a:t> is now in the </a:t>
            </a:r>
            <a:r>
              <a:rPr lang="en-US" b="1" dirty="0" smtClean="0">
                <a:solidFill>
                  <a:srgbClr val="7030A0"/>
                </a:solidFill>
                <a:latin typeface="Calibri" pitchFamily="34" charset="0"/>
              </a:rPr>
              <a:t>blood capillaries</a:t>
            </a:r>
            <a:r>
              <a:rPr lang="en-US" dirty="0" smtClean="0">
                <a:solidFill>
                  <a:srgbClr val="7030A0"/>
                </a:solidFill>
                <a:latin typeface="Calibri" pitchFamily="34" charset="0"/>
              </a:rPr>
              <a:t>.</a:t>
            </a:r>
          </a:p>
          <a:p>
            <a:r>
              <a:rPr lang="en-US" dirty="0" smtClean="0">
                <a:latin typeface="Calibri" pitchFamily="34" charset="0"/>
              </a:rPr>
              <a:t>Most of the </a:t>
            </a:r>
            <a:r>
              <a:rPr lang="en-US" b="1" dirty="0" smtClean="0">
                <a:solidFill>
                  <a:srgbClr val="7030A0"/>
                </a:solidFill>
                <a:latin typeface="Calibri" pitchFamily="34" charset="0"/>
              </a:rPr>
              <a:t>oxygen combines </a:t>
            </a:r>
            <a:r>
              <a:rPr lang="en-US" dirty="0" smtClean="0">
                <a:latin typeface="Calibri" pitchFamily="34" charset="0"/>
              </a:rPr>
              <a:t>with the </a:t>
            </a:r>
            <a:r>
              <a:rPr lang="en-US" b="1" dirty="0" smtClean="0">
                <a:solidFill>
                  <a:srgbClr val="7030A0"/>
                </a:solidFill>
                <a:latin typeface="Calibri" pitchFamily="34" charset="0"/>
              </a:rPr>
              <a:t>haemoglobin</a:t>
            </a:r>
            <a:r>
              <a:rPr lang="en-US" dirty="0" smtClean="0">
                <a:solidFill>
                  <a:srgbClr val="7030A0"/>
                </a:solidFill>
                <a:latin typeface="Calibri" pitchFamily="34" charset="0"/>
              </a:rPr>
              <a:t> </a:t>
            </a:r>
            <a:r>
              <a:rPr lang="en-US" dirty="0" smtClean="0">
                <a:latin typeface="Calibri" pitchFamily="34" charset="0"/>
              </a:rPr>
              <a:t>to form </a:t>
            </a:r>
            <a:r>
              <a:rPr lang="en-US" b="1" dirty="0" smtClean="0">
                <a:solidFill>
                  <a:srgbClr val="7030A0"/>
                </a:solidFill>
                <a:latin typeface="Calibri" pitchFamily="34" charset="0"/>
              </a:rPr>
              <a:t>oxyhaemoglobin</a:t>
            </a:r>
            <a:r>
              <a:rPr lang="en-US" dirty="0" smtClean="0">
                <a:solidFill>
                  <a:srgbClr val="7030A0"/>
                </a:solidFill>
                <a:latin typeface="Calibri" pitchFamily="34" charset="0"/>
              </a:rPr>
              <a:t>.</a:t>
            </a:r>
          </a:p>
          <a:p>
            <a:r>
              <a:rPr lang="en-US" dirty="0" smtClean="0">
                <a:latin typeface="Calibri" pitchFamily="34" charset="0"/>
              </a:rPr>
              <a:t>A </a:t>
            </a:r>
            <a:r>
              <a:rPr lang="en-US" b="1" dirty="0" smtClean="0">
                <a:solidFill>
                  <a:srgbClr val="7030A0"/>
                </a:solidFill>
                <a:latin typeface="Calibri" pitchFamily="34" charset="0"/>
              </a:rPr>
              <a:t>small amount of oxygen </a:t>
            </a:r>
            <a:r>
              <a:rPr lang="en-US" dirty="0" smtClean="0">
                <a:latin typeface="Calibri" pitchFamily="34" charset="0"/>
              </a:rPr>
              <a:t>is goes </a:t>
            </a:r>
            <a:r>
              <a:rPr lang="en-US" b="1" dirty="0" smtClean="0">
                <a:solidFill>
                  <a:srgbClr val="7030A0"/>
                </a:solidFill>
                <a:latin typeface="Calibri" pitchFamily="34" charset="0"/>
              </a:rPr>
              <a:t>into solution </a:t>
            </a:r>
            <a:r>
              <a:rPr lang="en-US" dirty="0" smtClean="0">
                <a:latin typeface="Calibri" pitchFamily="34" charset="0"/>
              </a:rPr>
              <a:t>in the </a:t>
            </a:r>
            <a:r>
              <a:rPr lang="en-US" b="1" dirty="0" smtClean="0">
                <a:solidFill>
                  <a:srgbClr val="7030A0"/>
                </a:solidFill>
                <a:latin typeface="Calibri" pitchFamily="34" charset="0"/>
              </a:rPr>
              <a:t>blood plasma</a:t>
            </a:r>
            <a:r>
              <a:rPr lang="en-US" dirty="0" smtClean="0">
                <a:solidFill>
                  <a:srgbClr val="7030A0"/>
                </a:solidFill>
                <a:latin typeface="Calibri" pitchFamily="34" charset="0"/>
              </a:rPr>
              <a:t>.</a:t>
            </a:r>
          </a:p>
        </p:txBody>
      </p:sp>
      <p:pic>
        <p:nvPicPr>
          <p:cNvPr id="4" name="Picture 3" descr="6.2.png"/>
          <p:cNvPicPr>
            <a:picLocks noChangeAspect="1"/>
          </p:cNvPicPr>
          <p:nvPr/>
        </p:nvPicPr>
        <p:blipFill>
          <a:blip r:embed="rId2" cstate="print"/>
          <a:stretch>
            <a:fillRect/>
          </a:stretch>
        </p:blipFill>
        <p:spPr>
          <a:xfrm>
            <a:off x="1371600" y="3796145"/>
            <a:ext cx="5715000" cy="2305050"/>
          </a:xfrm>
          <a:prstGeom prst="rect">
            <a:avLst/>
          </a:prstGeom>
        </p:spPr>
      </p:pic>
      <p:sp>
        <p:nvSpPr>
          <p:cNvPr id="5" name="TextBox 4"/>
          <p:cNvSpPr txBox="1"/>
          <p:nvPr/>
        </p:nvSpPr>
        <p:spPr>
          <a:xfrm>
            <a:off x="2362200" y="6172200"/>
            <a:ext cx="4035079" cy="461665"/>
          </a:xfrm>
          <a:prstGeom prst="rect">
            <a:avLst/>
          </a:prstGeom>
          <a:noFill/>
        </p:spPr>
        <p:txBody>
          <a:bodyPr wrap="none" rtlCol="0">
            <a:spAutoFit/>
          </a:bodyPr>
          <a:lstStyle/>
          <a:p>
            <a:r>
              <a:rPr lang="en-US" sz="2400" b="1" dirty="0" smtClean="0">
                <a:solidFill>
                  <a:srgbClr val="7030A0"/>
                </a:solidFill>
                <a:latin typeface="Calibri" pitchFamily="34" charset="0"/>
              </a:rPr>
              <a:t>Formation of oxyhaemoglobin</a:t>
            </a:r>
            <a:endParaRPr lang="en-US" sz="2400" b="1" dirty="0">
              <a:solidFill>
                <a:srgbClr val="7030A0"/>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Transport of oxygen</a:t>
            </a:r>
            <a:endParaRPr lang="en-US" dirty="0"/>
          </a:p>
        </p:txBody>
      </p:sp>
      <p:sp>
        <p:nvSpPr>
          <p:cNvPr id="3" name="Content Placeholder 2"/>
          <p:cNvSpPr>
            <a:spLocks noGrp="1"/>
          </p:cNvSpPr>
          <p:nvPr>
            <p:ph idx="1"/>
          </p:nvPr>
        </p:nvSpPr>
        <p:spPr/>
        <p:txBody>
          <a:bodyPr/>
          <a:lstStyle/>
          <a:p>
            <a:endParaRPr lang="en-US" dirty="0" smtClean="0">
              <a:latin typeface="Calibri" pitchFamily="34" charset="0"/>
            </a:endParaRPr>
          </a:p>
          <a:p>
            <a:r>
              <a:rPr lang="en-US" dirty="0" smtClean="0">
                <a:latin typeface="Calibri" pitchFamily="34" charset="0"/>
              </a:rPr>
              <a:t>The </a:t>
            </a:r>
            <a:r>
              <a:rPr lang="en-US" b="1" dirty="0" smtClean="0">
                <a:solidFill>
                  <a:srgbClr val="6600FF"/>
                </a:solidFill>
                <a:latin typeface="Calibri" pitchFamily="34" charset="0"/>
              </a:rPr>
              <a:t>oxygen</a:t>
            </a:r>
            <a:r>
              <a:rPr lang="en-US" dirty="0" smtClean="0">
                <a:latin typeface="Calibri" pitchFamily="34" charset="0"/>
              </a:rPr>
              <a:t> is therefore </a:t>
            </a:r>
            <a:r>
              <a:rPr lang="en-US" b="1" dirty="0" smtClean="0">
                <a:solidFill>
                  <a:srgbClr val="6600FF"/>
                </a:solidFill>
                <a:latin typeface="Calibri" pitchFamily="34" charset="0"/>
              </a:rPr>
              <a:t>transported as oxyhaemoglobin</a:t>
            </a:r>
            <a:r>
              <a:rPr lang="en-US" dirty="0" smtClean="0">
                <a:latin typeface="Calibri" pitchFamily="34" charset="0"/>
              </a:rPr>
              <a:t> and </a:t>
            </a:r>
            <a:r>
              <a:rPr lang="en-US" b="1" dirty="0" smtClean="0">
                <a:solidFill>
                  <a:srgbClr val="6600FF"/>
                </a:solidFill>
                <a:latin typeface="Calibri" pitchFamily="34" charset="0"/>
              </a:rPr>
              <a:t>in solution </a:t>
            </a:r>
            <a:r>
              <a:rPr lang="en-US" dirty="0" smtClean="0">
                <a:latin typeface="Calibri" pitchFamily="34" charset="0"/>
              </a:rPr>
              <a:t>to the heart and from there to the rest of the body.</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Gas exchange at the tissues</a:t>
            </a:r>
            <a:endParaRPr lang="en-US" dirty="0">
              <a:solidFill>
                <a:schemeClr val="tx1"/>
              </a:solidFill>
              <a:latin typeface="Calibri" pitchFamily="34" charset="0"/>
            </a:endParaRPr>
          </a:p>
        </p:txBody>
      </p:sp>
      <p:sp>
        <p:nvSpPr>
          <p:cNvPr id="5" name="Content Placeholder 4"/>
          <p:cNvSpPr>
            <a:spLocks noGrp="1"/>
          </p:cNvSpPr>
          <p:nvPr>
            <p:ph idx="1"/>
          </p:nvPr>
        </p:nvSpPr>
        <p:spPr/>
        <p:txBody>
          <a:bodyPr/>
          <a:lstStyle/>
          <a:p>
            <a:r>
              <a:rPr lang="en-US" dirty="0" smtClean="0">
                <a:latin typeface="Calibri" pitchFamily="34" charset="0"/>
              </a:rPr>
              <a:t>The diagram below shows what happens during gas exchange at tissue level.</a:t>
            </a:r>
          </a:p>
          <a:p>
            <a:endParaRPr lang="en-US" dirty="0"/>
          </a:p>
        </p:txBody>
      </p:sp>
      <p:pic>
        <p:nvPicPr>
          <p:cNvPr id="6" name="Picture 5" descr="OxygenTissues.gif"/>
          <p:cNvPicPr>
            <a:picLocks noChangeAspect="1"/>
          </p:cNvPicPr>
          <p:nvPr/>
        </p:nvPicPr>
        <p:blipFill>
          <a:blip r:embed="rId2" cstate="print"/>
          <a:stretch>
            <a:fillRect/>
          </a:stretch>
        </p:blipFill>
        <p:spPr>
          <a:xfrm>
            <a:off x="1295400" y="2514600"/>
            <a:ext cx="5715000" cy="3038475"/>
          </a:xfrm>
          <a:prstGeom prst="rect">
            <a:avLst/>
          </a:prstGeom>
        </p:spPr>
      </p:pic>
      <p:sp>
        <p:nvSpPr>
          <p:cNvPr id="7" name="TextBox 6"/>
          <p:cNvSpPr txBox="1"/>
          <p:nvPr/>
        </p:nvSpPr>
        <p:spPr>
          <a:xfrm>
            <a:off x="2209800" y="5638800"/>
            <a:ext cx="4443845" cy="461665"/>
          </a:xfrm>
          <a:prstGeom prst="rect">
            <a:avLst/>
          </a:prstGeom>
          <a:noFill/>
        </p:spPr>
        <p:txBody>
          <a:bodyPr wrap="none" rtlCol="0">
            <a:spAutoFit/>
          </a:bodyPr>
          <a:lstStyle/>
          <a:p>
            <a:r>
              <a:rPr lang="en-US" sz="2400" b="1" dirty="0" smtClean="0">
                <a:solidFill>
                  <a:srgbClr val="7030A0"/>
                </a:solidFill>
                <a:latin typeface="Calibri" pitchFamily="34" charset="0"/>
              </a:rPr>
              <a:t>Gaseous Exchange at Tissue Level</a:t>
            </a:r>
            <a:endParaRPr lang="en-US" sz="2400" b="1" dirty="0">
              <a:solidFill>
                <a:srgbClr val="7030A0"/>
              </a:solidFill>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Gas exchange at the tissues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latin typeface="Calibri" pitchFamily="34" charset="0"/>
              </a:rPr>
              <a:t>Now the </a:t>
            </a:r>
            <a:r>
              <a:rPr lang="en-US" b="1" dirty="0" smtClean="0">
                <a:solidFill>
                  <a:srgbClr val="6600FF"/>
                </a:solidFill>
                <a:latin typeface="Calibri" pitchFamily="34" charset="0"/>
              </a:rPr>
              <a:t>oxygenated blood </a:t>
            </a:r>
            <a:r>
              <a:rPr lang="en-US" dirty="0" smtClean="0">
                <a:latin typeface="Calibri" pitchFamily="34" charset="0"/>
              </a:rPr>
              <a:t>has </a:t>
            </a:r>
            <a:r>
              <a:rPr lang="en-US" b="1" dirty="0" smtClean="0">
                <a:solidFill>
                  <a:srgbClr val="6600FF"/>
                </a:solidFill>
                <a:latin typeface="Calibri" pitchFamily="34" charset="0"/>
              </a:rPr>
              <a:t>arrived</a:t>
            </a:r>
            <a:r>
              <a:rPr lang="en-US" dirty="0" smtClean="0">
                <a:latin typeface="Calibri" pitchFamily="34" charset="0"/>
              </a:rPr>
              <a:t> at the </a:t>
            </a:r>
            <a:r>
              <a:rPr lang="en-US" b="1" dirty="0" smtClean="0">
                <a:solidFill>
                  <a:srgbClr val="6600FF"/>
                </a:solidFill>
                <a:latin typeface="Calibri" pitchFamily="34" charset="0"/>
              </a:rPr>
              <a:t>tissues</a:t>
            </a:r>
            <a:r>
              <a:rPr lang="en-US" dirty="0" smtClean="0">
                <a:solidFill>
                  <a:srgbClr val="6600FF"/>
                </a:solidFill>
                <a:latin typeface="Calibri" pitchFamily="34" charset="0"/>
              </a:rPr>
              <a:t>.</a:t>
            </a:r>
          </a:p>
          <a:p>
            <a:pPr marL="514350" indent="-514350">
              <a:buFont typeface="+mj-lt"/>
              <a:buAutoNum type="arabicPeriod"/>
            </a:pPr>
            <a:r>
              <a:rPr lang="en-US" dirty="0" smtClean="0">
                <a:latin typeface="Calibri" pitchFamily="34" charset="0"/>
              </a:rPr>
              <a:t>The </a:t>
            </a:r>
            <a:r>
              <a:rPr lang="en-US" b="1" dirty="0" smtClean="0">
                <a:solidFill>
                  <a:srgbClr val="6600FF"/>
                </a:solidFill>
                <a:latin typeface="Calibri" pitchFamily="34" charset="0"/>
              </a:rPr>
              <a:t>oxyhaemoglobin breaks up </a:t>
            </a:r>
            <a:r>
              <a:rPr lang="en-US" dirty="0" smtClean="0">
                <a:latin typeface="Calibri" pitchFamily="34" charset="0"/>
              </a:rPr>
              <a:t>into </a:t>
            </a:r>
            <a:r>
              <a:rPr lang="en-US" b="1" dirty="0" smtClean="0">
                <a:solidFill>
                  <a:srgbClr val="6600FF"/>
                </a:solidFill>
                <a:latin typeface="Calibri" pitchFamily="34" charset="0"/>
              </a:rPr>
              <a:t>oxygen and haemoglobin</a:t>
            </a:r>
            <a:r>
              <a:rPr lang="en-US" dirty="0" smtClean="0">
                <a:solidFill>
                  <a:srgbClr val="6600FF"/>
                </a:solidFill>
                <a:latin typeface="Calibri" pitchFamily="34" charset="0"/>
              </a:rPr>
              <a:t>.</a:t>
            </a:r>
          </a:p>
          <a:p>
            <a:pPr marL="514350" indent="-514350">
              <a:buFont typeface="+mj-lt"/>
              <a:buAutoNum type="arabicPeriod"/>
            </a:pPr>
            <a:r>
              <a:rPr lang="en-US" dirty="0" smtClean="0">
                <a:latin typeface="Calibri" pitchFamily="34" charset="0"/>
              </a:rPr>
              <a:t>The </a:t>
            </a:r>
            <a:r>
              <a:rPr lang="en-US" b="1" dirty="0" smtClean="0">
                <a:solidFill>
                  <a:srgbClr val="6600FF"/>
                </a:solidFill>
                <a:latin typeface="Calibri" pitchFamily="34" charset="0"/>
              </a:rPr>
              <a:t>capillaries</a:t>
            </a:r>
            <a:r>
              <a:rPr lang="en-US" dirty="0" smtClean="0">
                <a:latin typeface="Calibri" pitchFamily="34" charset="0"/>
              </a:rPr>
              <a:t> have a </a:t>
            </a:r>
            <a:r>
              <a:rPr lang="en-US" b="1" dirty="0" smtClean="0">
                <a:solidFill>
                  <a:srgbClr val="6600FF"/>
                </a:solidFill>
                <a:latin typeface="Calibri" pitchFamily="34" charset="0"/>
              </a:rPr>
              <a:t>high concentration of oxygen </a:t>
            </a:r>
            <a:r>
              <a:rPr lang="en-US" dirty="0" smtClean="0">
                <a:latin typeface="Calibri" pitchFamily="34" charset="0"/>
              </a:rPr>
              <a:t>and a </a:t>
            </a:r>
            <a:r>
              <a:rPr lang="en-US" b="1" dirty="0" smtClean="0">
                <a:solidFill>
                  <a:srgbClr val="6600FF"/>
                </a:solidFill>
                <a:latin typeface="Calibri" pitchFamily="34" charset="0"/>
              </a:rPr>
              <a:t>low concentration of carbon dioxide</a:t>
            </a:r>
            <a:r>
              <a:rPr lang="en-US" dirty="0" smtClean="0">
                <a:solidFill>
                  <a:srgbClr val="6600FF"/>
                </a:solidFill>
                <a:latin typeface="Calibri" pitchFamily="34" charset="0"/>
              </a:rPr>
              <a:t>.</a:t>
            </a:r>
          </a:p>
          <a:p>
            <a:pPr marL="514350" indent="-514350">
              <a:buFont typeface="+mj-lt"/>
              <a:buAutoNum type="arabicPeriod"/>
            </a:pPr>
            <a:r>
              <a:rPr lang="en-US" dirty="0" smtClean="0">
                <a:latin typeface="Calibri" pitchFamily="34" charset="0"/>
              </a:rPr>
              <a:t>While the </a:t>
            </a:r>
            <a:r>
              <a:rPr lang="en-US" b="1" dirty="0" smtClean="0">
                <a:solidFill>
                  <a:srgbClr val="6600FF"/>
                </a:solidFill>
                <a:latin typeface="Calibri" pitchFamily="34" charset="0"/>
              </a:rPr>
              <a:t>cells</a:t>
            </a:r>
            <a:r>
              <a:rPr lang="en-US" dirty="0" smtClean="0">
                <a:latin typeface="Calibri" pitchFamily="34" charset="0"/>
              </a:rPr>
              <a:t> have a </a:t>
            </a:r>
            <a:r>
              <a:rPr lang="en-US" b="1" dirty="0" smtClean="0">
                <a:solidFill>
                  <a:srgbClr val="6600FF"/>
                </a:solidFill>
                <a:latin typeface="Calibri" pitchFamily="34" charset="0"/>
              </a:rPr>
              <a:t>high concentration of carbon dioxide</a:t>
            </a:r>
            <a:r>
              <a:rPr lang="en-US" dirty="0" smtClean="0">
                <a:latin typeface="Calibri" pitchFamily="34" charset="0"/>
              </a:rPr>
              <a:t> and a </a:t>
            </a:r>
            <a:r>
              <a:rPr lang="en-US" b="1" dirty="0" smtClean="0">
                <a:solidFill>
                  <a:srgbClr val="6600FF"/>
                </a:solidFill>
                <a:latin typeface="Calibri" pitchFamily="34" charset="0"/>
              </a:rPr>
              <a:t>low concentration of oxygen</a:t>
            </a:r>
            <a:r>
              <a:rPr lang="en-US" dirty="0" smtClean="0">
                <a:solidFill>
                  <a:srgbClr val="6600FF"/>
                </a:solidFill>
                <a:latin typeface="Calibri" pitchFamily="34" charset="0"/>
              </a:rPr>
              <a:t>.</a:t>
            </a:r>
          </a:p>
          <a:p>
            <a:pPr marL="514350" indent="-514350">
              <a:buFont typeface="+mj-lt"/>
              <a:buAutoNum type="arabicPeriod"/>
            </a:pPr>
            <a:r>
              <a:rPr lang="en-US" dirty="0" smtClean="0">
                <a:latin typeface="Calibri" pitchFamily="34" charset="0"/>
              </a:rPr>
              <a:t>The </a:t>
            </a:r>
            <a:r>
              <a:rPr lang="en-US" b="1" dirty="0" smtClean="0">
                <a:solidFill>
                  <a:srgbClr val="6600FF"/>
                </a:solidFill>
                <a:latin typeface="Calibri" pitchFamily="34" charset="0"/>
              </a:rPr>
              <a:t>oxygen</a:t>
            </a:r>
            <a:r>
              <a:rPr lang="en-US" dirty="0" smtClean="0">
                <a:latin typeface="Calibri" pitchFamily="34" charset="0"/>
              </a:rPr>
              <a:t> therefore </a:t>
            </a:r>
            <a:r>
              <a:rPr lang="en-US" b="1" dirty="0" smtClean="0">
                <a:solidFill>
                  <a:srgbClr val="6600FF"/>
                </a:solidFill>
                <a:latin typeface="Calibri" pitchFamily="34" charset="0"/>
              </a:rPr>
              <a:t>diffuses through the endothelial wall of the capillary</a:t>
            </a:r>
            <a:r>
              <a:rPr lang="en-US" dirty="0" smtClean="0">
                <a:solidFill>
                  <a:srgbClr val="6600FF"/>
                </a:solidFill>
                <a:latin typeface="Calibri" pitchFamily="34" charset="0"/>
              </a:rPr>
              <a:t> </a:t>
            </a:r>
            <a:r>
              <a:rPr lang="en-US" dirty="0" smtClean="0">
                <a:latin typeface="Calibri" pitchFamily="34" charset="0"/>
              </a:rPr>
              <a:t>and into the </a:t>
            </a:r>
            <a:r>
              <a:rPr lang="en-US" b="1" dirty="0" smtClean="0">
                <a:solidFill>
                  <a:srgbClr val="6600FF"/>
                </a:solidFill>
                <a:latin typeface="Calibri" pitchFamily="34" charset="0"/>
              </a:rPr>
              <a:t>tissue fluid</a:t>
            </a:r>
            <a:r>
              <a:rPr lang="en-US" dirty="0" smtClean="0">
                <a:solidFill>
                  <a:srgbClr val="6600FF"/>
                </a:solidFill>
                <a:latin typeface="Calibri" pitchFamily="34" charset="0"/>
              </a:rPr>
              <a:t>.</a:t>
            </a:r>
          </a:p>
          <a:p>
            <a:pPr marL="514350" indent="-514350">
              <a:buFont typeface="+mj-lt"/>
              <a:buAutoNum type="arabicPeriod"/>
            </a:pPr>
            <a:r>
              <a:rPr lang="en-US" dirty="0" smtClean="0">
                <a:latin typeface="Calibri" pitchFamily="34" charset="0"/>
              </a:rPr>
              <a:t>From the </a:t>
            </a:r>
            <a:r>
              <a:rPr lang="en-US" b="1" dirty="0" smtClean="0">
                <a:solidFill>
                  <a:srgbClr val="6600FF"/>
                </a:solidFill>
                <a:latin typeface="Calibri" pitchFamily="34" charset="0"/>
              </a:rPr>
              <a:t>tissue fluid the oxygen diffuses</a:t>
            </a:r>
            <a:r>
              <a:rPr lang="en-US" dirty="0" smtClean="0">
                <a:latin typeface="Calibri" pitchFamily="34" charset="0"/>
              </a:rPr>
              <a:t> into the </a:t>
            </a:r>
            <a:r>
              <a:rPr lang="en-US" b="1" dirty="0" smtClean="0">
                <a:solidFill>
                  <a:srgbClr val="6600FF"/>
                </a:solidFill>
                <a:latin typeface="Calibri" pitchFamily="34" charset="0"/>
              </a:rPr>
              <a:t>cells</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Gas exchange at the tissues</a:t>
            </a:r>
            <a:endParaRPr lang="en-US" dirty="0"/>
          </a:p>
        </p:txBody>
      </p:sp>
      <p:sp>
        <p:nvSpPr>
          <p:cNvPr id="3" name="Content Placeholder 2"/>
          <p:cNvSpPr>
            <a:spLocks noGrp="1"/>
          </p:cNvSpPr>
          <p:nvPr>
            <p:ph idx="1"/>
          </p:nvPr>
        </p:nvSpPr>
        <p:spPr/>
        <p:txBody>
          <a:bodyPr/>
          <a:lstStyle/>
          <a:p>
            <a:pPr marL="514350" indent="-514350">
              <a:buAutoNum type="arabicPeriod" startAt="7"/>
            </a:pPr>
            <a:r>
              <a:rPr lang="en-US" dirty="0" smtClean="0">
                <a:latin typeface="Calibri" pitchFamily="34" charset="0"/>
              </a:rPr>
              <a:t>The </a:t>
            </a:r>
            <a:r>
              <a:rPr lang="en-US" b="1" dirty="0" smtClean="0">
                <a:solidFill>
                  <a:srgbClr val="6600FF"/>
                </a:solidFill>
                <a:latin typeface="Calibri" pitchFamily="34" charset="0"/>
              </a:rPr>
              <a:t>carbon dioxide moves </a:t>
            </a:r>
            <a:r>
              <a:rPr lang="en-US" dirty="0" smtClean="0">
                <a:latin typeface="Calibri" pitchFamily="34" charset="0"/>
              </a:rPr>
              <a:t>in the </a:t>
            </a:r>
            <a:r>
              <a:rPr lang="en-US" b="1" dirty="0" smtClean="0">
                <a:solidFill>
                  <a:srgbClr val="6600FF"/>
                </a:solidFill>
                <a:latin typeface="Calibri" pitchFamily="34" charset="0"/>
              </a:rPr>
              <a:t>opposite direction</a:t>
            </a:r>
            <a:r>
              <a:rPr lang="en-US" dirty="0" smtClean="0">
                <a:solidFill>
                  <a:srgbClr val="6600FF"/>
                </a:solidFill>
                <a:latin typeface="Calibri" pitchFamily="34" charset="0"/>
              </a:rPr>
              <a:t>.</a:t>
            </a:r>
          </a:p>
          <a:p>
            <a:pPr marL="514350" indent="-514350">
              <a:buAutoNum type="arabicPeriod" startAt="8"/>
            </a:pPr>
            <a:r>
              <a:rPr lang="en-US" dirty="0" smtClean="0">
                <a:latin typeface="Calibri" pitchFamily="34" charset="0"/>
              </a:rPr>
              <a:t>The </a:t>
            </a:r>
            <a:r>
              <a:rPr lang="en-US" b="1" dirty="0" smtClean="0">
                <a:solidFill>
                  <a:srgbClr val="6600FF"/>
                </a:solidFill>
                <a:latin typeface="Calibri" pitchFamily="34" charset="0"/>
              </a:rPr>
              <a:t>carbon dioxide diffuses out of the cell </a:t>
            </a:r>
            <a:r>
              <a:rPr lang="en-US" dirty="0" smtClean="0">
                <a:latin typeface="Calibri" pitchFamily="34" charset="0"/>
              </a:rPr>
              <a:t>and through the </a:t>
            </a:r>
            <a:r>
              <a:rPr lang="en-US" b="1" dirty="0" smtClean="0">
                <a:solidFill>
                  <a:srgbClr val="6600FF"/>
                </a:solidFill>
                <a:latin typeface="Calibri" pitchFamily="34" charset="0"/>
              </a:rPr>
              <a:t>endothelial  wall </a:t>
            </a:r>
            <a:r>
              <a:rPr lang="en-US" dirty="0" smtClean="0">
                <a:latin typeface="Calibri" pitchFamily="34" charset="0"/>
              </a:rPr>
              <a:t>of the </a:t>
            </a:r>
            <a:r>
              <a:rPr lang="en-US" b="1" dirty="0" smtClean="0">
                <a:solidFill>
                  <a:srgbClr val="6600FF"/>
                </a:solidFill>
                <a:latin typeface="Calibri" pitchFamily="34" charset="0"/>
              </a:rPr>
              <a:t>capillaries</a:t>
            </a:r>
            <a:r>
              <a:rPr lang="en-US" dirty="0" smtClean="0">
                <a:latin typeface="Calibri" pitchFamily="34" charset="0"/>
              </a:rPr>
              <a:t> into the </a:t>
            </a:r>
            <a:r>
              <a:rPr lang="en-US" b="1" dirty="0" smtClean="0">
                <a:solidFill>
                  <a:srgbClr val="6600FF"/>
                </a:solidFill>
                <a:latin typeface="Calibri" pitchFamily="34" charset="0"/>
              </a:rPr>
              <a:t>capillaries</a:t>
            </a:r>
            <a:r>
              <a:rPr lang="en-US" dirty="0" smtClean="0">
                <a:latin typeface="Calibri" pitchFamily="34" charset="0"/>
              </a:rPr>
              <a:t>.</a:t>
            </a:r>
          </a:p>
          <a:p>
            <a:pPr marL="514350" indent="-514350">
              <a:buAutoNum type="arabicPeriod" startAt="9"/>
            </a:pPr>
            <a:r>
              <a:rPr lang="en-US" dirty="0" smtClean="0">
                <a:latin typeface="Calibri" pitchFamily="34" charset="0"/>
              </a:rPr>
              <a:t>The </a:t>
            </a:r>
            <a:r>
              <a:rPr lang="en-US" b="1" dirty="0" smtClean="0">
                <a:solidFill>
                  <a:srgbClr val="6600FF"/>
                </a:solidFill>
                <a:latin typeface="Calibri" pitchFamily="34" charset="0"/>
              </a:rPr>
              <a:t>blood</a:t>
            </a:r>
            <a:r>
              <a:rPr lang="en-US" dirty="0" smtClean="0">
                <a:latin typeface="Calibri" pitchFamily="34" charset="0"/>
              </a:rPr>
              <a:t> in the </a:t>
            </a:r>
            <a:r>
              <a:rPr lang="en-US" b="1" dirty="0" smtClean="0">
                <a:solidFill>
                  <a:srgbClr val="6600FF"/>
                </a:solidFill>
                <a:latin typeface="Calibri" pitchFamily="34" charset="0"/>
              </a:rPr>
              <a:t>capillaries</a:t>
            </a:r>
            <a:r>
              <a:rPr lang="en-US" dirty="0" smtClean="0">
                <a:latin typeface="Calibri" pitchFamily="34" charset="0"/>
              </a:rPr>
              <a:t> now has </a:t>
            </a:r>
            <a:r>
              <a:rPr lang="en-US" b="1" dirty="0" smtClean="0">
                <a:solidFill>
                  <a:srgbClr val="6600FF"/>
                </a:solidFill>
                <a:latin typeface="Calibri" pitchFamily="34" charset="0"/>
              </a:rPr>
              <a:t>a high concentration of carbon dioxide</a:t>
            </a:r>
            <a:r>
              <a:rPr lang="en-US" dirty="0" smtClean="0">
                <a:solidFill>
                  <a:srgbClr val="6600FF"/>
                </a:solidFill>
                <a:latin typeface="Calibri" pitchFamily="34" charset="0"/>
              </a:rPr>
              <a:t>.</a:t>
            </a:r>
          </a:p>
          <a:p>
            <a:pPr marL="514350" indent="-514350">
              <a:buAutoNum type="arabicPeriod" startAt="10"/>
            </a:pPr>
            <a:r>
              <a:rPr lang="en-US" dirty="0" smtClean="0">
                <a:latin typeface="Calibri" pitchFamily="34" charset="0"/>
              </a:rPr>
              <a:t>The </a:t>
            </a:r>
            <a:r>
              <a:rPr lang="en-US" b="1" dirty="0" smtClean="0">
                <a:solidFill>
                  <a:srgbClr val="6600FF"/>
                </a:solidFill>
                <a:latin typeface="Calibri" pitchFamily="34" charset="0"/>
              </a:rPr>
              <a:t>capillaries</a:t>
            </a:r>
            <a:r>
              <a:rPr lang="en-US" dirty="0" smtClean="0">
                <a:latin typeface="Calibri" pitchFamily="34" charset="0"/>
              </a:rPr>
              <a:t> now have </a:t>
            </a:r>
            <a:r>
              <a:rPr lang="en-US" b="1" dirty="0" smtClean="0">
                <a:solidFill>
                  <a:srgbClr val="6600FF"/>
                </a:solidFill>
                <a:latin typeface="Calibri" pitchFamily="34" charset="0"/>
              </a:rPr>
              <a:t>deoxygenated blood</a:t>
            </a:r>
            <a:r>
              <a:rPr lang="en-US" dirty="0" smtClean="0">
                <a:solidFill>
                  <a:srgbClr val="6600FF"/>
                </a:solidFill>
                <a:latin typeface="Calibri" pitchFamily="34" charset="0"/>
              </a:rPr>
              <a:t>.</a:t>
            </a:r>
          </a:p>
          <a:p>
            <a:pPr marL="514350" indent="-514350">
              <a:buNone/>
            </a:pPr>
            <a:endParaRPr lang="en-US" dirty="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latin typeface="Calibri" pitchFamily="34" charset="0"/>
              </a:rPr>
              <a:t>Transport of carbon dioxide</a:t>
            </a:r>
            <a:endParaRPr lang="en-US" dirty="0">
              <a:solidFill>
                <a:schemeClr val="tx1"/>
              </a:solidFill>
              <a:latin typeface="Calibri" pitchFamily="34" charset="0"/>
            </a:endParaRPr>
          </a:p>
        </p:txBody>
      </p:sp>
      <p:sp>
        <p:nvSpPr>
          <p:cNvPr id="3" name="Content Placeholder 2"/>
          <p:cNvSpPr>
            <a:spLocks noGrp="1"/>
          </p:cNvSpPr>
          <p:nvPr>
            <p:ph idx="1"/>
          </p:nvPr>
        </p:nvSpPr>
        <p:spPr/>
        <p:txBody>
          <a:bodyPr>
            <a:normAutofit/>
          </a:bodyPr>
          <a:lstStyle/>
          <a:p>
            <a:r>
              <a:rPr lang="en-US" dirty="0" smtClean="0">
                <a:latin typeface="Calibri" pitchFamily="34" charset="0"/>
              </a:rPr>
              <a:t>Carbon dioxide is transported in </a:t>
            </a:r>
            <a:r>
              <a:rPr lang="en-US" b="1" dirty="0" smtClean="0">
                <a:solidFill>
                  <a:srgbClr val="6600FF"/>
                </a:solidFill>
                <a:latin typeface="Calibri" pitchFamily="34" charset="0"/>
              </a:rPr>
              <a:t>3</a:t>
            </a:r>
            <a:r>
              <a:rPr lang="en-US" dirty="0" smtClean="0">
                <a:latin typeface="Calibri" pitchFamily="34" charset="0"/>
              </a:rPr>
              <a:t> ways through the human body.</a:t>
            </a:r>
          </a:p>
          <a:p>
            <a:pPr>
              <a:buNone/>
            </a:pPr>
            <a:r>
              <a:rPr lang="en-US" b="1" dirty="0" smtClean="0">
                <a:latin typeface="Calibri" pitchFamily="34" charset="0"/>
              </a:rPr>
              <a:t>The 3 ways are:</a:t>
            </a:r>
          </a:p>
          <a:p>
            <a:pPr marL="514350" indent="-514350">
              <a:buFont typeface="+mj-lt"/>
              <a:buAutoNum type="alphaLcPeriod"/>
            </a:pPr>
            <a:r>
              <a:rPr lang="en-US" dirty="0" smtClean="0">
                <a:latin typeface="Calibri" pitchFamily="34" charset="0"/>
              </a:rPr>
              <a:t>Some </a:t>
            </a:r>
            <a:r>
              <a:rPr lang="en-US" b="1" dirty="0" smtClean="0">
                <a:solidFill>
                  <a:srgbClr val="6600FF"/>
                </a:solidFill>
                <a:latin typeface="Calibri" pitchFamily="34" charset="0"/>
              </a:rPr>
              <a:t>carbon dioxide </a:t>
            </a:r>
            <a:r>
              <a:rPr lang="en-US" dirty="0" smtClean="0">
                <a:latin typeface="Calibri" pitchFamily="34" charset="0"/>
              </a:rPr>
              <a:t>combines with </a:t>
            </a:r>
            <a:r>
              <a:rPr lang="en-US" b="1" dirty="0" smtClean="0">
                <a:solidFill>
                  <a:srgbClr val="6600FF"/>
                </a:solidFill>
                <a:latin typeface="Calibri" pitchFamily="34" charset="0"/>
              </a:rPr>
              <a:t>haemoglobin</a:t>
            </a:r>
            <a:r>
              <a:rPr lang="en-US" dirty="0" smtClean="0">
                <a:latin typeface="Calibri" pitchFamily="34" charset="0"/>
              </a:rPr>
              <a:t> to form </a:t>
            </a:r>
            <a:r>
              <a:rPr lang="en-US" b="1" dirty="0" smtClean="0">
                <a:solidFill>
                  <a:srgbClr val="6600FF"/>
                </a:solidFill>
                <a:latin typeface="Calibri" pitchFamily="34" charset="0"/>
              </a:rPr>
              <a:t>carbhaemoglobin</a:t>
            </a:r>
            <a:r>
              <a:rPr lang="en-US" dirty="0" smtClean="0">
                <a:solidFill>
                  <a:srgbClr val="6600FF"/>
                </a:solidFill>
                <a:latin typeface="Calibri" pitchFamily="34" charset="0"/>
              </a:rPr>
              <a:t>.</a:t>
            </a:r>
          </a:p>
          <a:p>
            <a:pPr marL="514350" indent="-514350">
              <a:buFont typeface="+mj-lt"/>
              <a:buAutoNum type="alphaLcPeriod"/>
            </a:pPr>
            <a:r>
              <a:rPr lang="en-US" dirty="0" smtClean="0">
                <a:latin typeface="Calibri" pitchFamily="34" charset="0"/>
              </a:rPr>
              <a:t>Most of the </a:t>
            </a:r>
            <a:r>
              <a:rPr lang="en-US" b="1" dirty="0" smtClean="0">
                <a:solidFill>
                  <a:srgbClr val="6600FF"/>
                </a:solidFill>
                <a:latin typeface="Calibri" pitchFamily="34" charset="0"/>
              </a:rPr>
              <a:t>carbon dioxide reacts with water </a:t>
            </a:r>
            <a:r>
              <a:rPr lang="en-US" dirty="0" smtClean="0">
                <a:latin typeface="Calibri" pitchFamily="34" charset="0"/>
              </a:rPr>
              <a:t>in the </a:t>
            </a:r>
            <a:r>
              <a:rPr lang="en-US" b="1" dirty="0" smtClean="0">
                <a:solidFill>
                  <a:srgbClr val="6600FF"/>
                </a:solidFill>
                <a:latin typeface="Calibri" pitchFamily="34" charset="0"/>
              </a:rPr>
              <a:t>blood plasma </a:t>
            </a:r>
            <a:r>
              <a:rPr lang="en-US" dirty="0" smtClean="0">
                <a:latin typeface="Calibri" pitchFamily="34" charset="0"/>
              </a:rPr>
              <a:t>to form </a:t>
            </a:r>
            <a:r>
              <a:rPr lang="en-US" b="1" dirty="0" smtClean="0">
                <a:solidFill>
                  <a:srgbClr val="6600FF"/>
                </a:solidFill>
                <a:latin typeface="Calibri" pitchFamily="34" charset="0"/>
              </a:rPr>
              <a:t>carbonic acid</a:t>
            </a:r>
            <a:r>
              <a:rPr lang="en-US" dirty="0" smtClean="0">
                <a:solidFill>
                  <a:srgbClr val="6600FF"/>
                </a:solidFill>
                <a:latin typeface="Calibri" pitchFamily="34" charset="0"/>
              </a:rPr>
              <a:t>,</a:t>
            </a:r>
            <a:r>
              <a:rPr lang="en-US" dirty="0" smtClean="0">
                <a:latin typeface="Calibri" pitchFamily="34" charset="0"/>
              </a:rPr>
              <a:t> which then turns into </a:t>
            </a:r>
            <a:r>
              <a:rPr lang="en-US" b="1" dirty="0" smtClean="0">
                <a:solidFill>
                  <a:srgbClr val="6600FF"/>
                </a:solidFill>
                <a:latin typeface="Calibri" pitchFamily="34" charset="0"/>
              </a:rPr>
              <a:t>bicarbonate ions.</a:t>
            </a:r>
          </a:p>
          <a:p>
            <a:pPr marL="514350" indent="-514350">
              <a:buFont typeface="+mj-lt"/>
              <a:buAutoNum type="alphaLcPeriod"/>
            </a:pPr>
            <a:r>
              <a:rPr lang="en-US" dirty="0" smtClean="0">
                <a:latin typeface="Calibri" pitchFamily="34" charset="0"/>
              </a:rPr>
              <a:t>Some of the </a:t>
            </a:r>
            <a:r>
              <a:rPr lang="en-US" b="1" dirty="0" smtClean="0">
                <a:solidFill>
                  <a:srgbClr val="6600FF"/>
                </a:solidFill>
                <a:latin typeface="Calibri" pitchFamily="34" charset="0"/>
              </a:rPr>
              <a:t>carbon dioxide dissolves </a:t>
            </a:r>
            <a:r>
              <a:rPr lang="en-US" dirty="0" smtClean="0">
                <a:latin typeface="Calibri" pitchFamily="34" charset="0"/>
              </a:rPr>
              <a:t>in </a:t>
            </a:r>
            <a:r>
              <a:rPr lang="en-US" b="1" dirty="0" smtClean="0">
                <a:solidFill>
                  <a:srgbClr val="6600FF"/>
                </a:solidFill>
                <a:latin typeface="Calibri" pitchFamily="34" charset="0"/>
              </a:rPr>
              <a:t>blood plasma</a:t>
            </a:r>
            <a:r>
              <a:rPr lang="en-US" dirty="0" smtClean="0">
                <a:solidFill>
                  <a:srgbClr val="6600FF"/>
                </a:solidFill>
                <a:latin typeface="Calibri" pitchFamily="34"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Availability of oxygen at high altitudes</a:t>
            </a:r>
            <a:endParaRPr lang="en-US" dirty="0">
              <a:solidFill>
                <a:schemeClr val="tx1"/>
              </a:solidFill>
              <a:latin typeface="Calibri" pitchFamily="34" charset="0"/>
            </a:endParaRPr>
          </a:p>
        </p:txBody>
      </p:sp>
      <p:sp>
        <p:nvSpPr>
          <p:cNvPr id="3" name="Content Placeholder 2"/>
          <p:cNvSpPr>
            <a:spLocks noGrp="1"/>
          </p:cNvSpPr>
          <p:nvPr>
            <p:ph idx="1"/>
          </p:nvPr>
        </p:nvSpPr>
        <p:spPr/>
        <p:txBody>
          <a:bodyPr>
            <a:normAutofit/>
          </a:bodyPr>
          <a:lstStyle/>
          <a:p>
            <a:r>
              <a:rPr lang="en-US" b="1" dirty="0" smtClean="0">
                <a:solidFill>
                  <a:srgbClr val="6600FF"/>
                </a:solidFill>
                <a:latin typeface="Calibri" pitchFamily="34" charset="0"/>
              </a:rPr>
              <a:t>As the altitude increases</a:t>
            </a:r>
            <a:r>
              <a:rPr lang="en-US" dirty="0" smtClean="0">
                <a:solidFill>
                  <a:srgbClr val="6600FF"/>
                </a:solidFill>
                <a:latin typeface="Calibri" pitchFamily="34" charset="0"/>
              </a:rPr>
              <a:t> </a:t>
            </a:r>
            <a:r>
              <a:rPr lang="en-US" dirty="0" smtClean="0">
                <a:latin typeface="Calibri" pitchFamily="34" charset="0"/>
              </a:rPr>
              <a:t>the </a:t>
            </a:r>
            <a:r>
              <a:rPr lang="en-US" b="1" dirty="0" smtClean="0">
                <a:solidFill>
                  <a:srgbClr val="6600FF"/>
                </a:solidFill>
                <a:latin typeface="Calibri" pitchFamily="34" charset="0"/>
              </a:rPr>
              <a:t>air becomes less dense</a:t>
            </a:r>
            <a:r>
              <a:rPr lang="en-US" dirty="0" smtClean="0">
                <a:solidFill>
                  <a:srgbClr val="6600FF"/>
                </a:solidFill>
                <a:latin typeface="Calibri" pitchFamily="34" charset="0"/>
              </a:rPr>
              <a:t>.</a:t>
            </a:r>
          </a:p>
          <a:p>
            <a:r>
              <a:rPr lang="en-US" dirty="0" smtClean="0">
                <a:latin typeface="Calibri" pitchFamily="34" charset="0"/>
              </a:rPr>
              <a:t>This means that there is </a:t>
            </a:r>
            <a:r>
              <a:rPr lang="en-US" b="1" dirty="0" smtClean="0">
                <a:solidFill>
                  <a:srgbClr val="6600FF"/>
                </a:solidFill>
                <a:latin typeface="Calibri" pitchFamily="34" charset="0"/>
              </a:rPr>
              <a:t>less oxygen </a:t>
            </a:r>
            <a:r>
              <a:rPr lang="en-US" dirty="0" smtClean="0">
                <a:latin typeface="Calibri" pitchFamily="34" charset="0"/>
              </a:rPr>
              <a:t>at </a:t>
            </a:r>
            <a:r>
              <a:rPr lang="en-US" b="1" dirty="0" smtClean="0">
                <a:solidFill>
                  <a:srgbClr val="6600FF"/>
                </a:solidFill>
                <a:latin typeface="Calibri" pitchFamily="34" charset="0"/>
              </a:rPr>
              <a:t>higher altitudes</a:t>
            </a:r>
            <a:r>
              <a:rPr lang="en-US" dirty="0" smtClean="0">
                <a:latin typeface="Calibri" pitchFamily="34" charset="0"/>
              </a:rPr>
              <a:t>.</a:t>
            </a:r>
          </a:p>
          <a:p>
            <a:r>
              <a:rPr lang="en-US" dirty="0" smtClean="0">
                <a:latin typeface="Calibri" pitchFamily="34" charset="0"/>
              </a:rPr>
              <a:t>Research has shown that </a:t>
            </a:r>
            <a:r>
              <a:rPr lang="en-US" b="1" dirty="0" smtClean="0">
                <a:solidFill>
                  <a:srgbClr val="6600FF"/>
                </a:solidFill>
                <a:latin typeface="Calibri" pitchFamily="34" charset="0"/>
              </a:rPr>
              <a:t>people</a:t>
            </a:r>
            <a:r>
              <a:rPr lang="en-US" dirty="0" smtClean="0">
                <a:latin typeface="Calibri" pitchFamily="34" charset="0"/>
              </a:rPr>
              <a:t> who </a:t>
            </a:r>
            <a:r>
              <a:rPr lang="en-US" b="1" dirty="0" smtClean="0">
                <a:solidFill>
                  <a:srgbClr val="6600FF"/>
                </a:solidFill>
                <a:latin typeface="Calibri" pitchFamily="34" charset="0"/>
              </a:rPr>
              <a:t>live at high altitudes breathe more deeply and quickly</a:t>
            </a:r>
            <a:r>
              <a:rPr lang="en-US" dirty="0" smtClean="0">
                <a:solidFill>
                  <a:srgbClr val="6600FF"/>
                </a:solidFill>
                <a:latin typeface="Calibri" pitchFamily="34" charset="0"/>
              </a:rPr>
              <a:t>.</a:t>
            </a:r>
          </a:p>
          <a:p>
            <a:r>
              <a:rPr lang="en-US" dirty="0" smtClean="0">
                <a:latin typeface="Calibri" pitchFamily="34" charset="0"/>
              </a:rPr>
              <a:t>They also have </a:t>
            </a:r>
            <a:r>
              <a:rPr lang="en-US" b="1" dirty="0" smtClean="0">
                <a:solidFill>
                  <a:srgbClr val="6600FF"/>
                </a:solidFill>
                <a:latin typeface="Calibri" pitchFamily="34" charset="0"/>
              </a:rPr>
              <a:t>more red blood cells</a:t>
            </a:r>
            <a:r>
              <a:rPr lang="en-US" dirty="0" smtClean="0">
                <a:solidFill>
                  <a:srgbClr val="6600FF"/>
                </a:solidFill>
                <a:latin typeface="Calibri" pitchFamily="34" charset="0"/>
              </a:rPr>
              <a:t>.</a:t>
            </a:r>
          </a:p>
          <a:p>
            <a:r>
              <a:rPr lang="en-US" dirty="0" smtClean="0">
                <a:latin typeface="Calibri" pitchFamily="34" charset="0"/>
              </a:rPr>
              <a:t>This </a:t>
            </a:r>
            <a:r>
              <a:rPr lang="en-US" b="1" dirty="0" smtClean="0">
                <a:solidFill>
                  <a:srgbClr val="6600FF"/>
                </a:solidFill>
                <a:latin typeface="Calibri" pitchFamily="34" charset="0"/>
              </a:rPr>
              <a:t>increases their oxygen carrying capacity</a:t>
            </a:r>
            <a:r>
              <a:rPr lang="en-US" dirty="0" smtClean="0">
                <a:solidFill>
                  <a:srgbClr val="6600FF"/>
                </a:solidFill>
                <a:latin typeface="Calibri" pitchFamily="34" charset="0"/>
              </a:rPr>
              <a:t>.</a:t>
            </a:r>
          </a:p>
          <a:p>
            <a:r>
              <a:rPr lang="en-US" b="1" dirty="0" smtClean="0">
                <a:solidFill>
                  <a:srgbClr val="6600FF"/>
                </a:solidFill>
                <a:latin typeface="Calibri" pitchFamily="34" charset="0"/>
              </a:rPr>
              <a:t>People</a:t>
            </a:r>
            <a:r>
              <a:rPr lang="en-US" dirty="0" smtClean="0">
                <a:latin typeface="Calibri" pitchFamily="34" charset="0"/>
              </a:rPr>
              <a:t> that </a:t>
            </a:r>
            <a:r>
              <a:rPr lang="en-US" b="1" dirty="0" smtClean="0">
                <a:solidFill>
                  <a:srgbClr val="6600FF"/>
                </a:solidFill>
                <a:latin typeface="Calibri" pitchFamily="34" charset="0"/>
              </a:rPr>
              <a:t>move to high altitudes </a:t>
            </a:r>
            <a:r>
              <a:rPr lang="en-US" dirty="0" smtClean="0">
                <a:latin typeface="Calibri" pitchFamily="34" charset="0"/>
              </a:rPr>
              <a:t>after </a:t>
            </a:r>
            <a:r>
              <a:rPr lang="en-US" b="1" dirty="0" smtClean="0">
                <a:solidFill>
                  <a:srgbClr val="6600FF"/>
                </a:solidFill>
                <a:latin typeface="Calibri" pitchFamily="34" charset="0"/>
              </a:rPr>
              <a:t>living at low altitudes</a:t>
            </a:r>
            <a:r>
              <a:rPr lang="en-US" dirty="0" smtClean="0">
                <a:latin typeface="Calibri" pitchFamily="34" charset="0"/>
              </a:rPr>
              <a:t> are able </a:t>
            </a:r>
            <a:r>
              <a:rPr lang="en-US" b="1" dirty="0" smtClean="0">
                <a:solidFill>
                  <a:srgbClr val="6600FF"/>
                </a:solidFill>
                <a:latin typeface="Calibri" pitchFamily="34" charset="0"/>
              </a:rPr>
              <a:t>to adapt </a:t>
            </a:r>
            <a:r>
              <a:rPr lang="en-US" dirty="0" smtClean="0">
                <a:latin typeface="Calibri" pitchFamily="34" charset="0"/>
              </a:rPr>
              <a:t>because the </a:t>
            </a:r>
            <a:r>
              <a:rPr lang="en-US" b="1" dirty="0" smtClean="0">
                <a:solidFill>
                  <a:srgbClr val="6600FF"/>
                </a:solidFill>
                <a:latin typeface="Calibri" pitchFamily="34" charset="0"/>
              </a:rPr>
              <a:t>body is able to produce more red blood cells</a:t>
            </a:r>
            <a:r>
              <a:rPr lang="en-US" dirty="0" smtClean="0">
                <a:solidFill>
                  <a:srgbClr val="6600FF"/>
                </a:solidFill>
                <a:latin typeface="Calibri" pitchFamily="34" charset="0"/>
              </a:rPr>
              <a:t>.</a:t>
            </a:r>
            <a:endParaRPr lang="en-US" dirty="0">
              <a:solidFill>
                <a:srgbClr val="6600FF"/>
              </a:solidFill>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Availability of oxygen at high altitudes</a:t>
            </a:r>
            <a:endParaRPr lang="en-US" dirty="0"/>
          </a:p>
        </p:txBody>
      </p:sp>
      <p:sp>
        <p:nvSpPr>
          <p:cNvPr id="3" name="Content Placeholder 2"/>
          <p:cNvSpPr>
            <a:spLocks noGrp="1"/>
          </p:cNvSpPr>
          <p:nvPr>
            <p:ph idx="1"/>
          </p:nvPr>
        </p:nvSpPr>
        <p:spPr>
          <a:xfrm>
            <a:off x="457200" y="1609416"/>
            <a:ext cx="7620000" cy="4943784"/>
          </a:xfrm>
        </p:spPr>
        <p:txBody>
          <a:bodyPr>
            <a:normAutofit fontScale="92500" lnSpcReduction="10000"/>
          </a:bodyPr>
          <a:lstStyle/>
          <a:p>
            <a:r>
              <a:rPr lang="en-US" dirty="0" smtClean="0">
                <a:latin typeface="Calibri" pitchFamily="34" charset="0"/>
              </a:rPr>
              <a:t>This </a:t>
            </a:r>
            <a:r>
              <a:rPr lang="en-US" b="1" dirty="0" smtClean="0">
                <a:solidFill>
                  <a:srgbClr val="6600FF"/>
                </a:solidFill>
                <a:latin typeface="Calibri" pitchFamily="34" charset="0"/>
              </a:rPr>
              <a:t>information</a:t>
            </a:r>
            <a:r>
              <a:rPr lang="en-US" dirty="0" smtClean="0">
                <a:latin typeface="Calibri" pitchFamily="34" charset="0"/>
              </a:rPr>
              <a:t> is </a:t>
            </a:r>
            <a:r>
              <a:rPr lang="en-US" b="1" dirty="0" smtClean="0">
                <a:solidFill>
                  <a:srgbClr val="6600FF"/>
                </a:solidFill>
                <a:latin typeface="Calibri" pitchFamily="34" charset="0"/>
              </a:rPr>
              <a:t>used by athletes </a:t>
            </a:r>
            <a:r>
              <a:rPr lang="en-US" dirty="0" smtClean="0">
                <a:latin typeface="Calibri" pitchFamily="34" charset="0"/>
              </a:rPr>
              <a:t>who </a:t>
            </a:r>
            <a:r>
              <a:rPr lang="en-US" b="1" dirty="0" smtClean="0">
                <a:solidFill>
                  <a:srgbClr val="6600FF"/>
                </a:solidFill>
                <a:latin typeface="Calibri" pitchFamily="34" charset="0"/>
              </a:rPr>
              <a:t>compete at high altitude</a:t>
            </a:r>
            <a:r>
              <a:rPr lang="en-US" dirty="0" smtClean="0">
                <a:solidFill>
                  <a:srgbClr val="6600FF"/>
                </a:solidFill>
                <a:latin typeface="Calibri" pitchFamily="34" charset="0"/>
              </a:rPr>
              <a:t>.</a:t>
            </a:r>
          </a:p>
          <a:p>
            <a:endParaRPr lang="en-US" dirty="0" smtClean="0">
              <a:solidFill>
                <a:srgbClr val="6600FF"/>
              </a:solidFill>
              <a:latin typeface="Calibri" pitchFamily="34" charset="0"/>
            </a:endParaRPr>
          </a:p>
          <a:p>
            <a:r>
              <a:rPr lang="en-US" dirty="0" smtClean="0">
                <a:latin typeface="Calibri" pitchFamily="34" charset="0"/>
              </a:rPr>
              <a:t>They </a:t>
            </a:r>
            <a:r>
              <a:rPr lang="en-US" b="1" dirty="0" smtClean="0">
                <a:solidFill>
                  <a:srgbClr val="6600FF"/>
                </a:solidFill>
                <a:latin typeface="Calibri" pitchFamily="34" charset="0"/>
              </a:rPr>
              <a:t>live and practice </a:t>
            </a:r>
            <a:r>
              <a:rPr lang="en-US" dirty="0" smtClean="0">
                <a:latin typeface="Calibri" pitchFamily="34" charset="0"/>
              </a:rPr>
              <a:t>at </a:t>
            </a:r>
            <a:r>
              <a:rPr lang="en-US" b="1" dirty="0" smtClean="0">
                <a:solidFill>
                  <a:srgbClr val="6600FF"/>
                </a:solidFill>
                <a:latin typeface="Calibri" pitchFamily="34" charset="0"/>
              </a:rPr>
              <a:t>high altitude </a:t>
            </a:r>
            <a:r>
              <a:rPr lang="en-US" dirty="0" smtClean="0">
                <a:latin typeface="Calibri" pitchFamily="34" charset="0"/>
              </a:rPr>
              <a:t>for a </a:t>
            </a:r>
            <a:r>
              <a:rPr lang="en-US" b="1" dirty="0" smtClean="0">
                <a:solidFill>
                  <a:srgbClr val="6600FF"/>
                </a:solidFill>
                <a:latin typeface="Calibri" pitchFamily="34" charset="0"/>
              </a:rPr>
              <a:t>short while before the competition</a:t>
            </a:r>
            <a:r>
              <a:rPr lang="en-US" dirty="0" smtClean="0">
                <a:solidFill>
                  <a:srgbClr val="6600FF"/>
                </a:solidFill>
                <a:latin typeface="Calibri" pitchFamily="34" charset="0"/>
              </a:rPr>
              <a:t>.</a:t>
            </a:r>
          </a:p>
          <a:p>
            <a:endParaRPr lang="en-US" dirty="0" smtClean="0">
              <a:solidFill>
                <a:srgbClr val="6600FF"/>
              </a:solidFill>
              <a:latin typeface="Calibri" pitchFamily="34" charset="0"/>
            </a:endParaRPr>
          </a:p>
          <a:p>
            <a:r>
              <a:rPr lang="en-US" dirty="0" smtClean="0">
                <a:latin typeface="Calibri" pitchFamily="34" charset="0"/>
              </a:rPr>
              <a:t>The </a:t>
            </a:r>
            <a:r>
              <a:rPr lang="en-US" b="1" dirty="0" smtClean="0">
                <a:solidFill>
                  <a:srgbClr val="6600FF"/>
                </a:solidFill>
                <a:latin typeface="Calibri" pitchFamily="34" charset="0"/>
              </a:rPr>
              <a:t>extra red blood cells enables their bodies </a:t>
            </a:r>
            <a:r>
              <a:rPr lang="en-US" dirty="0" smtClean="0">
                <a:latin typeface="Calibri" pitchFamily="34" charset="0"/>
              </a:rPr>
              <a:t>to </a:t>
            </a:r>
            <a:r>
              <a:rPr lang="en-US" b="1" dirty="0" smtClean="0">
                <a:solidFill>
                  <a:srgbClr val="6600FF"/>
                </a:solidFill>
                <a:latin typeface="Calibri" pitchFamily="34" charset="0"/>
              </a:rPr>
              <a:t>absorb more oxygen</a:t>
            </a:r>
            <a:r>
              <a:rPr lang="en-US" dirty="0" smtClean="0">
                <a:solidFill>
                  <a:srgbClr val="6600FF"/>
                </a:solidFill>
                <a:latin typeface="Calibri" pitchFamily="34" charset="0"/>
              </a:rPr>
              <a:t>.</a:t>
            </a:r>
          </a:p>
          <a:p>
            <a:endParaRPr lang="en-US" dirty="0" smtClean="0">
              <a:solidFill>
                <a:srgbClr val="6600FF"/>
              </a:solidFill>
              <a:latin typeface="Calibri" pitchFamily="34" charset="0"/>
            </a:endParaRPr>
          </a:p>
          <a:p>
            <a:r>
              <a:rPr lang="en-US" dirty="0" smtClean="0">
                <a:latin typeface="Calibri" pitchFamily="34" charset="0"/>
              </a:rPr>
              <a:t>Therefore </a:t>
            </a:r>
            <a:r>
              <a:rPr lang="en-US" b="1" dirty="0" smtClean="0">
                <a:solidFill>
                  <a:srgbClr val="6600FF"/>
                </a:solidFill>
                <a:latin typeface="Calibri" pitchFamily="34" charset="0"/>
              </a:rPr>
              <a:t>more cellular respiration occurs</a:t>
            </a:r>
            <a:r>
              <a:rPr lang="en-US" dirty="0" smtClean="0">
                <a:solidFill>
                  <a:srgbClr val="6600FF"/>
                </a:solidFill>
                <a:latin typeface="Calibri" pitchFamily="34" charset="0"/>
              </a:rPr>
              <a:t>.</a:t>
            </a:r>
          </a:p>
          <a:p>
            <a:endParaRPr lang="en-US" dirty="0" smtClean="0">
              <a:solidFill>
                <a:srgbClr val="6600FF"/>
              </a:solidFill>
              <a:latin typeface="Calibri" pitchFamily="34" charset="0"/>
            </a:endParaRPr>
          </a:p>
          <a:p>
            <a:r>
              <a:rPr lang="en-US" dirty="0" smtClean="0">
                <a:latin typeface="Calibri" pitchFamily="34" charset="0"/>
              </a:rPr>
              <a:t>This results in </a:t>
            </a:r>
            <a:r>
              <a:rPr lang="en-US" b="1" dirty="0" smtClean="0">
                <a:solidFill>
                  <a:srgbClr val="6600FF"/>
                </a:solidFill>
                <a:latin typeface="Calibri" pitchFamily="34" charset="0"/>
              </a:rPr>
              <a:t>more energy being released</a:t>
            </a:r>
            <a:r>
              <a:rPr lang="en-US" dirty="0" smtClean="0">
                <a:solidFill>
                  <a:srgbClr val="6600FF"/>
                </a:solidFill>
                <a:latin typeface="Calibri" pitchFamily="34" charset="0"/>
              </a:rPr>
              <a:t>.</a:t>
            </a:r>
          </a:p>
          <a:p>
            <a:endParaRPr lang="en-US" dirty="0">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and allergies affecting the human gas exchange system</a:t>
            </a:r>
            <a:endParaRPr lang="en-US" dirty="0">
              <a:solidFill>
                <a:schemeClr val="tx1"/>
              </a:solidFill>
              <a:latin typeface="Calibri" pitchFamily="34" charset="0"/>
            </a:endParaRPr>
          </a:p>
        </p:txBody>
      </p:sp>
      <p:sp>
        <p:nvSpPr>
          <p:cNvPr id="3" name="Content Placeholder 2"/>
          <p:cNvSpPr>
            <a:spLocks noGrp="1"/>
          </p:cNvSpPr>
          <p:nvPr>
            <p:ph idx="1"/>
          </p:nvPr>
        </p:nvSpPr>
        <p:spPr>
          <a:xfrm>
            <a:off x="457200" y="1609416"/>
            <a:ext cx="8077200" cy="4846320"/>
          </a:xfrm>
        </p:spPr>
        <p:txBody>
          <a:bodyPr>
            <a:normAutofit/>
          </a:bodyPr>
          <a:lstStyle/>
          <a:p>
            <a:pPr>
              <a:buNone/>
            </a:pPr>
            <a:r>
              <a:rPr lang="en-US" b="1" dirty="0" smtClean="0">
                <a:latin typeface="Calibri" pitchFamily="34" charset="0"/>
              </a:rPr>
              <a:t>ALLERGIES:</a:t>
            </a:r>
          </a:p>
          <a:p>
            <a:pPr>
              <a:buNone/>
            </a:pPr>
            <a:endParaRPr lang="en-US" b="1" dirty="0" smtClean="0">
              <a:latin typeface="Calibri" pitchFamily="34" charset="0"/>
            </a:endParaRPr>
          </a:p>
          <a:p>
            <a:r>
              <a:rPr lang="en-US" dirty="0" smtClean="0">
                <a:latin typeface="Calibri" pitchFamily="34" charset="0"/>
              </a:rPr>
              <a:t>When a </a:t>
            </a:r>
            <a:r>
              <a:rPr lang="en-US" b="1" dirty="0" smtClean="0">
                <a:solidFill>
                  <a:srgbClr val="7030A0"/>
                </a:solidFill>
                <a:latin typeface="Calibri" pitchFamily="34" charset="0"/>
              </a:rPr>
              <a:t>person becomes sick </a:t>
            </a:r>
            <a:r>
              <a:rPr lang="en-US" dirty="0" smtClean="0">
                <a:latin typeface="Calibri" pitchFamily="34" charset="0"/>
              </a:rPr>
              <a:t>when </a:t>
            </a:r>
            <a:r>
              <a:rPr lang="en-US" b="1" dirty="0" smtClean="0">
                <a:solidFill>
                  <a:srgbClr val="7030A0"/>
                </a:solidFill>
                <a:latin typeface="Calibri" pitchFamily="34" charset="0"/>
              </a:rPr>
              <a:t>exposed to certain animals or certain types of food</a:t>
            </a:r>
            <a:r>
              <a:rPr lang="en-US" dirty="0" smtClean="0">
                <a:solidFill>
                  <a:srgbClr val="7030A0"/>
                </a:solidFill>
                <a:latin typeface="Calibri" pitchFamily="34" charset="0"/>
              </a:rPr>
              <a:t> </a:t>
            </a:r>
            <a:r>
              <a:rPr lang="en-US" dirty="0" smtClean="0">
                <a:latin typeface="Calibri" pitchFamily="34" charset="0"/>
              </a:rPr>
              <a:t>we say that they are </a:t>
            </a:r>
            <a:r>
              <a:rPr lang="en-US" sz="4000" b="1" dirty="0" smtClean="0">
                <a:solidFill>
                  <a:srgbClr val="7030A0"/>
                </a:solidFill>
                <a:latin typeface="Calibri" pitchFamily="34" charset="0"/>
              </a:rPr>
              <a:t>allergic</a:t>
            </a:r>
            <a:r>
              <a:rPr lang="en-US" dirty="0" smtClean="0">
                <a:solidFill>
                  <a:srgbClr val="7030A0"/>
                </a:solidFill>
                <a:latin typeface="Calibri" pitchFamily="34" charset="0"/>
              </a:rPr>
              <a:t>.</a:t>
            </a:r>
          </a:p>
          <a:p>
            <a:endParaRPr lang="en-US" dirty="0" smtClean="0">
              <a:latin typeface="Calibri" pitchFamily="34" charset="0"/>
            </a:endParaRPr>
          </a:p>
          <a:p>
            <a:r>
              <a:rPr lang="en-US" dirty="0" smtClean="0">
                <a:latin typeface="Calibri" pitchFamily="34" charset="0"/>
              </a:rPr>
              <a:t>The </a:t>
            </a:r>
            <a:r>
              <a:rPr lang="en-US" b="1" dirty="0" smtClean="0">
                <a:solidFill>
                  <a:srgbClr val="7030A0"/>
                </a:solidFill>
                <a:latin typeface="Calibri" pitchFamily="34" charset="0"/>
              </a:rPr>
              <a:t>substances</a:t>
            </a:r>
            <a:r>
              <a:rPr lang="en-US" dirty="0" smtClean="0">
                <a:latin typeface="Calibri" pitchFamily="34" charset="0"/>
              </a:rPr>
              <a:t> that they are </a:t>
            </a:r>
            <a:r>
              <a:rPr lang="en-US" b="1" dirty="0" smtClean="0">
                <a:solidFill>
                  <a:srgbClr val="7030A0"/>
                </a:solidFill>
                <a:latin typeface="Calibri" pitchFamily="34" charset="0"/>
              </a:rPr>
              <a:t>allergic to </a:t>
            </a:r>
            <a:r>
              <a:rPr lang="en-US" dirty="0" smtClean="0">
                <a:latin typeface="Calibri" pitchFamily="34" charset="0"/>
              </a:rPr>
              <a:t>are called </a:t>
            </a:r>
            <a:r>
              <a:rPr lang="en-US" sz="4000" b="1" dirty="0" smtClean="0">
                <a:solidFill>
                  <a:srgbClr val="7030A0"/>
                </a:solidFill>
                <a:latin typeface="Calibri" pitchFamily="34" charset="0"/>
              </a:rPr>
              <a:t>allergens</a:t>
            </a:r>
            <a:r>
              <a:rPr lang="en-US" dirty="0" smtClean="0">
                <a:solidFill>
                  <a:srgbClr val="7030A0"/>
                </a:solidFill>
                <a:latin typeface="Calibri" pitchFamily="34" charset="0"/>
              </a:rPr>
              <a:t>.</a:t>
            </a:r>
            <a:endParaRPr lang="en-US" dirty="0" smtClean="0">
              <a:solidFill>
                <a:srgbClr val="7030A0"/>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tx1"/>
                </a:solidFill>
                <a:latin typeface="Calibri" pitchFamily="34" charset="0"/>
              </a:rPr>
              <a:t>Summary of Presentation</a:t>
            </a:r>
            <a:endParaRPr lang="en-US" dirty="0">
              <a:solidFill>
                <a:schemeClr val="tx1"/>
              </a:solidFill>
              <a:latin typeface="Calibri"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09824740"/>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and allergies affecting the human gas exchange system</a:t>
            </a:r>
            <a:endParaRPr lang="en-US" dirty="0"/>
          </a:p>
        </p:txBody>
      </p:sp>
      <p:sp>
        <p:nvSpPr>
          <p:cNvPr id="3" name="Content Placeholder 2"/>
          <p:cNvSpPr>
            <a:spLocks noGrp="1"/>
          </p:cNvSpPr>
          <p:nvPr>
            <p:ph idx="1"/>
          </p:nvPr>
        </p:nvSpPr>
        <p:spPr/>
        <p:txBody>
          <a:bodyPr>
            <a:normAutofit/>
          </a:bodyPr>
          <a:lstStyle/>
          <a:p>
            <a:pPr lvl="0">
              <a:buClr>
                <a:srgbClr val="B13F9A"/>
              </a:buClr>
              <a:buNone/>
            </a:pPr>
            <a:r>
              <a:rPr lang="en-US" sz="2800" b="1" dirty="0">
                <a:solidFill>
                  <a:prstClr val="black"/>
                </a:solidFill>
                <a:latin typeface="Calibri" pitchFamily="34" charset="0"/>
              </a:rPr>
              <a:t>Some examples of allergens are</a:t>
            </a:r>
            <a:r>
              <a:rPr lang="en-US" sz="2800" b="1" dirty="0" smtClean="0">
                <a:solidFill>
                  <a:prstClr val="black"/>
                </a:solidFill>
                <a:latin typeface="Calibri" pitchFamily="34" charset="0"/>
              </a:rPr>
              <a:t>…</a:t>
            </a:r>
          </a:p>
          <a:p>
            <a:pPr lvl="0">
              <a:buClr>
                <a:srgbClr val="B13F9A"/>
              </a:buClr>
              <a:buNone/>
            </a:pPr>
            <a:endParaRPr lang="en-US" sz="2400" b="1" dirty="0">
              <a:solidFill>
                <a:prstClr val="black"/>
              </a:solidFill>
              <a:latin typeface="Calibri" pitchFamily="34" charset="0"/>
            </a:endParaRPr>
          </a:p>
          <a:p>
            <a:pPr marL="514350" lvl="0" indent="-514350">
              <a:buClr>
                <a:srgbClr val="B13F9A"/>
              </a:buClr>
              <a:buFont typeface="+mj-lt"/>
              <a:buAutoNum type="alphaLcPeriod"/>
            </a:pPr>
            <a:r>
              <a:rPr lang="en-US" sz="2400" dirty="0">
                <a:solidFill>
                  <a:prstClr val="black"/>
                </a:solidFill>
                <a:latin typeface="Calibri" pitchFamily="34" charset="0"/>
              </a:rPr>
              <a:t>Pollen grains</a:t>
            </a:r>
          </a:p>
          <a:p>
            <a:pPr marL="514350" lvl="0" indent="-514350">
              <a:buClr>
                <a:srgbClr val="B13F9A"/>
              </a:buClr>
              <a:buFont typeface="+mj-lt"/>
              <a:buAutoNum type="alphaLcPeriod"/>
            </a:pPr>
            <a:r>
              <a:rPr lang="en-US" sz="2400" dirty="0">
                <a:solidFill>
                  <a:prstClr val="black"/>
                </a:solidFill>
                <a:latin typeface="Calibri" pitchFamily="34" charset="0"/>
              </a:rPr>
              <a:t>Spores</a:t>
            </a:r>
          </a:p>
          <a:p>
            <a:pPr marL="514350" lvl="0" indent="-514350">
              <a:buClr>
                <a:srgbClr val="B13F9A"/>
              </a:buClr>
              <a:buFont typeface="+mj-lt"/>
              <a:buAutoNum type="alphaLcPeriod"/>
            </a:pPr>
            <a:r>
              <a:rPr lang="en-US" sz="2400" dirty="0" smtClean="0">
                <a:solidFill>
                  <a:prstClr val="black"/>
                </a:solidFill>
                <a:latin typeface="Calibri" pitchFamily="34" charset="0"/>
              </a:rPr>
              <a:t>Feathers</a:t>
            </a:r>
            <a:endParaRPr lang="en-US" sz="2400" dirty="0" smtClean="0">
              <a:latin typeface="Calibri" pitchFamily="34" charset="0"/>
            </a:endParaRPr>
          </a:p>
          <a:p>
            <a:pPr marL="514350" indent="-514350">
              <a:buAutoNum type="alphaLcPeriod" startAt="4"/>
            </a:pPr>
            <a:r>
              <a:rPr lang="en-US" sz="2400" dirty="0" smtClean="0">
                <a:latin typeface="Calibri" pitchFamily="34" charset="0"/>
              </a:rPr>
              <a:t>Animal </a:t>
            </a:r>
            <a:r>
              <a:rPr lang="en-US" sz="2400" dirty="0" smtClean="0">
                <a:latin typeface="Calibri" pitchFamily="34" charset="0"/>
              </a:rPr>
              <a:t>fur or skin</a:t>
            </a:r>
          </a:p>
          <a:p>
            <a:pPr marL="514350" indent="-514350">
              <a:buAutoNum type="alphaLcPeriod" startAt="5"/>
            </a:pPr>
            <a:r>
              <a:rPr lang="en-US" sz="2400" dirty="0" smtClean="0">
                <a:latin typeface="Calibri" pitchFamily="34" charset="0"/>
              </a:rPr>
              <a:t>Some foods and</a:t>
            </a:r>
          </a:p>
          <a:p>
            <a:pPr marL="514350" indent="-514350">
              <a:buAutoNum type="alphaLcPeriod" startAt="6"/>
            </a:pPr>
            <a:r>
              <a:rPr lang="en-US" sz="2400" dirty="0" smtClean="0">
                <a:latin typeface="Calibri" pitchFamily="34" charset="0"/>
              </a:rPr>
              <a:t>Chemicals</a:t>
            </a:r>
          </a:p>
          <a:p>
            <a:pPr marL="514350" indent="-514350">
              <a:buNone/>
            </a:pPr>
            <a:r>
              <a:rPr lang="en-US" sz="2400" dirty="0" smtClean="0">
                <a:latin typeface="Calibri" pitchFamily="34" charset="0"/>
              </a:rPr>
              <a:t/>
            </a:r>
            <a:br>
              <a:rPr lang="en-US" sz="2400" dirty="0" smtClean="0">
                <a:latin typeface="Calibri" pitchFamily="34" charset="0"/>
              </a:rPr>
            </a:br>
            <a:endParaRPr lang="en-US" sz="2400" dirty="0" smtClean="0">
              <a:latin typeface="Calibri" pitchFamily="34" charset="0"/>
            </a:endParaRPr>
          </a:p>
          <a:p>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latin typeface="Calibri" pitchFamily="34" charset="0"/>
              </a:rPr>
              <a:t>Terminology:</a:t>
            </a:r>
            <a:endParaRPr lang="en-US" dirty="0">
              <a:solidFill>
                <a:schemeClr val="tx1"/>
              </a:solidFill>
              <a:latin typeface="Calibri"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6373807"/>
              </p:ext>
            </p:extLst>
          </p:nvPr>
        </p:nvGraphicFramePr>
        <p:xfrm>
          <a:off x="457200" y="1609725"/>
          <a:ext cx="7239000" cy="4023360"/>
        </p:xfrm>
        <a:graphic>
          <a:graphicData uri="http://schemas.openxmlformats.org/drawingml/2006/table">
            <a:tbl>
              <a:tblPr firstRow="1" bandRow="1">
                <a:tableStyleId>{5940675A-B579-460E-94D1-54222C63F5DA}</a:tableStyleId>
              </a:tblPr>
              <a:tblGrid>
                <a:gridCol w="3619500"/>
                <a:gridCol w="3619500"/>
              </a:tblGrid>
              <a:tr h="370840">
                <a:tc gridSpan="2">
                  <a:txBody>
                    <a:bodyPr/>
                    <a:lstStyle/>
                    <a:p>
                      <a:r>
                        <a:rPr lang="en-US" sz="2800" b="1" dirty="0" smtClean="0">
                          <a:solidFill>
                            <a:srgbClr val="7030A0"/>
                          </a:solidFill>
                          <a:latin typeface="Calibri" pitchFamily="34" charset="0"/>
                        </a:rPr>
                        <a:t>TERM:</a:t>
                      </a:r>
                    </a:p>
                    <a:p>
                      <a:endParaRPr lang="en-US" sz="2400" dirty="0" smtClean="0">
                        <a:latin typeface="Calibri" pitchFamily="34" charset="0"/>
                      </a:endParaRPr>
                    </a:p>
                    <a:p>
                      <a:r>
                        <a:rPr lang="en-US" sz="2400" b="1" dirty="0" smtClean="0">
                          <a:latin typeface="Calibri" pitchFamily="34" charset="0"/>
                        </a:rPr>
                        <a:t>Allergic</a:t>
                      </a:r>
                    </a:p>
                    <a:p>
                      <a:endParaRPr lang="en-US" sz="2400" b="1" dirty="0">
                        <a:latin typeface="Calibri" pitchFamily="34" charset="0"/>
                      </a:endParaRPr>
                    </a:p>
                  </a:txBody>
                  <a:tcPr/>
                </a:tc>
                <a:tc hMerge="1">
                  <a:txBody>
                    <a:bodyPr/>
                    <a:lstStyle/>
                    <a:p>
                      <a:endParaRPr lang="en-US" sz="2400" dirty="0">
                        <a:latin typeface="Calibri" pitchFamily="34" charset="0"/>
                      </a:endParaRPr>
                    </a:p>
                  </a:txBody>
                  <a:tcPr/>
                </a:tc>
              </a:tr>
              <a:tr h="370840">
                <a:tc>
                  <a:txBody>
                    <a:bodyPr/>
                    <a:lstStyle/>
                    <a:p>
                      <a:r>
                        <a:rPr lang="en-US" sz="2800" b="1" dirty="0" smtClean="0">
                          <a:solidFill>
                            <a:srgbClr val="7030A0"/>
                          </a:solidFill>
                          <a:latin typeface="Calibri" pitchFamily="34" charset="0"/>
                        </a:rPr>
                        <a:t>DEFINITION</a:t>
                      </a:r>
                      <a:r>
                        <a:rPr lang="en-US" sz="2800" b="1" dirty="0" smtClean="0">
                          <a:solidFill>
                            <a:srgbClr val="7030A0"/>
                          </a:solidFill>
                          <a:latin typeface="Calibri" pitchFamily="34" charset="0"/>
                        </a:rPr>
                        <a:t>:</a:t>
                      </a:r>
                    </a:p>
                    <a:p>
                      <a:endParaRPr lang="en-US" sz="2800" b="1" dirty="0" smtClean="0">
                        <a:solidFill>
                          <a:schemeClr val="tx1"/>
                        </a:solidFill>
                        <a:latin typeface="Calibri" pitchFamily="34" charset="0"/>
                      </a:endParaRPr>
                    </a:p>
                    <a:p>
                      <a:r>
                        <a:rPr lang="en-US" sz="2400" b="0" dirty="0" smtClean="0">
                          <a:solidFill>
                            <a:schemeClr val="tx1"/>
                          </a:solidFill>
                          <a:latin typeface="Calibri" pitchFamily="34" charset="0"/>
                        </a:rPr>
                        <a:t>When a person becomes sick when exposed to certain animals or certain types of food </a:t>
                      </a:r>
                      <a:endParaRPr lang="en-US" sz="2400" b="0" dirty="0">
                        <a:solidFill>
                          <a:schemeClr val="tx1"/>
                        </a:solidFill>
                        <a:latin typeface="Calibri" pitchFamily="34" charset="0"/>
                      </a:endParaRPr>
                    </a:p>
                  </a:txBody>
                  <a:tcPr/>
                </a:tc>
                <a:tc>
                  <a:txBody>
                    <a:bodyPr/>
                    <a:lstStyle/>
                    <a:p>
                      <a:r>
                        <a:rPr lang="en-US" sz="2800" b="1" dirty="0" smtClean="0">
                          <a:solidFill>
                            <a:srgbClr val="7030A0"/>
                          </a:solidFill>
                          <a:latin typeface="Calibri" pitchFamily="34" charset="0"/>
                        </a:rPr>
                        <a:t>USE IN SENTENCE</a:t>
                      </a:r>
                      <a:r>
                        <a:rPr lang="en-US" sz="2800" b="1" dirty="0" smtClean="0">
                          <a:solidFill>
                            <a:srgbClr val="7030A0"/>
                          </a:solidFill>
                          <a:latin typeface="Calibri" pitchFamily="34" charset="0"/>
                        </a:rPr>
                        <a:t>:</a:t>
                      </a:r>
                    </a:p>
                    <a:p>
                      <a:endParaRPr lang="en-US" sz="2800" b="1" dirty="0" smtClean="0">
                        <a:latin typeface="Calibri" pitchFamily="34" charset="0"/>
                      </a:endParaRPr>
                    </a:p>
                    <a:p>
                      <a:r>
                        <a:rPr lang="en-US" sz="2400" b="0" dirty="0" smtClean="0">
                          <a:latin typeface="Calibri" pitchFamily="34" charset="0"/>
                        </a:rPr>
                        <a:t>Not all people are allergic to the</a:t>
                      </a:r>
                      <a:r>
                        <a:rPr lang="en-US" sz="2400" b="0" baseline="0" dirty="0" smtClean="0">
                          <a:latin typeface="Calibri" pitchFamily="34" charset="0"/>
                        </a:rPr>
                        <a:t> fur of animals.</a:t>
                      </a:r>
                      <a:endParaRPr lang="en-US" sz="2400" b="0" dirty="0">
                        <a:latin typeface="Calibri" pitchFamily="34" charset="0"/>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and allergies affecting the human gas exchange system</a:t>
            </a:r>
            <a:endParaRPr lang="en-US" dirty="0"/>
          </a:p>
        </p:txBody>
      </p:sp>
      <p:sp>
        <p:nvSpPr>
          <p:cNvPr id="3" name="Content Placeholder 2"/>
          <p:cNvSpPr>
            <a:spLocks noGrp="1"/>
          </p:cNvSpPr>
          <p:nvPr>
            <p:ph idx="1"/>
          </p:nvPr>
        </p:nvSpPr>
        <p:spPr>
          <a:xfrm>
            <a:off x="457200" y="1609416"/>
            <a:ext cx="7620000" cy="4846320"/>
          </a:xfrm>
        </p:spPr>
        <p:txBody>
          <a:bodyPr>
            <a:normAutofit/>
          </a:bodyPr>
          <a:lstStyle/>
          <a:p>
            <a:r>
              <a:rPr lang="en-US" b="1" dirty="0" smtClean="0">
                <a:solidFill>
                  <a:srgbClr val="7030A0"/>
                </a:solidFill>
                <a:latin typeface="Calibri" pitchFamily="34" charset="0"/>
              </a:rPr>
              <a:t>People</a:t>
            </a:r>
            <a:r>
              <a:rPr lang="en-US" dirty="0" smtClean="0">
                <a:latin typeface="Calibri" pitchFamily="34" charset="0"/>
              </a:rPr>
              <a:t> who are </a:t>
            </a:r>
            <a:r>
              <a:rPr lang="en-US" b="1" dirty="0" smtClean="0">
                <a:solidFill>
                  <a:srgbClr val="7030A0"/>
                </a:solidFill>
                <a:latin typeface="Calibri" pitchFamily="34" charset="0"/>
              </a:rPr>
              <a:t>allergic</a:t>
            </a:r>
            <a:r>
              <a:rPr lang="en-US" dirty="0" smtClean="0">
                <a:latin typeface="Calibri" pitchFamily="34" charset="0"/>
              </a:rPr>
              <a:t> have a </a:t>
            </a:r>
            <a:r>
              <a:rPr lang="en-US" b="1" dirty="0" smtClean="0">
                <a:solidFill>
                  <a:srgbClr val="7030A0"/>
                </a:solidFill>
                <a:latin typeface="Calibri" pitchFamily="34" charset="0"/>
              </a:rPr>
              <a:t>natural tendency </a:t>
            </a:r>
            <a:r>
              <a:rPr lang="en-US" dirty="0" smtClean="0">
                <a:latin typeface="Calibri" pitchFamily="34" charset="0"/>
              </a:rPr>
              <a:t>or have </a:t>
            </a:r>
            <a:r>
              <a:rPr lang="en-US" b="1" dirty="0" smtClean="0">
                <a:solidFill>
                  <a:srgbClr val="7030A0"/>
                </a:solidFill>
                <a:latin typeface="Calibri" pitchFamily="34" charset="0"/>
              </a:rPr>
              <a:t>inherited the tendency </a:t>
            </a:r>
            <a:r>
              <a:rPr lang="en-US" dirty="0" smtClean="0">
                <a:latin typeface="Calibri" pitchFamily="34" charset="0"/>
              </a:rPr>
              <a:t>to </a:t>
            </a:r>
            <a:r>
              <a:rPr lang="en-US" b="1" dirty="0" smtClean="0">
                <a:solidFill>
                  <a:srgbClr val="7030A0"/>
                </a:solidFill>
                <a:latin typeface="Calibri" pitchFamily="34" charset="0"/>
              </a:rPr>
              <a:t>develop allergies</a:t>
            </a:r>
            <a:r>
              <a:rPr lang="en-US" dirty="0" smtClean="0">
                <a:solidFill>
                  <a:srgbClr val="7030A0"/>
                </a:solidFill>
                <a:latin typeface="Calibri" pitchFamily="34" charset="0"/>
              </a:rPr>
              <a:t>.</a:t>
            </a:r>
          </a:p>
          <a:p>
            <a:r>
              <a:rPr lang="en-US" dirty="0" smtClean="0">
                <a:latin typeface="Calibri" pitchFamily="34" charset="0"/>
              </a:rPr>
              <a:t>When the </a:t>
            </a:r>
            <a:r>
              <a:rPr lang="en-US" b="1" dirty="0" smtClean="0">
                <a:solidFill>
                  <a:srgbClr val="7030A0"/>
                </a:solidFill>
                <a:latin typeface="Calibri" pitchFamily="34" charset="0"/>
              </a:rPr>
              <a:t>allergens</a:t>
            </a:r>
            <a:r>
              <a:rPr lang="en-US" dirty="0" smtClean="0">
                <a:latin typeface="Calibri" pitchFamily="34" charset="0"/>
              </a:rPr>
              <a:t> enter the </a:t>
            </a:r>
            <a:r>
              <a:rPr lang="en-US" b="1" dirty="0" smtClean="0">
                <a:solidFill>
                  <a:srgbClr val="7030A0"/>
                </a:solidFill>
                <a:latin typeface="Calibri" pitchFamily="34" charset="0"/>
              </a:rPr>
              <a:t>body</a:t>
            </a:r>
            <a:r>
              <a:rPr lang="en-US" dirty="0" smtClean="0">
                <a:latin typeface="Calibri" pitchFamily="34" charset="0"/>
              </a:rPr>
              <a:t> of </a:t>
            </a:r>
            <a:r>
              <a:rPr lang="en-US" b="1" dirty="0" smtClean="0">
                <a:solidFill>
                  <a:srgbClr val="7030A0"/>
                </a:solidFill>
                <a:latin typeface="Calibri" pitchFamily="34" charset="0"/>
              </a:rPr>
              <a:t>such people</a:t>
            </a:r>
            <a:r>
              <a:rPr lang="en-US" b="1" dirty="0" smtClean="0">
                <a:solidFill>
                  <a:srgbClr val="0099FF"/>
                </a:solidFill>
                <a:latin typeface="Calibri" pitchFamily="34" charset="0"/>
              </a:rPr>
              <a:t> </a:t>
            </a:r>
            <a:r>
              <a:rPr lang="en-US" dirty="0" smtClean="0">
                <a:latin typeface="Calibri" pitchFamily="34" charset="0"/>
              </a:rPr>
              <a:t>we say that they have an </a:t>
            </a:r>
            <a:r>
              <a:rPr lang="en-US" b="1" dirty="0" smtClean="0">
                <a:solidFill>
                  <a:srgbClr val="7030A0"/>
                </a:solidFill>
                <a:latin typeface="Calibri" pitchFamily="34" charset="0"/>
              </a:rPr>
              <a:t>allergic reaction </a:t>
            </a:r>
            <a:r>
              <a:rPr lang="en-US" dirty="0" smtClean="0">
                <a:latin typeface="Calibri" pitchFamily="34" charset="0"/>
              </a:rPr>
              <a:t>or an </a:t>
            </a:r>
            <a:r>
              <a:rPr lang="en-US" b="1" dirty="0" smtClean="0">
                <a:solidFill>
                  <a:srgbClr val="7030A0"/>
                </a:solidFill>
                <a:latin typeface="Calibri" pitchFamily="34" charset="0"/>
              </a:rPr>
              <a:t>allergic attack</a:t>
            </a:r>
            <a:r>
              <a:rPr lang="en-US" dirty="0" smtClean="0">
                <a:solidFill>
                  <a:srgbClr val="7030A0"/>
                </a:solidFill>
                <a:latin typeface="Calibri" pitchFamily="34" charset="0"/>
              </a:rPr>
              <a:t>.</a:t>
            </a:r>
          </a:p>
          <a:p>
            <a:r>
              <a:rPr lang="en-US" dirty="0" smtClean="0">
                <a:latin typeface="Calibri" pitchFamily="34" charset="0"/>
              </a:rPr>
              <a:t>The </a:t>
            </a:r>
            <a:r>
              <a:rPr lang="en-US" b="1" dirty="0" smtClean="0">
                <a:solidFill>
                  <a:srgbClr val="7030A0"/>
                </a:solidFill>
                <a:latin typeface="Calibri" pitchFamily="34" charset="0"/>
              </a:rPr>
              <a:t>allergic reaction </a:t>
            </a:r>
            <a:r>
              <a:rPr lang="en-US" dirty="0" smtClean="0">
                <a:latin typeface="Calibri" pitchFamily="34" charset="0"/>
              </a:rPr>
              <a:t>can be </a:t>
            </a:r>
            <a:r>
              <a:rPr lang="en-US" b="1" dirty="0" smtClean="0">
                <a:solidFill>
                  <a:srgbClr val="7030A0"/>
                </a:solidFill>
                <a:latin typeface="Calibri" pitchFamily="34" charset="0"/>
              </a:rPr>
              <a:t>mild</a:t>
            </a:r>
            <a:r>
              <a:rPr lang="en-US" dirty="0" smtClean="0">
                <a:latin typeface="Calibri" pitchFamily="34" charset="0"/>
              </a:rPr>
              <a:t>, e.g. lumps may appear on the skin and these </a:t>
            </a:r>
            <a:r>
              <a:rPr lang="en-US" b="1" dirty="0" smtClean="0">
                <a:solidFill>
                  <a:srgbClr val="7030A0"/>
                </a:solidFill>
                <a:latin typeface="Calibri" pitchFamily="34" charset="0"/>
              </a:rPr>
              <a:t>may disappear after some time without treatment</a:t>
            </a:r>
            <a:r>
              <a:rPr lang="en-US" dirty="0" smtClean="0">
                <a:solidFill>
                  <a:srgbClr val="7030A0"/>
                </a:solidFill>
                <a:latin typeface="Calibri" pitchFamily="34" charset="0"/>
              </a:rPr>
              <a:t>.</a:t>
            </a:r>
          </a:p>
          <a:p>
            <a:r>
              <a:rPr lang="en-US" dirty="0" smtClean="0">
                <a:latin typeface="Calibri" pitchFamily="34" charset="0"/>
              </a:rPr>
              <a:t>However the </a:t>
            </a:r>
            <a:r>
              <a:rPr lang="en-US" b="1" dirty="0" smtClean="0">
                <a:solidFill>
                  <a:srgbClr val="7030A0"/>
                </a:solidFill>
                <a:latin typeface="Calibri" pitchFamily="34" charset="0"/>
              </a:rPr>
              <a:t>allergic reaction </a:t>
            </a:r>
            <a:r>
              <a:rPr lang="en-US" dirty="0" smtClean="0">
                <a:latin typeface="Calibri" pitchFamily="34" charset="0"/>
              </a:rPr>
              <a:t>can be </a:t>
            </a:r>
            <a:r>
              <a:rPr lang="en-US" b="1" dirty="0" smtClean="0">
                <a:solidFill>
                  <a:srgbClr val="7030A0"/>
                </a:solidFill>
                <a:latin typeface="Calibri" pitchFamily="34" charset="0"/>
              </a:rPr>
              <a:t>serious</a:t>
            </a:r>
            <a:r>
              <a:rPr lang="en-US" dirty="0" smtClean="0">
                <a:solidFill>
                  <a:srgbClr val="7030A0"/>
                </a:solidFill>
                <a:latin typeface="Calibri" pitchFamily="34" charset="0"/>
              </a:rPr>
              <a:t>.</a:t>
            </a:r>
          </a:p>
          <a:p>
            <a:r>
              <a:rPr lang="en-US" dirty="0" smtClean="0">
                <a:latin typeface="Calibri" pitchFamily="34" charset="0"/>
              </a:rPr>
              <a:t>In this case, </a:t>
            </a:r>
            <a:r>
              <a:rPr lang="en-US" b="1" dirty="0" smtClean="0">
                <a:solidFill>
                  <a:srgbClr val="7030A0"/>
                </a:solidFill>
                <a:latin typeface="Calibri" pitchFamily="34" charset="0"/>
              </a:rPr>
              <a:t>medical treatment </a:t>
            </a:r>
            <a:r>
              <a:rPr lang="en-US" dirty="0" smtClean="0">
                <a:latin typeface="Calibri" pitchFamily="34" charset="0"/>
              </a:rPr>
              <a:t>and or  </a:t>
            </a:r>
            <a:r>
              <a:rPr lang="en-US" b="1" dirty="0" smtClean="0">
                <a:solidFill>
                  <a:srgbClr val="7030A0"/>
                </a:solidFill>
                <a:latin typeface="Calibri" pitchFamily="34" charset="0"/>
              </a:rPr>
              <a:t>hospitalization</a:t>
            </a:r>
            <a:r>
              <a:rPr lang="en-US" b="1" dirty="0" smtClean="0">
                <a:solidFill>
                  <a:srgbClr val="669900"/>
                </a:solidFill>
                <a:latin typeface="Calibri" pitchFamily="34" charset="0"/>
              </a:rPr>
              <a:t> </a:t>
            </a:r>
            <a:r>
              <a:rPr lang="en-US" dirty="0" smtClean="0">
                <a:latin typeface="Calibri" pitchFamily="34" charset="0"/>
              </a:rPr>
              <a:t>may be necessary.</a:t>
            </a:r>
            <a:endParaRPr lang="en-US" dirty="0">
              <a:latin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allergies </a:t>
            </a:r>
            <a:r>
              <a:rPr lang="en-US" dirty="0" smtClean="0">
                <a:solidFill>
                  <a:schemeClr val="tx1"/>
                </a:solidFill>
                <a:latin typeface="Calibri" pitchFamily="34" charset="0"/>
              </a:rPr>
              <a:t>affecting the human gas exchange </a:t>
            </a:r>
            <a:r>
              <a:rPr lang="en-US" dirty="0" smtClean="0">
                <a:solidFill>
                  <a:schemeClr val="tx1"/>
                </a:solidFill>
                <a:latin typeface="Calibri" pitchFamily="34" charset="0"/>
              </a:rPr>
              <a:t>system: </a:t>
            </a:r>
            <a:r>
              <a:rPr lang="en-US" cap="none" dirty="0" smtClean="0">
                <a:solidFill>
                  <a:srgbClr val="7030A0"/>
                </a:solidFill>
                <a:latin typeface="Calibri" pitchFamily="34" charset="0"/>
              </a:rPr>
              <a:t>Asthma</a:t>
            </a:r>
            <a:endParaRPr lang="en-US" dirty="0">
              <a:solidFill>
                <a:srgbClr val="7030A0"/>
              </a:solidFill>
            </a:endParaRPr>
          </a:p>
        </p:txBody>
      </p:sp>
      <p:sp>
        <p:nvSpPr>
          <p:cNvPr id="3" name="Content Placeholder 2"/>
          <p:cNvSpPr>
            <a:spLocks noGrp="1"/>
          </p:cNvSpPr>
          <p:nvPr>
            <p:ph idx="1"/>
          </p:nvPr>
        </p:nvSpPr>
        <p:spPr/>
        <p:txBody>
          <a:bodyPr>
            <a:normAutofit/>
          </a:bodyPr>
          <a:lstStyle/>
          <a:p>
            <a:pPr marL="514350" indent="-514350">
              <a:buNone/>
            </a:pPr>
            <a:r>
              <a:rPr lang="en-US" b="1" dirty="0" smtClean="0">
                <a:latin typeface="Calibri" pitchFamily="34" charset="0"/>
              </a:rPr>
              <a:t>Causes</a:t>
            </a:r>
            <a:r>
              <a:rPr lang="en-US" b="1" dirty="0" smtClean="0">
                <a:latin typeface="Calibri" pitchFamily="34" charset="0"/>
              </a:rPr>
              <a:t>:</a:t>
            </a:r>
          </a:p>
          <a:p>
            <a:pPr marL="514350" indent="-514350"/>
            <a:r>
              <a:rPr lang="en-US" b="1" dirty="0" smtClean="0">
                <a:solidFill>
                  <a:srgbClr val="7030A0"/>
                </a:solidFill>
                <a:latin typeface="Calibri" pitchFamily="34" charset="0"/>
              </a:rPr>
              <a:t>Narrowing of the air passages </a:t>
            </a:r>
            <a:r>
              <a:rPr lang="en-US" dirty="0" smtClean="0">
                <a:latin typeface="Calibri" pitchFamily="34" charset="0"/>
              </a:rPr>
              <a:t>because of </a:t>
            </a:r>
            <a:r>
              <a:rPr lang="en-US" b="1" dirty="0" smtClean="0">
                <a:solidFill>
                  <a:srgbClr val="7030A0"/>
                </a:solidFill>
                <a:latin typeface="Calibri" pitchFamily="34" charset="0"/>
              </a:rPr>
              <a:t>an allergic reaction to pollen, dust, feathers, certain chemicals and some food</a:t>
            </a:r>
            <a:r>
              <a:rPr lang="en-US" dirty="0" smtClean="0">
                <a:solidFill>
                  <a:srgbClr val="7030A0"/>
                </a:solidFill>
                <a:latin typeface="Calibri" pitchFamily="34" charset="0"/>
              </a:rPr>
              <a:t>.</a:t>
            </a:r>
          </a:p>
          <a:p>
            <a:pPr marL="514350" indent="-514350"/>
            <a:r>
              <a:rPr lang="en-US" b="1" dirty="0" smtClean="0">
                <a:solidFill>
                  <a:srgbClr val="7030A0"/>
                </a:solidFill>
                <a:latin typeface="Calibri" pitchFamily="34" charset="0"/>
              </a:rPr>
              <a:t>Viral infections </a:t>
            </a:r>
            <a:r>
              <a:rPr lang="en-US" dirty="0" smtClean="0">
                <a:latin typeface="Calibri" pitchFamily="34" charset="0"/>
              </a:rPr>
              <a:t>such as colds.</a:t>
            </a:r>
          </a:p>
          <a:p>
            <a:pPr marL="514350" indent="-514350">
              <a:buNone/>
            </a:pPr>
            <a:endParaRPr lang="en-US" dirty="0" smtClean="0">
              <a:latin typeface="Calibri" pitchFamily="34" charset="0"/>
            </a:endParaRPr>
          </a:p>
          <a:p>
            <a:pPr marL="514350" indent="-514350">
              <a:buNone/>
            </a:pPr>
            <a:r>
              <a:rPr lang="en-US" b="1" dirty="0" smtClean="0">
                <a:latin typeface="Calibri" pitchFamily="34" charset="0"/>
              </a:rPr>
              <a:t>Symptoms</a:t>
            </a:r>
            <a:r>
              <a:rPr lang="en-US" dirty="0" smtClean="0">
                <a:latin typeface="Calibri" pitchFamily="34" charset="0"/>
              </a:rPr>
              <a:t>:</a:t>
            </a:r>
          </a:p>
          <a:p>
            <a:pPr marL="514350" indent="-514350"/>
            <a:r>
              <a:rPr lang="en-US" dirty="0" smtClean="0">
                <a:latin typeface="Calibri" pitchFamily="34" charset="0"/>
              </a:rPr>
              <a:t>Breathlessness</a:t>
            </a:r>
          </a:p>
          <a:p>
            <a:pPr marL="514350" indent="-514350"/>
            <a:r>
              <a:rPr lang="en-US" dirty="0" smtClean="0">
                <a:latin typeface="Calibri" pitchFamily="34" charset="0"/>
              </a:rPr>
              <a:t>Cough</a:t>
            </a:r>
          </a:p>
          <a:p>
            <a:pPr marL="514350" indent="-514350"/>
            <a:r>
              <a:rPr lang="en-US" dirty="0" smtClean="0">
                <a:latin typeface="Calibri" pitchFamily="34" charset="0"/>
              </a:rPr>
              <a:t>wheezing</a:t>
            </a:r>
          </a:p>
          <a:p>
            <a:pPr marL="514350" indent="-514350">
              <a:buNone/>
            </a:pPr>
            <a:endParaRPr lang="en-US" dirty="0" smtClean="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allergies </a:t>
            </a:r>
            <a:r>
              <a:rPr lang="en-US" dirty="0" smtClean="0">
                <a:solidFill>
                  <a:schemeClr val="tx1"/>
                </a:solidFill>
                <a:latin typeface="Calibri" pitchFamily="34" charset="0"/>
              </a:rPr>
              <a:t>affecting the human gas exchange </a:t>
            </a:r>
            <a:r>
              <a:rPr lang="en-US" dirty="0" smtClean="0">
                <a:solidFill>
                  <a:schemeClr val="tx1"/>
                </a:solidFill>
                <a:latin typeface="Calibri" pitchFamily="34" charset="0"/>
              </a:rPr>
              <a:t>system: </a:t>
            </a:r>
            <a:r>
              <a:rPr lang="en-US" cap="none" dirty="0" smtClean="0">
                <a:solidFill>
                  <a:srgbClr val="7030A0"/>
                </a:solidFill>
                <a:latin typeface="Calibri" pitchFamily="34" charset="0"/>
              </a:rPr>
              <a:t>Hay Fever</a:t>
            </a:r>
            <a:endParaRPr lang="en-US" dirty="0">
              <a:solidFill>
                <a:srgbClr val="7030A0"/>
              </a:solidFill>
            </a:endParaRPr>
          </a:p>
        </p:txBody>
      </p:sp>
      <p:sp>
        <p:nvSpPr>
          <p:cNvPr id="3" name="Content Placeholder 2"/>
          <p:cNvSpPr>
            <a:spLocks noGrp="1"/>
          </p:cNvSpPr>
          <p:nvPr>
            <p:ph idx="1"/>
          </p:nvPr>
        </p:nvSpPr>
        <p:spPr>
          <a:xfrm>
            <a:off x="457200" y="1609416"/>
            <a:ext cx="7620000" cy="5172384"/>
          </a:xfrm>
        </p:spPr>
        <p:txBody>
          <a:bodyPr>
            <a:normAutofit fontScale="92500" lnSpcReduction="10000"/>
          </a:bodyPr>
          <a:lstStyle/>
          <a:p>
            <a:pPr marL="514350" indent="-514350">
              <a:buNone/>
            </a:pPr>
            <a:r>
              <a:rPr lang="en-US" b="1" dirty="0" smtClean="0">
                <a:latin typeface="Calibri" pitchFamily="34" charset="0"/>
              </a:rPr>
              <a:t>Causes:</a:t>
            </a:r>
          </a:p>
          <a:p>
            <a:pPr marL="514350" indent="-514350"/>
            <a:r>
              <a:rPr lang="en-US" b="1" dirty="0" smtClean="0">
                <a:solidFill>
                  <a:srgbClr val="7030A0"/>
                </a:solidFill>
                <a:latin typeface="Calibri" pitchFamily="34" charset="0"/>
              </a:rPr>
              <a:t>Irritation of the mucous membranes </a:t>
            </a:r>
            <a:r>
              <a:rPr lang="en-US" dirty="0" smtClean="0">
                <a:latin typeface="Calibri" pitchFamily="34" charset="0"/>
              </a:rPr>
              <a:t>of the </a:t>
            </a:r>
            <a:r>
              <a:rPr lang="en-US" b="1" dirty="0" smtClean="0">
                <a:solidFill>
                  <a:srgbClr val="7030A0"/>
                </a:solidFill>
                <a:latin typeface="Calibri" pitchFamily="34" charset="0"/>
              </a:rPr>
              <a:t>nasal passages</a:t>
            </a:r>
            <a:r>
              <a:rPr lang="en-US" dirty="0" smtClean="0">
                <a:latin typeface="Calibri" pitchFamily="34" charset="0"/>
              </a:rPr>
              <a:t> caused by</a:t>
            </a:r>
          </a:p>
          <a:p>
            <a:pPr marL="731520" lvl="3" indent="0">
              <a:buNone/>
            </a:pPr>
            <a:r>
              <a:rPr lang="en-US" sz="2400" dirty="0" smtClean="0">
                <a:solidFill>
                  <a:schemeClr val="tx1"/>
                </a:solidFill>
                <a:latin typeface="Calibri" pitchFamily="34" charset="0"/>
              </a:rPr>
              <a:t>a) spores and </a:t>
            </a:r>
          </a:p>
          <a:p>
            <a:pPr marL="731520" lvl="3" indent="0">
              <a:buNone/>
            </a:pPr>
            <a:r>
              <a:rPr lang="en-US" sz="2400" dirty="0" smtClean="0">
                <a:solidFill>
                  <a:schemeClr val="tx1"/>
                </a:solidFill>
                <a:latin typeface="Calibri" pitchFamily="34" charset="0"/>
              </a:rPr>
              <a:t>b) Pollen grains of </a:t>
            </a:r>
            <a:r>
              <a:rPr lang="en-US" sz="2400" dirty="0" err="1" smtClean="0">
                <a:solidFill>
                  <a:schemeClr val="tx1"/>
                </a:solidFill>
                <a:latin typeface="Calibri" pitchFamily="34" charset="0"/>
              </a:rPr>
              <a:t>mould</a:t>
            </a:r>
            <a:endParaRPr lang="en-US" sz="2400" dirty="0" smtClean="0">
              <a:solidFill>
                <a:schemeClr val="tx1"/>
              </a:solidFill>
              <a:latin typeface="Calibri" pitchFamily="34" charset="0"/>
            </a:endParaRPr>
          </a:p>
          <a:p>
            <a:pPr marL="514350" indent="-514350"/>
            <a:r>
              <a:rPr lang="en-US" dirty="0" smtClean="0">
                <a:latin typeface="Calibri" pitchFamily="34" charset="0"/>
              </a:rPr>
              <a:t>Then the </a:t>
            </a:r>
            <a:r>
              <a:rPr lang="en-US" b="1" dirty="0" smtClean="0">
                <a:solidFill>
                  <a:srgbClr val="6600FF"/>
                </a:solidFill>
                <a:latin typeface="Calibri" pitchFamily="34" charset="0"/>
              </a:rPr>
              <a:t>immune system produces histamines</a:t>
            </a:r>
            <a:r>
              <a:rPr lang="en-US" dirty="0" smtClean="0">
                <a:latin typeface="Calibri" pitchFamily="34" charset="0"/>
              </a:rPr>
              <a:t>.</a:t>
            </a:r>
          </a:p>
          <a:p>
            <a:pPr marL="514350" indent="-514350"/>
            <a:r>
              <a:rPr lang="en-US" dirty="0" smtClean="0">
                <a:latin typeface="Calibri" pitchFamily="34" charset="0"/>
              </a:rPr>
              <a:t>These </a:t>
            </a:r>
            <a:r>
              <a:rPr lang="en-US" b="1" dirty="0" smtClean="0">
                <a:solidFill>
                  <a:srgbClr val="7030A0"/>
                </a:solidFill>
                <a:latin typeface="Calibri" pitchFamily="34" charset="0"/>
              </a:rPr>
              <a:t>histamines protect the body</a:t>
            </a:r>
            <a:r>
              <a:rPr lang="en-US" dirty="0" smtClean="0">
                <a:solidFill>
                  <a:srgbClr val="7030A0"/>
                </a:solidFill>
                <a:latin typeface="Calibri" pitchFamily="34" charset="0"/>
              </a:rPr>
              <a:t>, </a:t>
            </a:r>
            <a:r>
              <a:rPr lang="en-US" dirty="0" smtClean="0">
                <a:latin typeface="Calibri" pitchFamily="34" charset="0"/>
              </a:rPr>
              <a:t>but they </a:t>
            </a:r>
            <a:r>
              <a:rPr lang="en-US" b="1" dirty="0" smtClean="0">
                <a:solidFill>
                  <a:srgbClr val="7030A0"/>
                </a:solidFill>
                <a:latin typeface="Calibri" pitchFamily="34" charset="0"/>
              </a:rPr>
              <a:t>produce some symptoms</a:t>
            </a:r>
            <a:r>
              <a:rPr lang="en-US" dirty="0" smtClean="0">
                <a:solidFill>
                  <a:srgbClr val="7030A0"/>
                </a:solidFill>
                <a:latin typeface="Calibri" pitchFamily="34" charset="0"/>
              </a:rPr>
              <a:t>.</a:t>
            </a:r>
          </a:p>
          <a:p>
            <a:pPr marL="514350" indent="-514350">
              <a:buNone/>
            </a:pPr>
            <a:endParaRPr lang="en-US" sz="1300" dirty="0" smtClean="0">
              <a:latin typeface="Calibri" pitchFamily="34" charset="0"/>
            </a:endParaRPr>
          </a:p>
          <a:p>
            <a:pPr marL="514350" indent="-514350">
              <a:buNone/>
            </a:pPr>
            <a:r>
              <a:rPr lang="en-US" b="1" dirty="0" smtClean="0">
                <a:latin typeface="Calibri" pitchFamily="34" charset="0"/>
              </a:rPr>
              <a:t>Symptoms</a:t>
            </a:r>
            <a:r>
              <a:rPr lang="en-US" dirty="0" smtClean="0">
                <a:latin typeface="Calibri" pitchFamily="34" charset="0"/>
              </a:rPr>
              <a:t>:</a:t>
            </a:r>
          </a:p>
          <a:p>
            <a:pPr marL="514350" indent="-514350"/>
            <a:r>
              <a:rPr lang="en-US" dirty="0" smtClean="0">
                <a:latin typeface="Calibri" pitchFamily="34" charset="0"/>
              </a:rPr>
              <a:t>Sneezing</a:t>
            </a:r>
          </a:p>
          <a:p>
            <a:pPr lvl="0">
              <a:buClr>
                <a:srgbClr val="B13F9A"/>
              </a:buClr>
            </a:pPr>
            <a:r>
              <a:rPr lang="en-US" dirty="0" smtClean="0">
                <a:solidFill>
                  <a:prstClr val="black"/>
                </a:solidFill>
                <a:latin typeface="Calibri" pitchFamily="34" charset="0"/>
              </a:rPr>
              <a:t>    Runny</a:t>
            </a:r>
            <a:r>
              <a:rPr lang="en-US" dirty="0">
                <a:solidFill>
                  <a:prstClr val="black"/>
                </a:solidFill>
                <a:latin typeface="Calibri" pitchFamily="34" charset="0"/>
              </a:rPr>
              <a:t>, blocked and itchy nose</a:t>
            </a:r>
          </a:p>
          <a:p>
            <a:pPr lvl="0">
              <a:buClr>
                <a:srgbClr val="B13F9A"/>
              </a:buClr>
            </a:pPr>
            <a:r>
              <a:rPr lang="en-US" dirty="0" smtClean="0">
                <a:solidFill>
                  <a:prstClr val="black"/>
                </a:solidFill>
                <a:latin typeface="Calibri" pitchFamily="34" charset="0"/>
              </a:rPr>
              <a:t>    Itchy </a:t>
            </a:r>
            <a:r>
              <a:rPr lang="en-US" dirty="0">
                <a:solidFill>
                  <a:prstClr val="black"/>
                </a:solidFill>
                <a:latin typeface="Calibri" pitchFamily="34" charset="0"/>
              </a:rPr>
              <a:t>and watery eyes</a:t>
            </a:r>
          </a:p>
          <a:p>
            <a:pPr marL="514350" indent="-514350"/>
            <a:endParaRPr lang="en-US" dirty="0" smtClean="0">
              <a:latin typeface="Calibri" pitchFamily="34" charset="0"/>
            </a:endParaRPr>
          </a:p>
          <a:p>
            <a:pPr marL="514350" indent="-514350"/>
            <a:endParaRPr lang="en-US" dirty="0" smtClean="0">
              <a:latin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terminology</a:t>
            </a:r>
            <a:endParaRPr lang="en-US" dirty="0">
              <a:solidFill>
                <a:schemeClr val="tx1"/>
              </a:solidFill>
              <a:latin typeface="Calibri"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6160593"/>
              </p:ext>
            </p:extLst>
          </p:nvPr>
        </p:nvGraphicFramePr>
        <p:xfrm>
          <a:off x="457200" y="1609725"/>
          <a:ext cx="7239000" cy="4815840"/>
        </p:xfrm>
        <a:graphic>
          <a:graphicData uri="http://schemas.openxmlformats.org/drawingml/2006/table">
            <a:tbl>
              <a:tblPr firstRow="1" bandRow="1">
                <a:tableStyleId>{5940675A-B579-460E-94D1-54222C63F5DA}</a:tableStyleId>
              </a:tblPr>
              <a:tblGrid>
                <a:gridCol w="3619500"/>
                <a:gridCol w="3619500"/>
              </a:tblGrid>
              <a:tr h="370840">
                <a:tc gridSpan="2">
                  <a:txBody>
                    <a:bodyPr/>
                    <a:lstStyle/>
                    <a:p>
                      <a:r>
                        <a:rPr lang="en-US" sz="2800" b="1" dirty="0" smtClean="0">
                          <a:solidFill>
                            <a:srgbClr val="7030A0"/>
                          </a:solidFill>
                          <a:latin typeface="Calibri" pitchFamily="34" charset="0"/>
                        </a:rPr>
                        <a:t>TERM</a:t>
                      </a:r>
                      <a:r>
                        <a:rPr lang="en-US" sz="2800" b="1" dirty="0" smtClean="0">
                          <a:solidFill>
                            <a:srgbClr val="7030A0"/>
                          </a:solidFill>
                          <a:latin typeface="Calibri" pitchFamily="34" charset="0"/>
                        </a:rPr>
                        <a:t>:</a:t>
                      </a:r>
                    </a:p>
                    <a:p>
                      <a:endParaRPr lang="en-US" sz="2800" b="1" dirty="0" smtClean="0">
                        <a:solidFill>
                          <a:srgbClr val="7030A0"/>
                        </a:solidFill>
                        <a:latin typeface="Calibri" pitchFamily="34" charset="0"/>
                      </a:endParaRPr>
                    </a:p>
                    <a:p>
                      <a:endParaRPr lang="en-US" sz="2400" b="1" dirty="0" smtClean="0">
                        <a:latin typeface="Calibri" pitchFamily="34" charset="0"/>
                      </a:endParaRPr>
                    </a:p>
                    <a:p>
                      <a:r>
                        <a:rPr lang="en-US" sz="2400" b="1" dirty="0" smtClean="0">
                          <a:latin typeface="Calibri" pitchFamily="34" charset="0"/>
                        </a:rPr>
                        <a:t>Disease</a:t>
                      </a:r>
                    </a:p>
                  </a:txBody>
                  <a:tcPr/>
                </a:tc>
                <a:tc hMerge="1">
                  <a:txBody>
                    <a:bodyPr/>
                    <a:lstStyle/>
                    <a:p>
                      <a:endParaRPr lang="en-US" sz="2400" dirty="0">
                        <a:latin typeface="Calibri" pitchFamily="34" charset="0"/>
                      </a:endParaRPr>
                    </a:p>
                  </a:txBody>
                  <a:tcPr/>
                </a:tc>
              </a:tr>
              <a:tr h="370840">
                <a:tc>
                  <a:txBody>
                    <a:bodyPr/>
                    <a:lstStyle/>
                    <a:p>
                      <a:r>
                        <a:rPr lang="en-US" sz="2800" b="1" dirty="0" smtClean="0">
                          <a:solidFill>
                            <a:srgbClr val="7030A0"/>
                          </a:solidFill>
                          <a:latin typeface="Calibri" pitchFamily="34" charset="0"/>
                        </a:rPr>
                        <a:t>DEFINITION</a:t>
                      </a:r>
                      <a:r>
                        <a:rPr lang="en-US" sz="2800" b="1" dirty="0" smtClean="0">
                          <a:solidFill>
                            <a:srgbClr val="7030A0"/>
                          </a:solidFill>
                          <a:latin typeface="Calibri" pitchFamily="34" charset="0"/>
                        </a:rPr>
                        <a:t>:</a:t>
                      </a:r>
                    </a:p>
                    <a:p>
                      <a:endParaRPr lang="en-US" sz="2800" b="1" dirty="0" smtClean="0">
                        <a:latin typeface="Calibri" pitchFamily="34" charset="0"/>
                      </a:endParaRPr>
                    </a:p>
                    <a:p>
                      <a:r>
                        <a:rPr lang="en-US" sz="2400" b="0" dirty="0" smtClean="0">
                          <a:solidFill>
                            <a:schemeClr val="tx1"/>
                          </a:solidFill>
                          <a:latin typeface="Calibri" pitchFamily="34" charset="0"/>
                        </a:rPr>
                        <a:t>when the normal functioning of an organism is upset or changed by infections, environmental factors or inborn defects.</a:t>
                      </a:r>
                    </a:p>
                    <a:p>
                      <a:endParaRPr lang="en-US" sz="2400" dirty="0">
                        <a:latin typeface="Calibri" pitchFamily="34" charset="0"/>
                      </a:endParaRPr>
                    </a:p>
                  </a:txBody>
                  <a:tcPr/>
                </a:tc>
                <a:tc>
                  <a:txBody>
                    <a:bodyPr/>
                    <a:lstStyle/>
                    <a:p>
                      <a:r>
                        <a:rPr lang="en-US" sz="2800" b="1" dirty="0" smtClean="0">
                          <a:solidFill>
                            <a:srgbClr val="7030A0"/>
                          </a:solidFill>
                          <a:latin typeface="Calibri" pitchFamily="34" charset="0"/>
                        </a:rPr>
                        <a:t>USE IN SENTENCE</a:t>
                      </a:r>
                      <a:r>
                        <a:rPr lang="en-US" sz="2800" b="1" dirty="0" smtClean="0">
                          <a:solidFill>
                            <a:srgbClr val="7030A0"/>
                          </a:solidFill>
                          <a:latin typeface="Calibri" pitchFamily="34" charset="0"/>
                        </a:rPr>
                        <a:t>:</a:t>
                      </a:r>
                    </a:p>
                    <a:p>
                      <a:endParaRPr lang="en-US" sz="2800" b="1" dirty="0" smtClean="0">
                        <a:latin typeface="Calibri" pitchFamily="34" charset="0"/>
                      </a:endParaRPr>
                    </a:p>
                    <a:p>
                      <a:r>
                        <a:rPr lang="en-US" sz="2400" b="0" dirty="0" smtClean="0">
                          <a:latin typeface="Calibri" pitchFamily="34" charset="0"/>
                        </a:rPr>
                        <a:t>TB</a:t>
                      </a:r>
                      <a:r>
                        <a:rPr lang="en-US" sz="2400" b="0" baseline="0" dirty="0" smtClean="0">
                          <a:latin typeface="Calibri" pitchFamily="34" charset="0"/>
                        </a:rPr>
                        <a:t> is a disease that causes damage to the lungs.</a:t>
                      </a:r>
                      <a:endParaRPr lang="en-US" sz="2400" b="0" dirty="0">
                        <a:latin typeface="Calibri" pitchFamily="34" charset="0"/>
                      </a:endParaRPr>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system</a:t>
            </a:r>
            <a:endParaRPr lang="en-US" dirty="0"/>
          </a:p>
        </p:txBody>
      </p:sp>
      <p:sp>
        <p:nvSpPr>
          <p:cNvPr id="3" name="Content Placeholder 2"/>
          <p:cNvSpPr>
            <a:spLocks noGrp="1"/>
          </p:cNvSpPr>
          <p:nvPr>
            <p:ph idx="1"/>
          </p:nvPr>
        </p:nvSpPr>
        <p:spPr/>
        <p:txBody>
          <a:bodyPr>
            <a:normAutofit/>
          </a:bodyPr>
          <a:lstStyle/>
          <a:p>
            <a:r>
              <a:rPr lang="en-US" sz="4000" b="1" dirty="0" smtClean="0">
                <a:solidFill>
                  <a:srgbClr val="7030A0"/>
                </a:solidFill>
                <a:latin typeface="Calibri" pitchFamily="34" charset="0"/>
              </a:rPr>
              <a:t>Diseases</a:t>
            </a:r>
            <a:r>
              <a:rPr lang="en-US" sz="4000" b="1" dirty="0" smtClean="0">
                <a:solidFill>
                  <a:srgbClr val="FF33CC"/>
                </a:solidFill>
                <a:latin typeface="Calibri" pitchFamily="34" charset="0"/>
              </a:rPr>
              <a:t> </a:t>
            </a:r>
            <a:r>
              <a:rPr lang="en-US" dirty="0" smtClean="0">
                <a:latin typeface="Calibri" pitchFamily="34" charset="0"/>
              </a:rPr>
              <a:t>occur </a:t>
            </a:r>
            <a:r>
              <a:rPr lang="en-US" b="1" dirty="0" smtClean="0">
                <a:solidFill>
                  <a:srgbClr val="7030A0"/>
                </a:solidFill>
                <a:latin typeface="Calibri" pitchFamily="34" charset="0"/>
              </a:rPr>
              <a:t>when the normal functioning </a:t>
            </a:r>
            <a:r>
              <a:rPr lang="en-US" dirty="0" smtClean="0">
                <a:latin typeface="Calibri" pitchFamily="34" charset="0"/>
              </a:rPr>
              <a:t>of an </a:t>
            </a:r>
            <a:r>
              <a:rPr lang="en-US" b="1" dirty="0" smtClean="0">
                <a:solidFill>
                  <a:srgbClr val="7030A0"/>
                </a:solidFill>
                <a:latin typeface="Calibri" pitchFamily="34" charset="0"/>
              </a:rPr>
              <a:t>organism is upset or changed </a:t>
            </a:r>
            <a:r>
              <a:rPr lang="en-US" dirty="0" smtClean="0">
                <a:latin typeface="Calibri" pitchFamily="34" charset="0"/>
              </a:rPr>
              <a:t>by </a:t>
            </a:r>
            <a:r>
              <a:rPr lang="en-US" b="1" dirty="0" smtClean="0">
                <a:solidFill>
                  <a:srgbClr val="7030A0"/>
                </a:solidFill>
                <a:latin typeface="Calibri" pitchFamily="34" charset="0"/>
              </a:rPr>
              <a:t>infections, environmental factors or inborn defects</a:t>
            </a:r>
            <a:r>
              <a:rPr lang="en-US" dirty="0" smtClean="0">
                <a:solidFill>
                  <a:srgbClr val="7030A0"/>
                </a:solidFill>
                <a:latin typeface="Calibri" pitchFamily="34" charset="0"/>
              </a:rPr>
              <a:t>.</a:t>
            </a:r>
          </a:p>
          <a:p>
            <a:endParaRPr lang="en-US" dirty="0" smtClean="0">
              <a:solidFill>
                <a:srgbClr val="7030A0"/>
              </a:solidFill>
              <a:latin typeface="Calibri" pitchFamily="34" charset="0"/>
            </a:endParaRPr>
          </a:p>
          <a:p>
            <a:r>
              <a:rPr lang="en-US" dirty="0" smtClean="0">
                <a:latin typeface="Calibri" pitchFamily="34" charset="0"/>
              </a:rPr>
              <a:t>These </a:t>
            </a:r>
            <a:r>
              <a:rPr lang="en-US" b="1" dirty="0" smtClean="0">
                <a:solidFill>
                  <a:srgbClr val="7030A0"/>
                </a:solidFill>
                <a:latin typeface="Calibri" pitchFamily="34" charset="0"/>
              </a:rPr>
              <a:t>infections</a:t>
            </a:r>
            <a:r>
              <a:rPr lang="en-US" dirty="0" smtClean="0">
                <a:latin typeface="Calibri" pitchFamily="34" charset="0"/>
              </a:rPr>
              <a:t> can be </a:t>
            </a:r>
            <a:r>
              <a:rPr lang="en-US" b="1" dirty="0" smtClean="0">
                <a:solidFill>
                  <a:srgbClr val="7030A0"/>
                </a:solidFill>
                <a:latin typeface="Calibri" pitchFamily="34" charset="0"/>
              </a:rPr>
              <a:t>caused by bacteria or viruses</a:t>
            </a:r>
            <a:r>
              <a:rPr lang="en-US" dirty="0" smtClean="0">
                <a:solidFill>
                  <a:srgbClr val="7030A0"/>
                </a:solidFill>
                <a:latin typeface="Calibri" pitchFamily="34" charset="0"/>
              </a:rPr>
              <a:t>.</a:t>
            </a:r>
          </a:p>
          <a:p>
            <a:endParaRPr lang="en-US" dirty="0" smtClean="0">
              <a:solidFill>
                <a:srgbClr val="7030A0"/>
              </a:solidFill>
              <a:latin typeface="Calibri" pitchFamily="34" charset="0"/>
            </a:endParaRPr>
          </a:p>
          <a:p>
            <a:pPr lvl="0">
              <a:buClr>
                <a:srgbClr val="B13F9A"/>
              </a:buClr>
            </a:pPr>
            <a:r>
              <a:rPr lang="en-US" b="1" dirty="0">
                <a:solidFill>
                  <a:srgbClr val="7030A0"/>
                </a:solidFill>
                <a:latin typeface="Calibri" pitchFamily="34" charset="0"/>
              </a:rPr>
              <a:t>Environmental factors </a:t>
            </a:r>
            <a:r>
              <a:rPr lang="en-US" dirty="0">
                <a:solidFill>
                  <a:prstClr val="black"/>
                </a:solidFill>
                <a:latin typeface="Calibri" pitchFamily="34" charset="0"/>
              </a:rPr>
              <a:t>that can </a:t>
            </a:r>
            <a:r>
              <a:rPr lang="en-US" b="1" dirty="0">
                <a:solidFill>
                  <a:srgbClr val="7030A0"/>
                </a:solidFill>
                <a:latin typeface="Calibri" pitchFamily="34" charset="0"/>
              </a:rPr>
              <a:t>cause diseases </a:t>
            </a:r>
            <a:r>
              <a:rPr lang="en-US" dirty="0">
                <a:solidFill>
                  <a:prstClr val="black"/>
                </a:solidFill>
                <a:latin typeface="Calibri" pitchFamily="34" charset="0"/>
              </a:rPr>
              <a:t>are things like </a:t>
            </a:r>
            <a:r>
              <a:rPr lang="en-US" b="1" dirty="0">
                <a:solidFill>
                  <a:srgbClr val="7030A0"/>
                </a:solidFill>
                <a:latin typeface="Calibri" pitchFamily="34" charset="0"/>
              </a:rPr>
              <a:t>pollution or even poor nutrition</a:t>
            </a:r>
            <a:r>
              <a:rPr lang="en-US" dirty="0">
                <a:solidFill>
                  <a:prstClr val="black"/>
                </a:solidFill>
                <a:latin typeface="Calibri" pitchFamily="34" charset="0"/>
              </a:rPr>
              <a:t>.</a:t>
            </a:r>
          </a:p>
          <a:p>
            <a:endParaRPr lang="en-US" dirty="0" smtClean="0">
              <a:solidFill>
                <a:srgbClr val="7030A0"/>
              </a:solidFill>
              <a:latin typeface="Calibri" pitchFamily="34" charset="0"/>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system</a:t>
            </a:r>
            <a:endParaRPr lang="en-US" dirty="0"/>
          </a:p>
        </p:txBody>
      </p:sp>
      <p:sp>
        <p:nvSpPr>
          <p:cNvPr id="3" name="Content Placeholder 2"/>
          <p:cNvSpPr>
            <a:spLocks noGrp="1"/>
          </p:cNvSpPr>
          <p:nvPr>
            <p:ph idx="1"/>
          </p:nvPr>
        </p:nvSpPr>
        <p:spPr>
          <a:xfrm>
            <a:off x="457200" y="1609416"/>
            <a:ext cx="7239000" cy="5019984"/>
          </a:xfrm>
        </p:spPr>
        <p:txBody>
          <a:bodyPr>
            <a:normAutofit fontScale="92500" lnSpcReduction="10000"/>
          </a:bodyPr>
          <a:lstStyle/>
          <a:p>
            <a:r>
              <a:rPr lang="en-US" b="1" dirty="0" smtClean="0">
                <a:solidFill>
                  <a:srgbClr val="7030A0"/>
                </a:solidFill>
                <a:latin typeface="Calibri" pitchFamily="34" charset="0"/>
              </a:rPr>
              <a:t>Example</a:t>
            </a:r>
            <a:r>
              <a:rPr lang="en-US" b="1" dirty="0" smtClean="0">
                <a:solidFill>
                  <a:srgbClr val="6666FF"/>
                </a:solidFill>
                <a:latin typeface="Calibri" pitchFamily="34" charset="0"/>
              </a:rPr>
              <a:t> </a:t>
            </a:r>
            <a:r>
              <a:rPr lang="en-US" dirty="0" smtClean="0">
                <a:latin typeface="Calibri" pitchFamily="34" charset="0"/>
              </a:rPr>
              <a:t>of </a:t>
            </a:r>
            <a:r>
              <a:rPr lang="en-US" b="1" dirty="0" smtClean="0">
                <a:solidFill>
                  <a:srgbClr val="7030A0"/>
                </a:solidFill>
                <a:latin typeface="Calibri" pitchFamily="34" charset="0"/>
              </a:rPr>
              <a:t>inborn defects </a:t>
            </a:r>
            <a:r>
              <a:rPr lang="en-US" dirty="0" smtClean="0">
                <a:latin typeface="Calibri" pitchFamily="34" charset="0"/>
              </a:rPr>
              <a:t>that can cause diseases is a </a:t>
            </a:r>
            <a:r>
              <a:rPr lang="en-US" b="1" dirty="0" smtClean="0">
                <a:solidFill>
                  <a:srgbClr val="7030A0"/>
                </a:solidFill>
                <a:latin typeface="Calibri" pitchFamily="34" charset="0"/>
              </a:rPr>
              <a:t>poorly functioning kidney</a:t>
            </a:r>
            <a:r>
              <a:rPr lang="en-US" dirty="0" smtClean="0">
                <a:solidFill>
                  <a:srgbClr val="7030A0"/>
                </a:solidFill>
                <a:latin typeface="Calibri" pitchFamily="34" charset="0"/>
              </a:rPr>
              <a:t>.</a:t>
            </a:r>
          </a:p>
          <a:p>
            <a:endParaRPr lang="en-US" dirty="0" smtClean="0">
              <a:solidFill>
                <a:srgbClr val="7030A0"/>
              </a:solidFill>
              <a:latin typeface="Calibri" pitchFamily="34" charset="0"/>
            </a:endParaRPr>
          </a:p>
          <a:p>
            <a:r>
              <a:rPr lang="en-US" dirty="0" smtClean="0">
                <a:latin typeface="Calibri" pitchFamily="34" charset="0"/>
              </a:rPr>
              <a:t>Some example of disease that affect the gas exchange system of humans are:</a:t>
            </a:r>
          </a:p>
          <a:p>
            <a:pPr marL="514350" indent="-514350">
              <a:buFont typeface="+mj-lt"/>
              <a:buAutoNum type="arabicPeriod"/>
            </a:pPr>
            <a:r>
              <a:rPr lang="en-US" dirty="0" smtClean="0">
                <a:latin typeface="Calibri" pitchFamily="34" charset="0"/>
              </a:rPr>
              <a:t>Lung cancer</a:t>
            </a:r>
          </a:p>
          <a:p>
            <a:pPr marL="514350" indent="-514350">
              <a:buFont typeface="+mj-lt"/>
              <a:buAutoNum type="arabicPeriod"/>
            </a:pPr>
            <a:r>
              <a:rPr lang="en-US" dirty="0" smtClean="0">
                <a:latin typeface="Calibri" pitchFamily="34" charset="0"/>
              </a:rPr>
              <a:t>Tuberculosis</a:t>
            </a:r>
          </a:p>
          <a:p>
            <a:pPr marL="514350" indent="-514350">
              <a:buFont typeface="+mj-lt"/>
              <a:buAutoNum type="arabicPeriod"/>
            </a:pPr>
            <a:r>
              <a:rPr lang="en-US" dirty="0" smtClean="0">
                <a:latin typeface="Calibri" pitchFamily="34" charset="0"/>
              </a:rPr>
              <a:t>Bronchitis</a:t>
            </a:r>
          </a:p>
          <a:p>
            <a:pPr marL="514350" indent="-514350">
              <a:buFont typeface="+mj-lt"/>
              <a:buAutoNum type="arabicPeriod"/>
            </a:pPr>
            <a:r>
              <a:rPr lang="en-US" dirty="0" smtClean="0">
                <a:latin typeface="Calibri" pitchFamily="34" charset="0"/>
              </a:rPr>
              <a:t>Pneumonia</a:t>
            </a:r>
          </a:p>
          <a:p>
            <a:pPr marL="514350" indent="-514350">
              <a:buFont typeface="+mj-lt"/>
              <a:buAutoNum type="arabicPeriod"/>
            </a:pPr>
            <a:r>
              <a:rPr lang="en-US" dirty="0" smtClean="0">
                <a:latin typeface="Calibri" pitchFamily="34" charset="0"/>
              </a:rPr>
              <a:t>P</a:t>
            </a:r>
            <a:r>
              <a:rPr lang="en-US" dirty="0" smtClean="0">
                <a:latin typeface="Calibri" pitchFamily="34" charset="0"/>
              </a:rPr>
              <a:t>leurisy</a:t>
            </a:r>
          </a:p>
          <a:p>
            <a:pPr marL="514350" lvl="0" indent="-514350">
              <a:buClr>
                <a:srgbClr val="B13F9A"/>
              </a:buClr>
              <a:buFont typeface="Wingdings 2"/>
              <a:buAutoNum type="arabicPeriod" startAt="6"/>
            </a:pPr>
            <a:r>
              <a:rPr lang="en-US" dirty="0">
                <a:solidFill>
                  <a:prstClr val="black"/>
                </a:solidFill>
                <a:latin typeface="Calibri" pitchFamily="34" charset="0"/>
              </a:rPr>
              <a:t>Emphysema</a:t>
            </a:r>
          </a:p>
          <a:p>
            <a:pPr marL="514350" lvl="0" indent="-514350">
              <a:buClr>
                <a:srgbClr val="B13F9A"/>
              </a:buClr>
              <a:buFont typeface="Wingdings 2"/>
              <a:buAutoNum type="arabicPeriod" startAt="6"/>
            </a:pPr>
            <a:r>
              <a:rPr lang="en-US" dirty="0">
                <a:solidFill>
                  <a:prstClr val="black"/>
                </a:solidFill>
                <a:latin typeface="Calibri" pitchFamily="34" charset="0"/>
              </a:rPr>
              <a:t>Common cold and </a:t>
            </a:r>
            <a:r>
              <a:rPr lang="en-US" dirty="0" smtClean="0">
                <a:solidFill>
                  <a:prstClr val="black"/>
                </a:solidFill>
                <a:latin typeface="Calibri" pitchFamily="34" charset="0"/>
              </a:rPr>
              <a:t>influenza</a:t>
            </a:r>
            <a:endParaRPr lang="en-US" dirty="0">
              <a:solidFill>
                <a:prstClr val="black"/>
              </a:solidFill>
              <a:latin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a:t>
            </a:r>
            <a:r>
              <a:rPr lang="en-US" dirty="0" smtClean="0">
                <a:solidFill>
                  <a:schemeClr val="tx1"/>
                </a:solidFill>
                <a:latin typeface="Calibri" pitchFamily="34" charset="0"/>
              </a:rPr>
              <a:t>system: </a:t>
            </a:r>
            <a:r>
              <a:rPr lang="en-US" cap="none" dirty="0" smtClean="0">
                <a:solidFill>
                  <a:srgbClr val="7030A0"/>
                </a:solidFill>
                <a:latin typeface="Calibri" pitchFamily="34" charset="0"/>
              </a:rPr>
              <a:t>Lung Cancer</a:t>
            </a:r>
            <a:endParaRPr lang="en-US" cap="none" dirty="0">
              <a:solidFill>
                <a:srgbClr val="7030A0"/>
              </a:solidFill>
            </a:endParaRPr>
          </a:p>
        </p:txBody>
      </p:sp>
      <p:sp>
        <p:nvSpPr>
          <p:cNvPr id="3" name="Content Placeholder 2"/>
          <p:cNvSpPr>
            <a:spLocks noGrp="1"/>
          </p:cNvSpPr>
          <p:nvPr>
            <p:ph idx="1"/>
          </p:nvPr>
        </p:nvSpPr>
        <p:spPr/>
        <p:txBody>
          <a:bodyPr>
            <a:normAutofit/>
          </a:bodyPr>
          <a:lstStyle/>
          <a:p>
            <a:pPr marL="514350" indent="-514350">
              <a:buNone/>
            </a:pPr>
            <a:r>
              <a:rPr lang="en-US" b="1" dirty="0" smtClean="0">
                <a:latin typeface="Calibri" pitchFamily="34" charset="0"/>
              </a:rPr>
              <a:t>Causes</a:t>
            </a:r>
            <a:r>
              <a:rPr lang="en-US" b="1" dirty="0" smtClean="0">
                <a:latin typeface="Calibri" pitchFamily="34" charset="0"/>
              </a:rPr>
              <a:t>:</a:t>
            </a:r>
          </a:p>
          <a:p>
            <a:pPr marL="514350" indent="-514350"/>
            <a:r>
              <a:rPr lang="en-US" dirty="0" smtClean="0">
                <a:latin typeface="Calibri" pitchFamily="34" charset="0"/>
              </a:rPr>
              <a:t>Toxic substances in the air</a:t>
            </a:r>
          </a:p>
          <a:p>
            <a:pPr marL="514350" indent="-514350"/>
            <a:r>
              <a:rPr lang="en-US" dirty="0" smtClean="0">
                <a:latin typeface="Calibri" pitchFamily="34" charset="0"/>
              </a:rPr>
              <a:t>Smoking</a:t>
            </a:r>
          </a:p>
          <a:p>
            <a:pPr marL="514350" indent="-514350">
              <a:buNone/>
            </a:pPr>
            <a:endParaRPr lang="en-US" dirty="0" smtClean="0">
              <a:latin typeface="Calibri" pitchFamily="34" charset="0"/>
            </a:endParaRPr>
          </a:p>
          <a:p>
            <a:pPr marL="514350" indent="-514350">
              <a:buNone/>
            </a:pPr>
            <a:r>
              <a:rPr lang="en-US" b="1" dirty="0" smtClean="0">
                <a:latin typeface="Calibri" pitchFamily="34" charset="0"/>
              </a:rPr>
              <a:t>Symptoms:</a:t>
            </a:r>
          </a:p>
          <a:p>
            <a:pPr marL="514350" indent="-514350"/>
            <a:r>
              <a:rPr lang="en-US" dirty="0" smtClean="0">
                <a:latin typeface="Calibri" pitchFamily="34" charset="0"/>
              </a:rPr>
              <a:t>Shortness of </a:t>
            </a:r>
            <a:r>
              <a:rPr lang="en-US" dirty="0" smtClean="0">
                <a:latin typeface="Calibri" pitchFamily="34" charset="0"/>
              </a:rPr>
              <a:t>breath</a:t>
            </a:r>
          </a:p>
          <a:p>
            <a:pPr lvl="0">
              <a:buClr>
                <a:srgbClr val="B13F9A"/>
              </a:buClr>
            </a:pPr>
            <a:r>
              <a:rPr lang="en-US" sz="2400" dirty="0" smtClean="0">
                <a:solidFill>
                  <a:prstClr val="black"/>
                </a:solidFill>
                <a:latin typeface="Calibri" pitchFamily="34" charset="0"/>
              </a:rPr>
              <a:t>    </a:t>
            </a:r>
            <a:r>
              <a:rPr lang="en-US" dirty="0" smtClean="0">
                <a:solidFill>
                  <a:prstClr val="black"/>
                </a:solidFill>
                <a:latin typeface="Calibri" pitchFamily="34" charset="0"/>
              </a:rPr>
              <a:t>Blood </a:t>
            </a:r>
            <a:r>
              <a:rPr lang="en-US" dirty="0">
                <a:solidFill>
                  <a:prstClr val="black"/>
                </a:solidFill>
                <a:latin typeface="Calibri" pitchFamily="34" charset="0"/>
              </a:rPr>
              <a:t>in the </a:t>
            </a:r>
            <a:r>
              <a:rPr lang="en-US" dirty="0" smtClean="0">
                <a:solidFill>
                  <a:prstClr val="black"/>
                </a:solidFill>
                <a:latin typeface="Calibri" pitchFamily="34" charset="0"/>
              </a:rPr>
              <a:t>sputum</a:t>
            </a:r>
            <a:endParaRPr lang="en-US" dirty="0">
              <a:solidFill>
                <a:prstClr val="black"/>
              </a:solidFill>
              <a:latin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a:t>
            </a:r>
            <a:r>
              <a:rPr lang="en-US" dirty="0" smtClean="0">
                <a:solidFill>
                  <a:schemeClr val="tx1"/>
                </a:solidFill>
                <a:latin typeface="Calibri" pitchFamily="34" charset="0"/>
              </a:rPr>
              <a:t>system: </a:t>
            </a:r>
            <a:r>
              <a:rPr lang="en-US" cap="none" dirty="0" smtClean="0">
                <a:solidFill>
                  <a:srgbClr val="7030A0"/>
                </a:solidFill>
                <a:latin typeface="Calibri" pitchFamily="34" charset="0"/>
              </a:rPr>
              <a:t>Bronchitis</a:t>
            </a:r>
            <a:endParaRPr lang="en-US" dirty="0">
              <a:solidFill>
                <a:srgbClr val="7030A0"/>
              </a:solidFill>
            </a:endParaRPr>
          </a:p>
        </p:txBody>
      </p:sp>
      <p:sp>
        <p:nvSpPr>
          <p:cNvPr id="3" name="Content Placeholder 2"/>
          <p:cNvSpPr>
            <a:spLocks noGrp="1"/>
          </p:cNvSpPr>
          <p:nvPr>
            <p:ph idx="1"/>
          </p:nvPr>
        </p:nvSpPr>
        <p:spPr/>
        <p:txBody>
          <a:bodyPr>
            <a:normAutofit/>
          </a:bodyPr>
          <a:lstStyle/>
          <a:p>
            <a:pPr marL="514350" indent="-514350">
              <a:buNone/>
            </a:pPr>
            <a:r>
              <a:rPr lang="en-US" b="1" dirty="0" smtClean="0">
                <a:latin typeface="Calibri" pitchFamily="34" charset="0"/>
              </a:rPr>
              <a:t>Causes</a:t>
            </a:r>
            <a:r>
              <a:rPr lang="en-US" b="1" dirty="0" smtClean="0">
                <a:latin typeface="Calibri" pitchFamily="34" charset="0"/>
              </a:rPr>
              <a:t>:</a:t>
            </a:r>
          </a:p>
          <a:p>
            <a:pPr marL="514350" indent="-514350"/>
            <a:r>
              <a:rPr lang="en-US" b="1" dirty="0" smtClean="0">
                <a:solidFill>
                  <a:srgbClr val="7030A0"/>
                </a:solidFill>
                <a:latin typeface="Calibri" pitchFamily="34" charset="0"/>
              </a:rPr>
              <a:t>Bacterial infections </a:t>
            </a:r>
            <a:r>
              <a:rPr lang="en-US" dirty="0" smtClean="0">
                <a:latin typeface="Calibri" pitchFamily="34" charset="0"/>
              </a:rPr>
              <a:t>may </a:t>
            </a:r>
            <a:r>
              <a:rPr lang="en-US" b="1" dirty="0" smtClean="0">
                <a:solidFill>
                  <a:srgbClr val="7030A0"/>
                </a:solidFill>
                <a:latin typeface="Calibri" pitchFamily="34" charset="0"/>
              </a:rPr>
              <a:t>cause inflammation </a:t>
            </a:r>
            <a:r>
              <a:rPr lang="en-US" dirty="0" smtClean="0">
                <a:latin typeface="Calibri" pitchFamily="34" charset="0"/>
              </a:rPr>
              <a:t>of the </a:t>
            </a:r>
            <a:r>
              <a:rPr lang="en-US" b="1" dirty="0" smtClean="0">
                <a:solidFill>
                  <a:srgbClr val="7030A0"/>
                </a:solidFill>
                <a:latin typeface="Calibri" pitchFamily="34" charset="0"/>
              </a:rPr>
              <a:t>mucous membranes</a:t>
            </a:r>
            <a:r>
              <a:rPr lang="en-US" dirty="0" smtClean="0">
                <a:solidFill>
                  <a:srgbClr val="7030A0"/>
                </a:solidFill>
                <a:latin typeface="Calibri" pitchFamily="34" charset="0"/>
              </a:rPr>
              <a:t>.</a:t>
            </a:r>
          </a:p>
          <a:p>
            <a:pPr marL="514350" indent="-514350"/>
            <a:r>
              <a:rPr lang="en-US" dirty="0" smtClean="0">
                <a:latin typeface="Calibri" pitchFamily="34" charset="0"/>
              </a:rPr>
              <a:t>This can also be </a:t>
            </a:r>
            <a:r>
              <a:rPr lang="en-US" b="1" dirty="0" smtClean="0">
                <a:solidFill>
                  <a:srgbClr val="7030A0"/>
                </a:solidFill>
                <a:latin typeface="Calibri" pitchFamily="34" charset="0"/>
              </a:rPr>
              <a:t>caused by complications </a:t>
            </a:r>
            <a:r>
              <a:rPr lang="en-US" dirty="0" smtClean="0">
                <a:latin typeface="Calibri" pitchFamily="34" charset="0"/>
              </a:rPr>
              <a:t>of other </a:t>
            </a:r>
            <a:r>
              <a:rPr lang="en-US" b="1" dirty="0" smtClean="0">
                <a:solidFill>
                  <a:srgbClr val="7030A0"/>
                </a:solidFill>
                <a:latin typeface="Calibri" pitchFamily="34" charset="0"/>
              </a:rPr>
              <a:t>diseases such as colds, flu, measles and sinus infections</a:t>
            </a:r>
            <a:r>
              <a:rPr lang="en-US" dirty="0" smtClean="0">
                <a:solidFill>
                  <a:srgbClr val="7030A0"/>
                </a:solidFill>
                <a:latin typeface="Calibri" pitchFamily="34" charset="0"/>
              </a:rPr>
              <a:t>.</a:t>
            </a:r>
          </a:p>
          <a:p>
            <a:pPr marL="514350" indent="-514350">
              <a:buNone/>
            </a:pPr>
            <a:endParaRPr lang="en-US" dirty="0" smtClean="0">
              <a:latin typeface="Calibri" pitchFamily="34" charset="0"/>
            </a:endParaRPr>
          </a:p>
          <a:p>
            <a:pPr marL="514350" indent="-514350">
              <a:buNone/>
            </a:pPr>
            <a:r>
              <a:rPr lang="en-US" b="1" dirty="0" smtClean="0">
                <a:latin typeface="Calibri" pitchFamily="34" charset="0"/>
              </a:rPr>
              <a:t>Symptoms:</a:t>
            </a:r>
          </a:p>
          <a:p>
            <a:pPr marL="514350" indent="-514350"/>
            <a:r>
              <a:rPr lang="en-US" dirty="0" smtClean="0">
                <a:latin typeface="Calibri" pitchFamily="34" charset="0"/>
              </a:rPr>
              <a:t>Coughing up </a:t>
            </a:r>
            <a:r>
              <a:rPr lang="en-US" dirty="0" smtClean="0">
                <a:latin typeface="Calibri" pitchFamily="34" charset="0"/>
              </a:rPr>
              <a:t>phlegm</a:t>
            </a:r>
          </a:p>
          <a:p>
            <a:pPr lvl="0">
              <a:buClr>
                <a:srgbClr val="B13F9A"/>
              </a:buClr>
            </a:pPr>
            <a:r>
              <a:rPr lang="en-US" sz="2400" dirty="0" smtClean="0">
                <a:solidFill>
                  <a:prstClr val="black"/>
                </a:solidFill>
                <a:latin typeface="Calibri" pitchFamily="34" charset="0"/>
              </a:rPr>
              <a:t>    Mild </a:t>
            </a:r>
            <a:r>
              <a:rPr lang="en-US" sz="2400" dirty="0">
                <a:solidFill>
                  <a:prstClr val="black"/>
                </a:solidFill>
                <a:latin typeface="Calibri" pitchFamily="34" charset="0"/>
              </a:rPr>
              <a:t>fever</a:t>
            </a:r>
          </a:p>
          <a:p>
            <a:pPr marL="514350" indent="-514350"/>
            <a:endParaRPr lang="en-US"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GAS exchange at the lungs</a:t>
            </a:r>
            <a:endParaRPr lang="en-US" dirty="0">
              <a:solidFill>
                <a:schemeClr val="tx1"/>
              </a:solidFill>
              <a:latin typeface="Calibri" pitchFamily="34" charset="0"/>
            </a:endParaRPr>
          </a:p>
        </p:txBody>
      </p:sp>
      <p:sp>
        <p:nvSpPr>
          <p:cNvPr id="3" name="Content Placeholder 2"/>
          <p:cNvSpPr>
            <a:spLocks noGrp="1"/>
          </p:cNvSpPr>
          <p:nvPr>
            <p:ph idx="1"/>
          </p:nvPr>
        </p:nvSpPr>
        <p:spPr/>
        <p:txBody>
          <a:bodyPr/>
          <a:lstStyle/>
          <a:p>
            <a:r>
              <a:rPr lang="en-US" dirty="0" smtClean="0">
                <a:latin typeface="Calibri" pitchFamily="34" charset="0"/>
              </a:rPr>
              <a:t>At this point </a:t>
            </a:r>
            <a:r>
              <a:rPr lang="en-US" b="1" dirty="0" smtClean="0">
                <a:solidFill>
                  <a:srgbClr val="6600FF"/>
                </a:solidFill>
                <a:latin typeface="Calibri" pitchFamily="34" charset="0"/>
              </a:rPr>
              <a:t>inhalation</a:t>
            </a:r>
            <a:r>
              <a:rPr lang="en-US" dirty="0" smtClean="0">
                <a:latin typeface="Calibri" pitchFamily="34" charset="0"/>
              </a:rPr>
              <a:t> has </a:t>
            </a:r>
            <a:r>
              <a:rPr lang="en-US" b="1" dirty="0" smtClean="0">
                <a:solidFill>
                  <a:srgbClr val="6600FF"/>
                </a:solidFill>
                <a:latin typeface="Calibri" pitchFamily="34" charset="0"/>
              </a:rPr>
              <a:t>occurred</a:t>
            </a:r>
            <a:r>
              <a:rPr lang="en-US" dirty="0" smtClean="0">
                <a:latin typeface="Calibri" pitchFamily="34" charset="0"/>
              </a:rPr>
              <a:t>.</a:t>
            </a:r>
          </a:p>
          <a:p>
            <a:endParaRPr lang="en-US" dirty="0" smtClean="0">
              <a:latin typeface="Calibri" pitchFamily="34" charset="0"/>
            </a:endParaRPr>
          </a:p>
          <a:p>
            <a:r>
              <a:rPr lang="en-US" b="1" dirty="0" smtClean="0">
                <a:solidFill>
                  <a:srgbClr val="6600FF"/>
                </a:solidFill>
                <a:latin typeface="Calibri" pitchFamily="34" charset="0"/>
              </a:rPr>
              <a:t>Air rich in oxygen </a:t>
            </a:r>
            <a:r>
              <a:rPr lang="en-US" dirty="0" smtClean="0">
                <a:latin typeface="Calibri" pitchFamily="34" charset="0"/>
              </a:rPr>
              <a:t>is now in the </a:t>
            </a:r>
            <a:r>
              <a:rPr lang="en-US" b="1" dirty="0" smtClean="0">
                <a:solidFill>
                  <a:srgbClr val="6600FF"/>
                </a:solidFill>
                <a:latin typeface="Calibri" pitchFamily="34" charset="0"/>
              </a:rPr>
              <a:t>alveoli</a:t>
            </a:r>
            <a:r>
              <a:rPr lang="en-US" dirty="0" smtClean="0">
                <a:latin typeface="Calibri" pitchFamily="34" charset="0"/>
              </a:rPr>
              <a:t>.</a:t>
            </a:r>
          </a:p>
          <a:p>
            <a:endParaRPr lang="en-US" dirty="0" smtClean="0">
              <a:latin typeface="Calibri" pitchFamily="34" charset="0"/>
            </a:endParaRPr>
          </a:p>
          <a:p>
            <a:r>
              <a:rPr lang="en-US" dirty="0" smtClean="0">
                <a:latin typeface="Calibri" pitchFamily="34" charset="0"/>
              </a:rPr>
              <a:t>The </a:t>
            </a:r>
            <a:r>
              <a:rPr lang="en-US" b="1" dirty="0" smtClean="0">
                <a:solidFill>
                  <a:srgbClr val="6600FF"/>
                </a:solidFill>
                <a:latin typeface="Calibri" pitchFamily="34" charset="0"/>
              </a:rPr>
              <a:t>air</a:t>
            </a:r>
            <a:r>
              <a:rPr lang="en-US" dirty="0" smtClean="0">
                <a:latin typeface="Calibri" pitchFamily="34" charset="0"/>
              </a:rPr>
              <a:t> now has to enter the </a:t>
            </a:r>
            <a:r>
              <a:rPr lang="en-US" b="1" dirty="0" smtClean="0">
                <a:solidFill>
                  <a:srgbClr val="6600FF"/>
                </a:solidFill>
                <a:latin typeface="Calibri" pitchFamily="34" charset="0"/>
              </a:rPr>
              <a:t>blood capillaries </a:t>
            </a:r>
            <a:r>
              <a:rPr lang="en-US" dirty="0" smtClean="0">
                <a:latin typeface="Calibri" pitchFamily="34" charset="0"/>
              </a:rPr>
              <a:t>and then be </a:t>
            </a:r>
            <a:r>
              <a:rPr lang="en-US" b="1" dirty="0" smtClean="0">
                <a:solidFill>
                  <a:srgbClr val="6600FF"/>
                </a:solidFill>
                <a:latin typeface="Calibri" pitchFamily="34" charset="0"/>
              </a:rPr>
              <a:t>transported to the cells</a:t>
            </a:r>
            <a:r>
              <a:rPr lang="en-US" dirty="0" smtClean="0">
                <a:solidFill>
                  <a:srgbClr val="6600FF"/>
                </a:solidFill>
                <a:latin typeface="Calibri" pitchFamily="34" charset="0"/>
              </a:rPr>
              <a:t>.</a:t>
            </a:r>
          </a:p>
          <a:p>
            <a:endParaRPr lang="en-US" dirty="0" smtClean="0">
              <a:latin typeface="Calibri" pitchFamily="34" charset="0"/>
            </a:endParaRPr>
          </a:p>
          <a:p>
            <a:r>
              <a:rPr lang="en-US" dirty="0" smtClean="0">
                <a:latin typeface="Calibri" pitchFamily="34" charset="0"/>
              </a:rPr>
              <a:t>Therefore we shall now look at the </a:t>
            </a:r>
            <a:r>
              <a:rPr lang="en-US" b="1" dirty="0" smtClean="0">
                <a:solidFill>
                  <a:srgbClr val="6600FF"/>
                </a:solidFill>
                <a:latin typeface="Calibri" pitchFamily="34" charset="0"/>
              </a:rPr>
              <a:t>gas exchange at lung level</a:t>
            </a:r>
            <a:r>
              <a:rPr lang="en-US" dirty="0" smtClean="0">
                <a:latin typeface="Calibri" pitchFamily="34" charset="0"/>
              </a:rPr>
              <a:t> and then the </a:t>
            </a:r>
            <a:r>
              <a:rPr lang="en-US" b="1" dirty="0" smtClean="0">
                <a:solidFill>
                  <a:srgbClr val="6600FF"/>
                </a:solidFill>
                <a:latin typeface="Calibri" pitchFamily="34" charset="0"/>
              </a:rPr>
              <a:t>movement of oxygen to the cells</a:t>
            </a:r>
            <a:r>
              <a:rPr lang="en-US" dirty="0" smtClean="0">
                <a:solidFill>
                  <a:srgbClr val="6600FF"/>
                </a:solidFill>
                <a:latin typeface="Calibri" pitchFamily="34" charset="0"/>
              </a:rPr>
              <a:t>.</a:t>
            </a:r>
            <a:endParaRPr lang="en-US" dirty="0">
              <a:solidFill>
                <a:srgbClr val="6600FF"/>
              </a:solidFill>
              <a:latin typeface="Calibr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a:t>
            </a:r>
            <a:r>
              <a:rPr lang="en-US" dirty="0" smtClean="0">
                <a:solidFill>
                  <a:schemeClr val="tx1"/>
                </a:solidFill>
                <a:latin typeface="Calibri" pitchFamily="34" charset="0"/>
              </a:rPr>
              <a:t>system: </a:t>
            </a:r>
            <a:r>
              <a:rPr lang="en-US" cap="none" dirty="0" smtClean="0">
                <a:solidFill>
                  <a:srgbClr val="7030A0"/>
                </a:solidFill>
                <a:latin typeface="Calibri" pitchFamily="34" charset="0"/>
              </a:rPr>
              <a:t>Emphysema</a:t>
            </a:r>
            <a:endParaRPr lang="en-US" dirty="0">
              <a:solidFill>
                <a:srgbClr val="7030A0"/>
              </a:solidFill>
            </a:endParaRPr>
          </a:p>
        </p:txBody>
      </p:sp>
      <p:sp>
        <p:nvSpPr>
          <p:cNvPr id="3" name="Content Placeholder 2"/>
          <p:cNvSpPr>
            <a:spLocks noGrp="1"/>
          </p:cNvSpPr>
          <p:nvPr>
            <p:ph idx="1"/>
          </p:nvPr>
        </p:nvSpPr>
        <p:spPr>
          <a:xfrm>
            <a:off x="457200" y="1524000"/>
            <a:ext cx="7620000" cy="5105400"/>
          </a:xfrm>
        </p:spPr>
        <p:txBody>
          <a:bodyPr>
            <a:normAutofit fontScale="92500" lnSpcReduction="10000"/>
          </a:bodyPr>
          <a:lstStyle/>
          <a:p>
            <a:pPr marL="514350" indent="-514350">
              <a:buNone/>
            </a:pPr>
            <a:r>
              <a:rPr lang="en-US" b="1" dirty="0" smtClean="0">
                <a:latin typeface="Calibri" pitchFamily="34" charset="0"/>
              </a:rPr>
              <a:t>Causes</a:t>
            </a:r>
            <a:r>
              <a:rPr lang="en-US" b="1" dirty="0" smtClean="0">
                <a:latin typeface="Calibri" pitchFamily="34" charset="0"/>
              </a:rPr>
              <a:t>:</a:t>
            </a:r>
          </a:p>
          <a:p>
            <a:pPr marL="514350" indent="-514350"/>
            <a:r>
              <a:rPr lang="en-US" dirty="0" smtClean="0">
                <a:latin typeface="Calibri" pitchFamily="34" charset="0"/>
              </a:rPr>
              <a:t>Toxics substances in the air</a:t>
            </a:r>
          </a:p>
          <a:p>
            <a:pPr marL="514350" indent="-514350"/>
            <a:r>
              <a:rPr lang="en-US" dirty="0" smtClean="0">
                <a:latin typeface="Calibri" pitchFamily="34" charset="0"/>
              </a:rPr>
              <a:t>Smoking</a:t>
            </a:r>
          </a:p>
          <a:p>
            <a:pPr marL="514350" indent="-514350"/>
            <a:r>
              <a:rPr lang="en-US" dirty="0" smtClean="0">
                <a:latin typeface="Calibri" pitchFamily="34" charset="0"/>
              </a:rPr>
              <a:t>Complication from bronchitis and asthma</a:t>
            </a:r>
          </a:p>
          <a:p>
            <a:pPr marL="514350" indent="-514350"/>
            <a:r>
              <a:rPr lang="en-US" dirty="0" smtClean="0">
                <a:latin typeface="Calibri" pitchFamily="34" charset="0"/>
              </a:rPr>
              <a:t>These cause </a:t>
            </a:r>
            <a:r>
              <a:rPr lang="en-US" b="1" dirty="0" smtClean="0">
                <a:solidFill>
                  <a:srgbClr val="7030A0"/>
                </a:solidFill>
                <a:latin typeface="Calibri" pitchFamily="34" charset="0"/>
              </a:rPr>
              <a:t>enlargement of the air sacs</a:t>
            </a:r>
            <a:r>
              <a:rPr lang="en-US" dirty="0" smtClean="0">
                <a:latin typeface="Calibri" pitchFamily="34" charset="0"/>
              </a:rPr>
              <a:t>, this in turn causes the </a:t>
            </a:r>
            <a:r>
              <a:rPr lang="en-US" b="1" dirty="0" smtClean="0">
                <a:solidFill>
                  <a:srgbClr val="7030A0"/>
                </a:solidFill>
                <a:latin typeface="Calibri" pitchFamily="34" charset="0"/>
              </a:rPr>
              <a:t>air sacs to lose their elasticity </a:t>
            </a:r>
            <a:r>
              <a:rPr lang="en-US" dirty="0" smtClean="0">
                <a:latin typeface="Calibri" pitchFamily="34" charset="0"/>
              </a:rPr>
              <a:t>and some of their </a:t>
            </a:r>
            <a:r>
              <a:rPr lang="en-US" b="1" dirty="0" smtClean="0">
                <a:solidFill>
                  <a:srgbClr val="7030A0"/>
                </a:solidFill>
                <a:latin typeface="Calibri" pitchFamily="34" charset="0"/>
              </a:rPr>
              <a:t>blood supply</a:t>
            </a:r>
            <a:r>
              <a:rPr lang="en-US" dirty="0" smtClean="0">
                <a:solidFill>
                  <a:srgbClr val="7030A0"/>
                </a:solidFill>
                <a:latin typeface="Calibri" pitchFamily="34" charset="0"/>
              </a:rPr>
              <a:t>.</a:t>
            </a:r>
          </a:p>
          <a:p>
            <a:pPr marL="514350" indent="-514350"/>
            <a:r>
              <a:rPr lang="en-US" dirty="0" smtClean="0">
                <a:latin typeface="Calibri" pitchFamily="34" charset="0"/>
              </a:rPr>
              <a:t>This leads to </a:t>
            </a:r>
            <a:r>
              <a:rPr lang="en-US" b="1" dirty="0" smtClean="0">
                <a:solidFill>
                  <a:srgbClr val="6600FF"/>
                </a:solidFill>
                <a:latin typeface="Calibri" pitchFamily="34" charset="0"/>
              </a:rPr>
              <a:t>ineffective exchange of gases</a:t>
            </a:r>
            <a:r>
              <a:rPr lang="en-US" dirty="0" smtClean="0">
                <a:latin typeface="Calibri" pitchFamily="34" charset="0"/>
              </a:rPr>
              <a:t>.</a:t>
            </a:r>
          </a:p>
          <a:p>
            <a:pPr lvl="0">
              <a:buClr>
                <a:srgbClr val="B13F9A"/>
              </a:buClr>
              <a:buNone/>
            </a:pPr>
            <a:endParaRPr lang="en-US" sz="1100" b="1" dirty="0" smtClean="0">
              <a:solidFill>
                <a:prstClr val="black"/>
              </a:solidFill>
              <a:latin typeface="Calibri" pitchFamily="34" charset="0"/>
            </a:endParaRPr>
          </a:p>
          <a:p>
            <a:pPr lvl="0">
              <a:buClr>
                <a:srgbClr val="B13F9A"/>
              </a:buClr>
              <a:buNone/>
            </a:pPr>
            <a:r>
              <a:rPr lang="en-US" b="1" dirty="0" smtClean="0">
                <a:solidFill>
                  <a:prstClr val="black"/>
                </a:solidFill>
                <a:latin typeface="Calibri" pitchFamily="34" charset="0"/>
              </a:rPr>
              <a:t>Symptoms</a:t>
            </a:r>
            <a:r>
              <a:rPr lang="en-US" b="1" dirty="0">
                <a:solidFill>
                  <a:prstClr val="black"/>
                </a:solidFill>
                <a:latin typeface="Calibri" pitchFamily="34" charset="0"/>
              </a:rPr>
              <a:t>:</a:t>
            </a:r>
          </a:p>
          <a:p>
            <a:pPr lvl="0">
              <a:buClr>
                <a:srgbClr val="B13F9A"/>
              </a:buClr>
            </a:pPr>
            <a:r>
              <a:rPr lang="en-US" dirty="0" smtClean="0">
                <a:solidFill>
                  <a:prstClr val="black"/>
                </a:solidFill>
                <a:latin typeface="Calibri" pitchFamily="34" charset="0"/>
              </a:rPr>
              <a:t>    Short </a:t>
            </a:r>
            <a:r>
              <a:rPr lang="en-US" dirty="0">
                <a:solidFill>
                  <a:prstClr val="black"/>
                </a:solidFill>
                <a:latin typeface="Calibri" pitchFamily="34" charset="0"/>
              </a:rPr>
              <a:t>breath</a:t>
            </a:r>
          </a:p>
          <a:p>
            <a:pPr lvl="0">
              <a:buClr>
                <a:srgbClr val="B13F9A"/>
              </a:buClr>
            </a:pPr>
            <a:r>
              <a:rPr lang="en-US" dirty="0" smtClean="0">
                <a:solidFill>
                  <a:prstClr val="black"/>
                </a:solidFill>
                <a:latin typeface="Calibri" pitchFamily="34" charset="0"/>
              </a:rPr>
              <a:t>     Wheezing</a:t>
            </a:r>
            <a:endParaRPr lang="en-US" dirty="0">
              <a:solidFill>
                <a:prstClr val="black"/>
              </a:solidFill>
              <a:latin typeface="Calibri" pitchFamily="34" charset="0"/>
            </a:endParaRPr>
          </a:p>
          <a:p>
            <a:pPr lvl="0">
              <a:buClr>
                <a:srgbClr val="B13F9A"/>
              </a:buClr>
            </a:pPr>
            <a:r>
              <a:rPr lang="en-US" dirty="0" smtClean="0">
                <a:solidFill>
                  <a:prstClr val="black"/>
                </a:solidFill>
                <a:latin typeface="Calibri" pitchFamily="34" charset="0"/>
              </a:rPr>
              <a:t>     Cough </a:t>
            </a:r>
            <a:r>
              <a:rPr lang="en-US" dirty="0">
                <a:solidFill>
                  <a:prstClr val="black"/>
                </a:solidFill>
                <a:latin typeface="Calibri" pitchFamily="34" charset="0"/>
              </a:rPr>
              <a:t>with thick, sticky sputum</a:t>
            </a:r>
          </a:p>
          <a:p>
            <a:pPr marL="514350" indent="-514350"/>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a:t>
            </a:r>
            <a:r>
              <a:rPr lang="en-US" dirty="0" smtClean="0">
                <a:solidFill>
                  <a:schemeClr val="tx1"/>
                </a:solidFill>
                <a:latin typeface="Calibri" pitchFamily="34" charset="0"/>
              </a:rPr>
              <a:t>system: </a:t>
            </a:r>
            <a:r>
              <a:rPr lang="en-US" cap="none" dirty="0" smtClean="0">
                <a:solidFill>
                  <a:srgbClr val="7030A0"/>
                </a:solidFill>
                <a:latin typeface="Calibri" pitchFamily="34" charset="0"/>
              </a:rPr>
              <a:t>Tuberculosis</a:t>
            </a:r>
            <a:endParaRPr lang="en-US" dirty="0">
              <a:solidFill>
                <a:srgbClr val="7030A0"/>
              </a:solidFill>
            </a:endParaRPr>
          </a:p>
        </p:txBody>
      </p:sp>
      <p:sp>
        <p:nvSpPr>
          <p:cNvPr id="3" name="Content Placeholder 2"/>
          <p:cNvSpPr>
            <a:spLocks noGrp="1"/>
          </p:cNvSpPr>
          <p:nvPr>
            <p:ph idx="1"/>
          </p:nvPr>
        </p:nvSpPr>
        <p:spPr/>
        <p:txBody>
          <a:bodyPr>
            <a:normAutofit lnSpcReduction="10000"/>
          </a:bodyPr>
          <a:lstStyle/>
          <a:p>
            <a:pPr marL="514350" indent="-514350">
              <a:buNone/>
            </a:pPr>
            <a:r>
              <a:rPr lang="en-US" b="1" dirty="0" smtClean="0">
                <a:latin typeface="Calibri" pitchFamily="34" charset="0"/>
              </a:rPr>
              <a:t>Causes</a:t>
            </a:r>
            <a:r>
              <a:rPr lang="en-US" b="1" dirty="0" smtClean="0">
                <a:latin typeface="Calibri" pitchFamily="34" charset="0"/>
              </a:rPr>
              <a:t>:</a:t>
            </a:r>
          </a:p>
          <a:p>
            <a:pPr marL="514350" indent="-514350"/>
            <a:r>
              <a:rPr lang="en-US" dirty="0" smtClean="0">
                <a:latin typeface="Calibri" pitchFamily="34" charset="0"/>
              </a:rPr>
              <a:t>By </a:t>
            </a:r>
            <a:r>
              <a:rPr lang="en-US" b="1" dirty="0" smtClean="0">
                <a:solidFill>
                  <a:srgbClr val="7030A0"/>
                </a:solidFill>
                <a:latin typeface="Calibri" pitchFamily="34" charset="0"/>
              </a:rPr>
              <a:t>2 bacteria </a:t>
            </a:r>
            <a:r>
              <a:rPr lang="en-US" dirty="0" smtClean="0">
                <a:latin typeface="Calibri" pitchFamily="34" charset="0"/>
              </a:rPr>
              <a:t>viz:-</a:t>
            </a:r>
          </a:p>
          <a:p>
            <a:pPr marL="514350" indent="-514350">
              <a:buNone/>
            </a:pPr>
            <a:r>
              <a:rPr lang="en-US" dirty="0" smtClean="0">
                <a:latin typeface="Calibri" pitchFamily="34" charset="0"/>
              </a:rPr>
              <a:t>	</a:t>
            </a:r>
            <a:r>
              <a:rPr lang="en-US" i="1" dirty="0" smtClean="0">
                <a:latin typeface="Calibri" pitchFamily="34" charset="0"/>
              </a:rPr>
              <a:t>Mycobacterium tuberculosis and</a:t>
            </a:r>
          </a:p>
          <a:p>
            <a:pPr marL="514350" indent="-514350">
              <a:buNone/>
            </a:pPr>
            <a:r>
              <a:rPr lang="en-US" i="1" dirty="0" smtClean="0">
                <a:latin typeface="Calibri" pitchFamily="34" charset="0"/>
              </a:rPr>
              <a:t>	Mycobacterium bovis</a:t>
            </a:r>
          </a:p>
          <a:p>
            <a:pPr marL="514350" indent="-514350">
              <a:buNone/>
            </a:pPr>
            <a:endParaRPr lang="en-US" i="1" dirty="0" smtClean="0">
              <a:latin typeface="Calibri" pitchFamily="34" charset="0"/>
            </a:endParaRPr>
          </a:p>
          <a:p>
            <a:pPr marL="514350" indent="-514350">
              <a:buNone/>
            </a:pPr>
            <a:r>
              <a:rPr lang="en-US" b="1" dirty="0" smtClean="0">
                <a:latin typeface="Calibri" pitchFamily="34" charset="0"/>
              </a:rPr>
              <a:t>Symptoms:</a:t>
            </a:r>
          </a:p>
          <a:p>
            <a:pPr marL="514350" indent="-514350"/>
            <a:r>
              <a:rPr lang="en-US" dirty="0" smtClean="0">
                <a:latin typeface="Calibri" pitchFamily="34" charset="0"/>
              </a:rPr>
              <a:t>Blood in the </a:t>
            </a:r>
            <a:r>
              <a:rPr lang="en-US" dirty="0" smtClean="0">
                <a:latin typeface="Calibri" pitchFamily="34" charset="0"/>
              </a:rPr>
              <a:t>sputum</a:t>
            </a:r>
            <a:endParaRPr lang="en-US" dirty="0" smtClean="0">
              <a:latin typeface="Calibri" pitchFamily="34" charset="0"/>
            </a:endParaRPr>
          </a:p>
          <a:p>
            <a:pPr marL="514350" indent="-514350"/>
            <a:r>
              <a:rPr lang="en-US" dirty="0" smtClean="0">
                <a:latin typeface="Calibri" pitchFamily="34" charset="0"/>
              </a:rPr>
              <a:t>Coughing</a:t>
            </a:r>
          </a:p>
          <a:p>
            <a:pPr marL="514350" indent="-514350"/>
            <a:r>
              <a:rPr lang="en-US" dirty="0" smtClean="0">
                <a:latin typeface="Calibri" pitchFamily="34" charset="0"/>
              </a:rPr>
              <a:t>Loss of </a:t>
            </a:r>
            <a:r>
              <a:rPr lang="en-US" dirty="0" smtClean="0">
                <a:latin typeface="Calibri" pitchFamily="34" charset="0"/>
              </a:rPr>
              <a:t>appetite</a:t>
            </a:r>
          </a:p>
          <a:p>
            <a:pPr lvl="0">
              <a:buClr>
                <a:srgbClr val="B13F9A"/>
              </a:buClr>
            </a:pPr>
            <a:r>
              <a:rPr lang="en-US" sz="2200" dirty="0" smtClean="0">
                <a:solidFill>
                  <a:prstClr val="black"/>
                </a:solidFill>
                <a:latin typeface="Calibri" pitchFamily="34" charset="0"/>
              </a:rPr>
              <a:t>    </a:t>
            </a:r>
            <a:r>
              <a:rPr lang="en-US" dirty="0" smtClean="0">
                <a:solidFill>
                  <a:prstClr val="black"/>
                </a:solidFill>
                <a:latin typeface="Calibri" pitchFamily="34" charset="0"/>
              </a:rPr>
              <a:t>Short </a:t>
            </a:r>
            <a:r>
              <a:rPr lang="en-US" dirty="0">
                <a:solidFill>
                  <a:prstClr val="black"/>
                </a:solidFill>
                <a:latin typeface="Calibri" pitchFamily="34" charset="0"/>
              </a:rPr>
              <a:t>breath</a:t>
            </a:r>
          </a:p>
          <a:p>
            <a:pPr lvl="0">
              <a:buClr>
                <a:srgbClr val="B13F9A"/>
              </a:buClr>
            </a:pPr>
            <a:r>
              <a:rPr lang="en-US" dirty="0" smtClean="0">
                <a:solidFill>
                  <a:prstClr val="black"/>
                </a:solidFill>
                <a:latin typeface="Calibri" pitchFamily="34" charset="0"/>
              </a:rPr>
              <a:t>   Tiredness</a:t>
            </a:r>
            <a:endParaRPr lang="en-US" dirty="0">
              <a:solidFill>
                <a:prstClr val="black"/>
              </a:solidFill>
              <a:latin typeface="Calibri" pitchFamily="34" charset="0"/>
            </a:endParaRPr>
          </a:p>
          <a:p>
            <a:pPr marL="514350" indent="-514350"/>
            <a:endParaRPr lang="en-US" dirty="0">
              <a:latin typeface="Calibri"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Terminology:</a:t>
            </a:r>
            <a:endParaRPr lang="en-US" dirty="0">
              <a:solidFill>
                <a:schemeClr val="tx1"/>
              </a:solidFill>
              <a:latin typeface="Calibri"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7799988"/>
              </p:ext>
            </p:extLst>
          </p:nvPr>
        </p:nvGraphicFramePr>
        <p:xfrm>
          <a:off x="457200" y="1609725"/>
          <a:ext cx="7239000" cy="4450080"/>
        </p:xfrm>
        <a:graphic>
          <a:graphicData uri="http://schemas.openxmlformats.org/drawingml/2006/table">
            <a:tbl>
              <a:tblPr firstRow="1" bandRow="1">
                <a:tableStyleId>{5940675A-B579-460E-94D1-54222C63F5DA}</a:tableStyleId>
              </a:tblPr>
              <a:tblGrid>
                <a:gridCol w="3619500"/>
                <a:gridCol w="3619500"/>
              </a:tblGrid>
              <a:tr h="370840">
                <a:tc gridSpan="2">
                  <a:txBody>
                    <a:bodyPr/>
                    <a:lstStyle/>
                    <a:p>
                      <a:r>
                        <a:rPr lang="en-US" sz="2800" b="1" dirty="0" smtClean="0">
                          <a:solidFill>
                            <a:srgbClr val="7030A0"/>
                          </a:solidFill>
                          <a:latin typeface="Calibri" pitchFamily="34" charset="0"/>
                        </a:rPr>
                        <a:t>TERM:</a:t>
                      </a:r>
                    </a:p>
                    <a:p>
                      <a:endParaRPr lang="en-US" sz="2400" b="1" dirty="0" smtClean="0">
                        <a:latin typeface="Calibri" pitchFamily="34" charset="0"/>
                      </a:endParaRPr>
                    </a:p>
                    <a:p>
                      <a:r>
                        <a:rPr lang="en-US" sz="2400" b="1" dirty="0" smtClean="0">
                          <a:latin typeface="Calibri" pitchFamily="34" charset="0"/>
                        </a:rPr>
                        <a:t>Active</a:t>
                      </a:r>
                      <a:r>
                        <a:rPr lang="en-US" sz="2400" b="1" baseline="0" dirty="0" smtClean="0">
                          <a:latin typeface="Calibri" pitchFamily="34" charset="0"/>
                        </a:rPr>
                        <a:t> TB</a:t>
                      </a:r>
                      <a:endParaRPr lang="en-US" sz="2400" b="1" dirty="0">
                        <a:latin typeface="Calibri" pitchFamily="34" charset="0"/>
                      </a:endParaRPr>
                    </a:p>
                  </a:txBody>
                  <a:tcPr/>
                </a:tc>
                <a:tc hMerge="1">
                  <a:txBody>
                    <a:bodyPr/>
                    <a:lstStyle/>
                    <a:p>
                      <a:endParaRPr lang="en-US" dirty="0"/>
                    </a:p>
                  </a:txBody>
                  <a:tcPr/>
                </a:tc>
              </a:tr>
              <a:tr h="370840">
                <a:tc>
                  <a:txBody>
                    <a:bodyPr/>
                    <a:lstStyle/>
                    <a:p>
                      <a:pPr>
                        <a:buFont typeface="Arial" pitchFamily="34" charset="0"/>
                        <a:buNone/>
                      </a:pPr>
                      <a:endParaRPr lang="en-US" sz="2800" b="1" dirty="0" smtClean="0">
                        <a:solidFill>
                          <a:srgbClr val="7030A0"/>
                        </a:solidFill>
                        <a:latin typeface="Calibri" pitchFamily="34" charset="0"/>
                      </a:endParaRPr>
                    </a:p>
                    <a:p>
                      <a:pPr>
                        <a:buFont typeface="Arial" pitchFamily="34" charset="0"/>
                        <a:buNone/>
                      </a:pPr>
                      <a:r>
                        <a:rPr lang="en-US" sz="2800" b="1" dirty="0" smtClean="0">
                          <a:solidFill>
                            <a:srgbClr val="7030A0"/>
                          </a:solidFill>
                          <a:latin typeface="Calibri" pitchFamily="34" charset="0"/>
                        </a:rPr>
                        <a:t>DEFINITION:</a:t>
                      </a:r>
                    </a:p>
                    <a:p>
                      <a:pPr>
                        <a:buFont typeface="Arial" pitchFamily="34" charset="0"/>
                        <a:buNone/>
                      </a:pPr>
                      <a:endParaRPr lang="en-US" sz="2800" b="1" dirty="0" smtClean="0">
                        <a:latin typeface="Calibri" pitchFamily="34" charset="0"/>
                      </a:endParaRPr>
                    </a:p>
                    <a:p>
                      <a:pPr>
                        <a:buFont typeface="Arial" pitchFamily="34" charset="0"/>
                        <a:buNone/>
                      </a:pPr>
                      <a:r>
                        <a:rPr lang="en-US" sz="2400" b="0" dirty="0" smtClean="0">
                          <a:solidFill>
                            <a:schemeClr val="tx1"/>
                          </a:solidFill>
                          <a:latin typeface="Calibri" pitchFamily="34" charset="0"/>
                        </a:rPr>
                        <a:t>The type of TB where person feels sick</a:t>
                      </a:r>
                      <a:r>
                        <a:rPr lang="en-US" sz="2400" b="0" baseline="0" dirty="0" smtClean="0">
                          <a:solidFill>
                            <a:schemeClr val="tx1"/>
                          </a:solidFill>
                          <a:latin typeface="Calibri" pitchFamily="34" charset="0"/>
                        </a:rPr>
                        <a:t> and it can be spread </a:t>
                      </a:r>
                      <a:r>
                        <a:rPr lang="en-US" sz="2400" b="0" dirty="0" smtClean="0">
                          <a:solidFill>
                            <a:schemeClr val="tx1"/>
                          </a:solidFill>
                          <a:latin typeface="Calibri" pitchFamily="34" charset="0"/>
                        </a:rPr>
                        <a:t>to other people</a:t>
                      </a:r>
                      <a:endParaRPr lang="en-US" sz="2400" b="0" dirty="0">
                        <a:solidFill>
                          <a:schemeClr val="tx1"/>
                        </a:solidFill>
                        <a:latin typeface="Calibri" pitchFamily="34" charset="0"/>
                      </a:endParaRPr>
                    </a:p>
                  </a:txBody>
                  <a:tcPr/>
                </a:tc>
                <a:tc>
                  <a:txBody>
                    <a:bodyPr/>
                    <a:lstStyle/>
                    <a:p>
                      <a:endParaRPr lang="en-US" sz="2800" b="1" dirty="0" smtClean="0">
                        <a:solidFill>
                          <a:srgbClr val="7030A0"/>
                        </a:solidFill>
                        <a:latin typeface="Calibri" pitchFamily="34" charset="0"/>
                      </a:endParaRPr>
                    </a:p>
                    <a:p>
                      <a:r>
                        <a:rPr lang="en-US" sz="2800" b="1" dirty="0" smtClean="0">
                          <a:solidFill>
                            <a:srgbClr val="7030A0"/>
                          </a:solidFill>
                          <a:latin typeface="Calibri" pitchFamily="34" charset="0"/>
                        </a:rPr>
                        <a:t>USE </a:t>
                      </a:r>
                      <a:r>
                        <a:rPr lang="en-US" sz="2800" b="1" dirty="0" smtClean="0">
                          <a:solidFill>
                            <a:srgbClr val="7030A0"/>
                          </a:solidFill>
                          <a:latin typeface="Calibri" pitchFamily="34" charset="0"/>
                        </a:rPr>
                        <a:t>IN SENTENCE</a:t>
                      </a:r>
                      <a:r>
                        <a:rPr lang="en-US" sz="2800" b="1" dirty="0" smtClean="0">
                          <a:solidFill>
                            <a:srgbClr val="7030A0"/>
                          </a:solidFill>
                          <a:latin typeface="Calibri" pitchFamily="34" charset="0"/>
                        </a:rPr>
                        <a:t>:</a:t>
                      </a:r>
                    </a:p>
                    <a:p>
                      <a:endParaRPr lang="en-US" sz="2800" b="1" dirty="0" smtClean="0">
                        <a:latin typeface="Calibri" pitchFamily="34" charset="0"/>
                      </a:endParaRPr>
                    </a:p>
                    <a:p>
                      <a:r>
                        <a:rPr lang="en-US" sz="2400" dirty="0" smtClean="0">
                          <a:latin typeface="Calibri" pitchFamily="34" charset="0"/>
                        </a:rPr>
                        <a:t>A person with active TB must get immediate medical attention so that it does not spread to other people.</a:t>
                      </a:r>
                      <a:endParaRPr lang="en-US" sz="2400" dirty="0">
                        <a:latin typeface="Calibri" pitchFamily="34" charset="0"/>
                      </a:endParaRPr>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Terminology:</a:t>
            </a:r>
            <a:endParaRPr lang="en-US" dirty="0">
              <a:solidFill>
                <a:schemeClr val="tx1"/>
              </a:solidFill>
              <a:latin typeface="Calibri"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1077209"/>
              </p:ext>
            </p:extLst>
          </p:nvPr>
        </p:nvGraphicFramePr>
        <p:xfrm>
          <a:off x="457200" y="1609725"/>
          <a:ext cx="7239000" cy="4084320"/>
        </p:xfrm>
        <a:graphic>
          <a:graphicData uri="http://schemas.openxmlformats.org/drawingml/2006/table">
            <a:tbl>
              <a:tblPr firstRow="1" bandRow="1">
                <a:tableStyleId>{5940675A-B579-460E-94D1-54222C63F5DA}</a:tableStyleId>
              </a:tblPr>
              <a:tblGrid>
                <a:gridCol w="3619500"/>
                <a:gridCol w="3619500"/>
              </a:tblGrid>
              <a:tr h="370840">
                <a:tc gridSpan="2">
                  <a:txBody>
                    <a:bodyPr/>
                    <a:lstStyle/>
                    <a:p>
                      <a:r>
                        <a:rPr lang="en-US" sz="2800" b="1" dirty="0" smtClean="0">
                          <a:solidFill>
                            <a:srgbClr val="7030A0"/>
                          </a:solidFill>
                          <a:latin typeface="Calibri" pitchFamily="34" charset="0"/>
                        </a:rPr>
                        <a:t>TERM:</a:t>
                      </a:r>
                    </a:p>
                    <a:p>
                      <a:endParaRPr lang="en-US" sz="2400" b="0" dirty="0" smtClean="0">
                        <a:solidFill>
                          <a:schemeClr val="tx1"/>
                        </a:solidFill>
                        <a:latin typeface="Calibri" pitchFamily="34" charset="0"/>
                      </a:endParaRPr>
                    </a:p>
                    <a:p>
                      <a:r>
                        <a:rPr lang="en-US" sz="2400" b="1" dirty="0" smtClean="0">
                          <a:solidFill>
                            <a:schemeClr val="tx1"/>
                          </a:solidFill>
                          <a:latin typeface="Calibri" pitchFamily="34" charset="0"/>
                        </a:rPr>
                        <a:t>Latent TB</a:t>
                      </a:r>
                      <a:endParaRPr lang="en-US" sz="2400" b="1" dirty="0">
                        <a:solidFill>
                          <a:schemeClr val="tx1"/>
                        </a:solidFill>
                        <a:latin typeface="Calibri" pitchFamily="34" charset="0"/>
                      </a:endParaRPr>
                    </a:p>
                  </a:txBody>
                  <a:tcPr/>
                </a:tc>
                <a:tc hMerge="1">
                  <a:txBody>
                    <a:bodyPr/>
                    <a:lstStyle/>
                    <a:p>
                      <a:endParaRPr lang="en-US" sz="2400" b="0" dirty="0">
                        <a:solidFill>
                          <a:schemeClr val="tx1"/>
                        </a:solidFill>
                        <a:latin typeface="Calibri" pitchFamily="34" charset="0"/>
                      </a:endParaRPr>
                    </a:p>
                  </a:txBody>
                  <a:tcPr/>
                </a:tc>
              </a:tr>
              <a:tr h="370840">
                <a:tc>
                  <a:txBody>
                    <a:bodyPr/>
                    <a:lstStyle/>
                    <a:p>
                      <a:pPr>
                        <a:buFont typeface="Arial" pitchFamily="34" charset="0"/>
                        <a:buNone/>
                      </a:pPr>
                      <a:endParaRPr lang="en-US" sz="2800" b="1" dirty="0" smtClean="0">
                        <a:solidFill>
                          <a:srgbClr val="7030A0"/>
                        </a:solidFill>
                        <a:latin typeface="Calibri" pitchFamily="34" charset="0"/>
                      </a:endParaRPr>
                    </a:p>
                    <a:p>
                      <a:pPr>
                        <a:buFont typeface="Arial" pitchFamily="34" charset="0"/>
                        <a:buNone/>
                      </a:pPr>
                      <a:r>
                        <a:rPr lang="en-US" sz="2800" b="1" dirty="0" smtClean="0">
                          <a:solidFill>
                            <a:srgbClr val="7030A0"/>
                          </a:solidFill>
                          <a:latin typeface="Calibri" pitchFamily="34" charset="0"/>
                        </a:rPr>
                        <a:t>DEFINITION:</a:t>
                      </a:r>
                    </a:p>
                    <a:p>
                      <a:pPr>
                        <a:buFont typeface="Arial" pitchFamily="34" charset="0"/>
                        <a:buNone/>
                      </a:pPr>
                      <a:endParaRPr lang="en-US" sz="2800" b="1" dirty="0" smtClean="0">
                        <a:solidFill>
                          <a:schemeClr val="tx1"/>
                        </a:solidFill>
                        <a:latin typeface="Calibri" pitchFamily="34" charset="0"/>
                      </a:endParaRPr>
                    </a:p>
                    <a:p>
                      <a:pPr>
                        <a:buFont typeface="Arial" pitchFamily="34" charset="0"/>
                        <a:buNone/>
                      </a:pPr>
                      <a:r>
                        <a:rPr lang="en-US" sz="2400" b="0" dirty="0" smtClean="0">
                          <a:solidFill>
                            <a:schemeClr val="tx1"/>
                          </a:solidFill>
                          <a:latin typeface="Calibri" pitchFamily="34" charset="0"/>
                        </a:rPr>
                        <a:t>The type of TB where the patient does not feel sick</a:t>
                      </a:r>
                      <a:r>
                        <a:rPr lang="en-US" sz="2400" b="0" baseline="0" dirty="0" smtClean="0">
                          <a:solidFill>
                            <a:schemeClr val="tx1"/>
                          </a:solidFill>
                          <a:latin typeface="Calibri" pitchFamily="34" charset="0"/>
                        </a:rPr>
                        <a:t> and t</a:t>
                      </a:r>
                      <a:r>
                        <a:rPr lang="en-US" sz="2400" b="0" dirty="0" smtClean="0">
                          <a:solidFill>
                            <a:schemeClr val="tx1"/>
                          </a:solidFill>
                          <a:latin typeface="Calibri" pitchFamily="34" charset="0"/>
                        </a:rPr>
                        <a:t>his TB does not spread to other people.</a:t>
                      </a:r>
                      <a:endParaRPr lang="en-US" sz="2400" b="0" dirty="0">
                        <a:solidFill>
                          <a:schemeClr val="tx1"/>
                        </a:solidFill>
                        <a:latin typeface="Calibri" pitchFamily="34" charset="0"/>
                      </a:endParaRPr>
                    </a:p>
                  </a:txBody>
                  <a:tcPr/>
                </a:tc>
                <a:tc>
                  <a:txBody>
                    <a:bodyPr/>
                    <a:lstStyle/>
                    <a:p>
                      <a:endParaRPr lang="en-US" sz="2800" b="1" dirty="0" smtClean="0">
                        <a:solidFill>
                          <a:srgbClr val="7030A0"/>
                        </a:solidFill>
                        <a:latin typeface="Calibri" pitchFamily="34" charset="0"/>
                      </a:endParaRPr>
                    </a:p>
                    <a:p>
                      <a:r>
                        <a:rPr lang="en-US" sz="2800" b="1" dirty="0" smtClean="0">
                          <a:solidFill>
                            <a:srgbClr val="7030A0"/>
                          </a:solidFill>
                          <a:latin typeface="Calibri" pitchFamily="34" charset="0"/>
                        </a:rPr>
                        <a:t>USE</a:t>
                      </a:r>
                      <a:r>
                        <a:rPr lang="en-US" sz="2800" b="1" baseline="0" dirty="0" smtClean="0">
                          <a:solidFill>
                            <a:srgbClr val="7030A0"/>
                          </a:solidFill>
                          <a:latin typeface="Calibri" pitchFamily="34" charset="0"/>
                        </a:rPr>
                        <a:t> </a:t>
                      </a:r>
                      <a:r>
                        <a:rPr lang="en-US" sz="2800" b="1" baseline="0" dirty="0" smtClean="0">
                          <a:solidFill>
                            <a:srgbClr val="7030A0"/>
                          </a:solidFill>
                          <a:latin typeface="Calibri" pitchFamily="34" charset="0"/>
                        </a:rPr>
                        <a:t>IN SENTENCE</a:t>
                      </a:r>
                      <a:r>
                        <a:rPr lang="en-US" sz="2800" b="1" baseline="0" dirty="0" smtClean="0">
                          <a:solidFill>
                            <a:srgbClr val="7030A0"/>
                          </a:solidFill>
                          <a:latin typeface="Calibri" pitchFamily="34" charset="0"/>
                        </a:rPr>
                        <a:t>:</a:t>
                      </a:r>
                    </a:p>
                    <a:p>
                      <a:endParaRPr lang="en-US" sz="2800" b="1" baseline="0" dirty="0" smtClean="0">
                        <a:solidFill>
                          <a:schemeClr val="tx1"/>
                        </a:solidFill>
                        <a:latin typeface="Calibri" pitchFamily="34" charset="0"/>
                      </a:endParaRPr>
                    </a:p>
                    <a:p>
                      <a:r>
                        <a:rPr lang="en-US" sz="2400" b="0" dirty="0" smtClean="0">
                          <a:solidFill>
                            <a:schemeClr val="tx1"/>
                          </a:solidFill>
                          <a:latin typeface="Calibri" pitchFamily="34" charset="0"/>
                        </a:rPr>
                        <a:t>A person with latent TB must</a:t>
                      </a:r>
                      <a:r>
                        <a:rPr lang="en-US" sz="2400" b="0" baseline="0" dirty="0" smtClean="0">
                          <a:solidFill>
                            <a:schemeClr val="tx1"/>
                          </a:solidFill>
                          <a:latin typeface="Calibri" pitchFamily="34" charset="0"/>
                        </a:rPr>
                        <a:t> seek medical attention or the latent TB will develop into active TB.</a:t>
                      </a:r>
                      <a:endParaRPr lang="en-US" sz="2400" b="0" dirty="0">
                        <a:solidFill>
                          <a:schemeClr val="tx1"/>
                        </a:solidFill>
                        <a:latin typeface="Calibri" pitchFamily="34" charset="0"/>
                      </a:endParaRPr>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a:t>
            </a:r>
            <a:r>
              <a:rPr lang="en-US" dirty="0" smtClean="0">
                <a:solidFill>
                  <a:schemeClr val="tx1"/>
                </a:solidFill>
                <a:latin typeface="Calibri" pitchFamily="34" charset="0"/>
              </a:rPr>
              <a:t>system: </a:t>
            </a:r>
            <a:r>
              <a:rPr lang="en-US" cap="none" dirty="0" smtClean="0">
                <a:solidFill>
                  <a:srgbClr val="7030A0"/>
                </a:solidFill>
                <a:latin typeface="Calibri" pitchFamily="34" charset="0"/>
              </a:rPr>
              <a:t>Active</a:t>
            </a:r>
            <a:r>
              <a:rPr lang="en-US" cap="none" dirty="0" smtClean="0">
                <a:solidFill>
                  <a:schemeClr val="tx1"/>
                </a:solidFill>
                <a:latin typeface="Calibri" pitchFamily="34" charset="0"/>
              </a:rPr>
              <a:t> </a:t>
            </a:r>
            <a:r>
              <a:rPr lang="en-US" cap="none" dirty="0" smtClean="0">
                <a:solidFill>
                  <a:srgbClr val="7030A0"/>
                </a:solidFill>
                <a:latin typeface="Calibri" pitchFamily="34" charset="0"/>
              </a:rPr>
              <a:t>Tuberculosis</a:t>
            </a:r>
            <a:endParaRPr lang="en-US" dirty="0">
              <a:solidFill>
                <a:srgbClr val="7030A0"/>
              </a:solidFill>
            </a:endParaRPr>
          </a:p>
        </p:txBody>
      </p:sp>
      <p:sp>
        <p:nvSpPr>
          <p:cNvPr id="3" name="Content Placeholder 2"/>
          <p:cNvSpPr>
            <a:spLocks noGrp="1"/>
          </p:cNvSpPr>
          <p:nvPr>
            <p:ph idx="1"/>
          </p:nvPr>
        </p:nvSpPr>
        <p:spPr>
          <a:xfrm>
            <a:off x="457200" y="1609416"/>
            <a:ext cx="7696200" cy="4846320"/>
          </a:xfrm>
        </p:spPr>
        <p:txBody>
          <a:bodyPr>
            <a:normAutofit lnSpcReduction="10000"/>
          </a:bodyPr>
          <a:lstStyle/>
          <a:p>
            <a:pPr>
              <a:buNone/>
            </a:pPr>
            <a:r>
              <a:rPr lang="en-US" b="1" dirty="0" smtClean="0">
                <a:latin typeface="Calibri" pitchFamily="34" charset="0"/>
              </a:rPr>
              <a:t>Causes</a:t>
            </a:r>
            <a:r>
              <a:rPr lang="en-US" b="1" dirty="0" smtClean="0">
                <a:latin typeface="Calibri" pitchFamily="34" charset="0"/>
              </a:rPr>
              <a:t>:</a:t>
            </a:r>
          </a:p>
          <a:p>
            <a:r>
              <a:rPr lang="en-US" dirty="0" smtClean="0">
                <a:latin typeface="Calibri" pitchFamily="34" charset="0"/>
              </a:rPr>
              <a:t>Caused by a </a:t>
            </a:r>
            <a:r>
              <a:rPr lang="en-US" b="1" dirty="0" smtClean="0">
                <a:solidFill>
                  <a:srgbClr val="7030A0"/>
                </a:solidFill>
                <a:latin typeface="Calibri" pitchFamily="34" charset="0"/>
              </a:rPr>
              <a:t>bacteria</a:t>
            </a:r>
            <a:r>
              <a:rPr lang="en-US" dirty="0" smtClean="0">
                <a:latin typeface="Calibri" pitchFamily="34" charset="0"/>
              </a:rPr>
              <a:t> called </a:t>
            </a:r>
            <a:r>
              <a:rPr lang="en-US" b="1" i="1" dirty="0" smtClean="0">
                <a:solidFill>
                  <a:srgbClr val="7030A0"/>
                </a:solidFill>
                <a:latin typeface="Calibri" pitchFamily="34" charset="0"/>
              </a:rPr>
              <a:t>Myobacterium tuberculosis</a:t>
            </a:r>
            <a:r>
              <a:rPr lang="en-US" dirty="0" smtClean="0">
                <a:solidFill>
                  <a:srgbClr val="7030A0"/>
                </a:solidFill>
                <a:latin typeface="Calibri" pitchFamily="34" charset="0"/>
              </a:rPr>
              <a:t>.</a:t>
            </a:r>
          </a:p>
          <a:p>
            <a:endParaRPr lang="en-US" dirty="0" smtClean="0">
              <a:latin typeface="Calibri" pitchFamily="34" charset="0"/>
            </a:endParaRPr>
          </a:p>
          <a:p>
            <a:r>
              <a:rPr lang="en-US" dirty="0" smtClean="0">
                <a:latin typeface="Calibri" pitchFamily="34" charset="0"/>
              </a:rPr>
              <a:t>This </a:t>
            </a:r>
            <a:r>
              <a:rPr lang="en-US" b="1" dirty="0" smtClean="0">
                <a:solidFill>
                  <a:srgbClr val="7030A0"/>
                </a:solidFill>
                <a:latin typeface="Calibri" pitchFamily="34" charset="0"/>
              </a:rPr>
              <a:t>bacteria attacks the lungs</a:t>
            </a:r>
            <a:r>
              <a:rPr lang="en-US" dirty="0" smtClean="0">
                <a:solidFill>
                  <a:srgbClr val="7030A0"/>
                </a:solidFill>
                <a:latin typeface="Calibri" pitchFamily="34" charset="0"/>
              </a:rPr>
              <a:t>.</a:t>
            </a:r>
          </a:p>
          <a:p>
            <a:endParaRPr lang="en-US" dirty="0" smtClean="0">
              <a:latin typeface="Calibri" pitchFamily="34" charset="0"/>
            </a:endParaRPr>
          </a:p>
          <a:p>
            <a:r>
              <a:rPr lang="en-US" dirty="0" smtClean="0">
                <a:latin typeface="Calibri" pitchFamily="34" charset="0"/>
              </a:rPr>
              <a:t>But the </a:t>
            </a:r>
            <a:r>
              <a:rPr lang="en-US" b="1" dirty="0" smtClean="0">
                <a:solidFill>
                  <a:srgbClr val="7030A0"/>
                </a:solidFill>
                <a:latin typeface="Calibri" pitchFamily="34" charset="0"/>
              </a:rPr>
              <a:t>bacteria can attack any part of the body</a:t>
            </a:r>
            <a:r>
              <a:rPr lang="en-US" dirty="0" smtClean="0">
                <a:solidFill>
                  <a:srgbClr val="7030A0"/>
                </a:solidFill>
                <a:latin typeface="Calibri" pitchFamily="34" charset="0"/>
              </a:rPr>
              <a:t>,</a:t>
            </a:r>
            <a:r>
              <a:rPr lang="en-US" dirty="0" smtClean="0">
                <a:latin typeface="Calibri" pitchFamily="34" charset="0"/>
              </a:rPr>
              <a:t> such as </a:t>
            </a:r>
            <a:r>
              <a:rPr lang="en-US" b="1" dirty="0" smtClean="0">
                <a:solidFill>
                  <a:srgbClr val="7030A0"/>
                </a:solidFill>
                <a:latin typeface="Calibri" pitchFamily="34" charset="0"/>
              </a:rPr>
              <a:t>kidney, brain and spinal cord</a:t>
            </a:r>
            <a:r>
              <a:rPr lang="en-US" dirty="0" smtClean="0">
                <a:latin typeface="Calibri" pitchFamily="34" charset="0"/>
              </a:rPr>
              <a:t>.</a:t>
            </a:r>
          </a:p>
          <a:p>
            <a:endParaRPr lang="en-US" dirty="0" smtClean="0">
              <a:latin typeface="Calibri" pitchFamily="34" charset="0"/>
            </a:endParaRPr>
          </a:p>
          <a:p>
            <a:r>
              <a:rPr lang="en-US" dirty="0" smtClean="0">
                <a:latin typeface="Calibri" pitchFamily="34" charset="0"/>
              </a:rPr>
              <a:t>The </a:t>
            </a:r>
            <a:r>
              <a:rPr lang="en-US" b="1" dirty="0" smtClean="0">
                <a:solidFill>
                  <a:srgbClr val="7030A0"/>
                </a:solidFill>
                <a:latin typeface="Calibri" pitchFamily="34" charset="0"/>
              </a:rPr>
              <a:t>disease can lead to death </a:t>
            </a:r>
            <a:r>
              <a:rPr lang="en-US" dirty="0" smtClean="0">
                <a:latin typeface="Calibri" pitchFamily="34" charset="0"/>
              </a:rPr>
              <a:t>if it is </a:t>
            </a:r>
            <a:r>
              <a:rPr lang="en-US" b="1" dirty="0" smtClean="0">
                <a:solidFill>
                  <a:srgbClr val="7030A0"/>
                </a:solidFill>
                <a:latin typeface="Calibri" pitchFamily="34" charset="0"/>
              </a:rPr>
              <a:t>not properly treated</a:t>
            </a:r>
            <a:r>
              <a:rPr lang="en-US" dirty="0" smtClean="0">
                <a:solidFill>
                  <a:srgbClr val="7030A0"/>
                </a:solidFill>
                <a:latin typeface="Calibri" pitchFamily="34" charset="0"/>
              </a:rPr>
              <a:t>.</a:t>
            </a:r>
          </a:p>
          <a:p>
            <a:pPr>
              <a:buNone/>
            </a:pPr>
            <a:endParaRPr lang="en-US" dirty="0">
              <a:latin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a:t>
            </a:r>
            <a:r>
              <a:rPr lang="en-US" dirty="0" smtClean="0">
                <a:solidFill>
                  <a:schemeClr val="tx1"/>
                </a:solidFill>
                <a:latin typeface="Calibri" pitchFamily="34" charset="0"/>
              </a:rPr>
              <a:t>system: </a:t>
            </a:r>
            <a:r>
              <a:rPr lang="en-US" dirty="0" smtClean="0">
                <a:solidFill>
                  <a:srgbClr val="7030A0"/>
                </a:solidFill>
                <a:latin typeface="Calibri" pitchFamily="34" charset="0"/>
              </a:rPr>
              <a:t>TB</a:t>
            </a:r>
            <a:r>
              <a:rPr lang="en-US" dirty="0" smtClean="0">
                <a:solidFill>
                  <a:schemeClr val="tx1"/>
                </a:solidFill>
                <a:latin typeface="Calibri" pitchFamily="34" charset="0"/>
              </a:rPr>
              <a:t> </a:t>
            </a:r>
            <a:r>
              <a:rPr lang="en-US" cap="none" dirty="0" smtClean="0">
                <a:solidFill>
                  <a:srgbClr val="7030A0"/>
                </a:solidFill>
                <a:latin typeface="Calibri" pitchFamily="34" charset="0"/>
              </a:rPr>
              <a:t>Transmission</a:t>
            </a:r>
            <a:endParaRPr lang="en-US" dirty="0">
              <a:solidFill>
                <a:srgbClr val="7030A0"/>
              </a:solidFill>
            </a:endParaRPr>
          </a:p>
        </p:txBody>
      </p:sp>
      <p:sp>
        <p:nvSpPr>
          <p:cNvPr id="3" name="Content Placeholder 2"/>
          <p:cNvSpPr>
            <a:spLocks noGrp="1"/>
          </p:cNvSpPr>
          <p:nvPr>
            <p:ph idx="1"/>
          </p:nvPr>
        </p:nvSpPr>
        <p:spPr>
          <a:xfrm>
            <a:off x="457200" y="1609416"/>
            <a:ext cx="7620000" cy="5096184"/>
          </a:xfrm>
        </p:spPr>
        <p:txBody>
          <a:bodyPr>
            <a:normAutofit/>
          </a:bodyPr>
          <a:lstStyle/>
          <a:p>
            <a:r>
              <a:rPr lang="en-US" sz="2400" b="1" dirty="0" smtClean="0">
                <a:solidFill>
                  <a:srgbClr val="7030A0"/>
                </a:solidFill>
                <a:latin typeface="Calibri" pitchFamily="34" charset="0"/>
              </a:rPr>
              <a:t>TB </a:t>
            </a:r>
            <a:r>
              <a:rPr lang="en-US" sz="2400" b="1" dirty="0" smtClean="0">
                <a:solidFill>
                  <a:srgbClr val="7030A0"/>
                </a:solidFill>
                <a:latin typeface="Calibri" pitchFamily="34" charset="0"/>
              </a:rPr>
              <a:t>of the brain, kidney and spinal cord </a:t>
            </a:r>
            <a:r>
              <a:rPr lang="en-US" sz="2400" dirty="0" smtClean="0">
                <a:latin typeface="Calibri" pitchFamily="34" charset="0"/>
              </a:rPr>
              <a:t>is </a:t>
            </a:r>
            <a:r>
              <a:rPr lang="en-US" sz="2400" b="1" dirty="0" smtClean="0">
                <a:solidFill>
                  <a:srgbClr val="7030A0"/>
                </a:solidFill>
                <a:latin typeface="Calibri" pitchFamily="34" charset="0"/>
              </a:rPr>
              <a:t>not infectious</a:t>
            </a:r>
            <a:r>
              <a:rPr lang="en-US" sz="2400" dirty="0" smtClean="0">
                <a:solidFill>
                  <a:srgbClr val="7030A0"/>
                </a:solidFill>
                <a:latin typeface="Calibri" pitchFamily="34" charset="0"/>
              </a:rPr>
              <a:t>.</a:t>
            </a:r>
          </a:p>
          <a:p>
            <a:endParaRPr lang="en-US" sz="1100" dirty="0" smtClean="0">
              <a:latin typeface="Calibri" pitchFamily="34" charset="0"/>
            </a:endParaRPr>
          </a:p>
          <a:p>
            <a:r>
              <a:rPr lang="en-US" sz="2400" dirty="0" smtClean="0">
                <a:latin typeface="Calibri" pitchFamily="34" charset="0"/>
              </a:rPr>
              <a:t>However if a </a:t>
            </a:r>
            <a:r>
              <a:rPr lang="en-US" sz="2400" b="1" dirty="0" smtClean="0">
                <a:solidFill>
                  <a:srgbClr val="7030A0"/>
                </a:solidFill>
                <a:latin typeface="Calibri" pitchFamily="34" charset="0"/>
              </a:rPr>
              <a:t>person has active TB of the lungs </a:t>
            </a:r>
            <a:r>
              <a:rPr lang="en-US" sz="2400" dirty="0" smtClean="0">
                <a:latin typeface="Calibri" pitchFamily="34" charset="0"/>
              </a:rPr>
              <a:t>or </a:t>
            </a:r>
            <a:r>
              <a:rPr lang="en-US" sz="2400" b="1" dirty="0" smtClean="0">
                <a:solidFill>
                  <a:srgbClr val="7030A0"/>
                </a:solidFill>
                <a:latin typeface="Calibri" pitchFamily="34" charset="0"/>
              </a:rPr>
              <a:t>throat</a:t>
            </a:r>
            <a:r>
              <a:rPr lang="en-US" sz="2400" dirty="0" smtClean="0">
                <a:latin typeface="Calibri" pitchFamily="34" charset="0"/>
              </a:rPr>
              <a:t> the </a:t>
            </a:r>
            <a:r>
              <a:rPr lang="en-US" sz="2400" b="1" dirty="0" smtClean="0">
                <a:solidFill>
                  <a:srgbClr val="7030A0"/>
                </a:solidFill>
                <a:latin typeface="Calibri" pitchFamily="34" charset="0"/>
              </a:rPr>
              <a:t>disease can spread</a:t>
            </a:r>
            <a:r>
              <a:rPr lang="en-US" sz="2400" dirty="0" smtClean="0">
                <a:solidFill>
                  <a:srgbClr val="7030A0"/>
                </a:solidFill>
                <a:latin typeface="Calibri" pitchFamily="34" charset="0"/>
              </a:rPr>
              <a:t>.</a:t>
            </a:r>
          </a:p>
          <a:p>
            <a:endParaRPr lang="en-US" sz="1000" dirty="0" smtClean="0">
              <a:latin typeface="Calibri" pitchFamily="34" charset="0"/>
            </a:endParaRPr>
          </a:p>
          <a:p>
            <a:r>
              <a:rPr lang="en-US" sz="2400" dirty="0" smtClean="0">
                <a:latin typeface="Calibri" pitchFamily="34" charset="0"/>
              </a:rPr>
              <a:t>The disease is </a:t>
            </a:r>
            <a:r>
              <a:rPr lang="en-US" sz="2400" b="1" dirty="0" smtClean="0">
                <a:solidFill>
                  <a:srgbClr val="7030A0"/>
                </a:solidFill>
                <a:latin typeface="Calibri" pitchFamily="34" charset="0"/>
              </a:rPr>
              <a:t>spread when this person coughs </a:t>
            </a:r>
            <a:r>
              <a:rPr lang="en-US" sz="2400" dirty="0" smtClean="0">
                <a:latin typeface="Calibri" pitchFamily="34" charset="0"/>
              </a:rPr>
              <a:t>or </a:t>
            </a:r>
            <a:r>
              <a:rPr lang="en-US" sz="2400" b="1" dirty="0" smtClean="0">
                <a:solidFill>
                  <a:srgbClr val="7030A0"/>
                </a:solidFill>
                <a:latin typeface="Calibri" pitchFamily="34" charset="0"/>
              </a:rPr>
              <a:t>sneezes</a:t>
            </a:r>
            <a:r>
              <a:rPr lang="en-US" sz="2400" dirty="0" smtClean="0">
                <a:latin typeface="Calibri" pitchFamily="34" charset="0"/>
              </a:rPr>
              <a:t>. This happens because the </a:t>
            </a:r>
            <a:r>
              <a:rPr lang="en-US" sz="2400" b="1" dirty="0" smtClean="0">
                <a:solidFill>
                  <a:srgbClr val="7030A0"/>
                </a:solidFill>
                <a:latin typeface="Calibri" pitchFamily="34" charset="0"/>
              </a:rPr>
              <a:t>TB bacteria gets into the air</a:t>
            </a:r>
            <a:r>
              <a:rPr lang="en-US" sz="2400" b="1" dirty="0" smtClean="0">
                <a:solidFill>
                  <a:srgbClr val="CC3399"/>
                </a:solidFill>
                <a:latin typeface="Calibri" pitchFamily="34" charset="0"/>
              </a:rPr>
              <a:t> </a:t>
            </a:r>
            <a:r>
              <a:rPr lang="en-US" sz="2400" dirty="0" smtClean="0">
                <a:latin typeface="Calibri" pitchFamily="34" charset="0"/>
              </a:rPr>
              <a:t>when the person </a:t>
            </a:r>
            <a:r>
              <a:rPr lang="en-US" sz="2400" b="1" dirty="0" smtClean="0">
                <a:solidFill>
                  <a:srgbClr val="7030A0"/>
                </a:solidFill>
                <a:latin typeface="Calibri" pitchFamily="34" charset="0"/>
              </a:rPr>
              <a:t>coughs or sneezes</a:t>
            </a:r>
            <a:r>
              <a:rPr lang="en-US" sz="2400" dirty="0" smtClean="0">
                <a:solidFill>
                  <a:srgbClr val="7030A0"/>
                </a:solidFill>
                <a:latin typeface="Calibri" pitchFamily="34" charset="0"/>
              </a:rPr>
              <a:t>.</a:t>
            </a:r>
          </a:p>
          <a:p>
            <a:endParaRPr lang="en-US" sz="1000" dirty="0" smtClean="0">
              <a:latin typeface="Calibri" pitchFamily="34" charset="0"/>
            </a:endParaRPr>
          </a:p>
          <a:p>
            <a:r>
              <a:rPr lang="en-US" sz="2400" dirty="0" smtClean="0">
                <a:latin typeface="Calibri" pitchFamily="34" charset="0"/>
              </a:rPr>
              <a:t>The </a:t>
            </a:r>
            <a:r>
              <a:rPr lang="en-US" sz="2400" b="1" dirty="0" smtClean="0">
                <a:solidFill>
                  <a:srgbClr val="7030A0"/>
                </a:solidFill>
                <a:latin typeface="Calibri" pitchFamily="34" charset="0"/>
              </a:rPr>
              <a:t>TB bacteria </a:t>
            </a:r>
            <a:r>
              <a:rPr lang="en-US" sz="2400" dirty="0" smtClean="0">
                <a:latin typeface="Calibri" pitchFamily="34" charset="0"/>
              </a:rPr>
              <a:t>the </a:t>
            </a:r>
            <a:r>
              <a:rPr lang="en-US" sz="2400" b="1" dirty="0" smtClean="0">
                <a:solidFill>
                  <a:srgbClr val="7030A0"/>
                </a:solidFill>
                <a:latin typeface="Calibri" pitchFamily="34" charset="0"/>
              </a:rPr>
              <a:t>enters the body of other people when they breathe in</a:t>
            </a:r>
            <a:r>
              <a:rPr lang="en-US" sz="2400" dirty="0" smtClean="0">
                <a:solidFill>
                  <a:srgbClr val="7030A0"/>
                </a:solidFill>
                <a:latin typeface="Calibri" pitchFamily="34" charset="0"/>
              </a:rPr>
              <a:t>.</a:t>
            </a:r>
          </a:p>
          <a:p>
            <a:endParaRPr lang="en-US" sz="1000" dirty="0" smtClean="0">
              <a:solidFill>
                <a:srgbClr val="7030A0"/>
              </a:solidFill>
              <a:latin typeface="Calibri" pitchFamily="34" charset="0"/>
            </a:endParaRPr>
          </a:p>
          <a:p>
            <a:pPr lvl="0">
              <a:buClr>
                <a:srgbClr val="B13F9A"/>
              </a:buClr>
            </a:pPr>
            <a:r>
              <a:rPr lang="en-US" sz="2400" dirty="0">
                <a:solidFill>
                  <a:prstClr val="black"/>
                </a:solidFill>
                <a:latin typeface="Calibri" pitchFamily="34" charset="0"/>
              </a:rPr>
              <a:t>The </a:t>
            </a:r>
            <a:r>
              <a:rPr lang="en-US" sz="2400" b="1" dirty="0">
                <a:solidFill>
                  <a:srgbClr val="7030A0"/>
                </a:solidFill>
                <a:latin typeface="Calibri" pitchFamily="34" charset="0"/>
              </a:rPr>
              <a:t>bacteria</a:t>
            </a:r>
            <a:r>
              <a:rPr lang="en-US" sz="2400" dirty="0">
                <a:solidFill>
                  <a:prstClr val="black"/>
                </a:solidFill>
                <a:latin typeface="Calibri" pitchFamily="34" charset="0"/>
              </a:rPr>
              <a:t> then </a:t>
            </a:r>
            <a:r>
              <a:rPr lang="en-US" sz="2400" b="1" dirty="0">
                <a:solidFill>
                  <a:srgbClr val="7030A0"/>
                </a:solidFill>
                <a:latin typeface="Calibri" pitchFamily="34" charset="0"/>
              </a:rPr>
              <a:t>settles in their lungs </a:t>
            </a:r>
            <a:r>
              <a:rPr lang="en-US" sz="2400" dirty="0">
                <a:solidFill>
                  <a:prstClr val="black"/>
                </a:solidFill>
                <a:latin typeface="Calibri" pitchFamily="34" charset="0"/>
              </a:rPr>
              <a:t>where it </a:t>
            </a:r>
            <a:r>
              <a:rPr lang="en-US" sz="2400" b="1" dirty="0">
                <a:solidFill>
                  <a:srgbClr val="7030A0"/>
                </a:solidFill>
                <a:latin typeface="Calibri" pitchFamily="34" charset="0"/>
              </a:rPr>
              <a:t>grows and develops</a:t>
            </a:r>
            <a:r>
              <a:rPr lang="en-US" sz="2400" dirty="0" smtClean="0">
                <a:solidFill>
                  <a:srgbClr val="7030A0"/>
                </a:solidFill>
                <a:latin typeface="Calibri" pitchFamily="34" charset="0"/>
              </a:rPr>
              <a:t>.</a:t>
            </a:r>
            <a:endParaRPr lang="en-US" sz="2400" dirty="0">
              <a:solidFill>
                <a:srgbClr val="7030A0"/>
              </a:solidFill>
              <a:latin typeface="Calibri"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a:t>
            </a:r>
            <a:r>
              <a:rPr lang="en-US" dirty="0" smtClean="0">
                <a:solidFill>
                  <a:schemeClr val="tx1"/>
                </a:solidFill>
                <a:latin typeface="Calibri" pitchFamily="34" charset="0"/>
              </a:rPr>
              <a:t>system: </a:t>
            </a:r>
            <a:r>
              <a:rPr lang="en-US" dirty="0" smtClean="0">
                <a:solidFill>
                  <a:srgbClr val="7030A0"/>
                </a:solidFill>
                <a:latin typeface="Calibri" pitchFamily="34" charset="0"/>
              </a:rPr>
              <a:t>TB </a:t>
            </a:r>
            <a:r>
              <a:rPr lang="en-US" cap="none" dirty="0" smtClean="0">
                <a:solidFill>
                  <a:srgbClr val="7030A0"/>
                </a:solidFill>
                <a:latin typeface="Calibri" pitchFamily="34" charset="0"/>
              </a:rPr>
              <a:t>Transmission</a:t>
            </a:r>
            <a:endParaRPr lang="en-US" dirty="0">
              <a:solidFill>
                <a:srgbClr val="7030A0"/>
              </a:solidFill>
            </a:endParaRPr>
          </a:p>
        </p:txBody>
      </p:sp>
      <p:sp>
        <p:nvSpPr>
          <p:cNvPr id="3" name="Content Placeholder 2"/>
          <p:cNvSpPr>
            <a:spLocks noGrp="1"/>
          </p:cNvSpPr>
          <p:nvPr>
            <p:ph idx="1"/>
          </p:nvPr>
        </p:nvSpPr>
        <p:spPr>
          <a:xfrm>
            <a:off x="457200" y="1609416"/>
            <a:ext cx="7696200" cy="4943784"/>
          </a:xfrm>
        </p:spPr>
        <p:txBody>
          <a:bodyPr>
            <a:normAutofit fontScale="85000" lnSpcReduction="10000"/>
          </a:bodyPr>
          <a:lstStyle/>
          <a:p>
            <a:r>
              <a:rPr lang="en-US" dirty="0" smtClean="0">
                <a:latin typeface="Calibri" pitchFamily="34" charset="0"/>
              </a:rPr>
              <a:t>Once </a:t>
            </a:r>
            <a:r>
              <a:rPr lang="en-US" dirty="0" smtClean="0">
                <a:latin typeface="Calibri" pitchFamily="34" charset="0"/>
              </a:rPr>
              <a:t>the </a:t>
            </a:r>
            <a:r>
              <a:rPr lang="en-US" b="1" dirty="0" smtClean="0">
                <a:solidFill>
                  <a:srgbClr val="7030A0"/>
                </a:solidFill>
                <a:latin typeface="Calibri" pitchFamily="34" charset="0"/>
              </a:rPr>
              <a:t>TB bacteria </a:t>
            </a:r>
            <a:r>
              <a:rPr lang="en-US" dirty="0" smtClean="0">
                <a:latin typeface="Calibri" pitchFamily="34" charset="0"/>
              </a:rPr>
              <a:t>is </a:t>
            </a:r>
            <a:r>
              <a:rPr lang="en-US" b="1" dirty="0" smtClean="0">
                <a:solidFill>
                  <a:srgbClr val="7030A0"/>
                </a:solidFill>
                <a:latin typeface="Calibri" pitchFamily="34" charset="0"/>
              </a:rPr>
              <a:t>in the lungs </a:t>
            </a:r>
            <a:r>
              <a:rPr lang="en-US" dirty="0" smtClean="0">
                <a:latin typeface="Calibri" pitchFamily="34" charset="0"/>
              </a:rPr>
              <a:t>it can </a:t>
            </a:r>
            <a:r>
              <a:rPr lang="en-US" b="1" dirty="0" smtClean="0">
                <a:solidFill>
                  <a:srgbClr val="7030A0"/>
                </a:solidFill>
                <a:latin typeface="Calibri" pitchFamily="34" charset="0"/>
              </a:rPr>
              <a:t>enter the blood stream</a:t>
            </a:r>
            <a:r>
              <a:rPr lang="en-US" dirty="0" smtClean="0">
                <a:solidFill>
                  <a:srgbClr val="7030A0"/>
                </a:solidFill>
                <a:latin typeface="Calibri" pitchFamily="34" charset="0"/>
              </a:rPr>
              <a:t>.</a:t>
            </a:r>
          </a:p>
          <a:p>
            <a:endParaRPr lang="en-US" sz="1100" dirty="0" smtClean="0">
              <a:solidFill>
                <a:srgbClr val="7030A0"/>
              </a:solidFill>
              <a:latin typeface="Calibri" pitchFamily="34" charset="0"/>
            </a:endParaRPr>
          </a:p>
          <a:p>
            <a:r>
              <a:rPr lang="en-US" dirty="0" smtClean="0">
                <a:latin typeface="Calibri" pitchFamily="34" charset="0"/>
              </a:rPr>
              <a:t>Once the </a:t>
            </a:r>
            <a:r>
              <a:rPr lang="en-US" b="1" dirty="0" smtClean="0">
                <a:solidFill>
                  <a:srgbClr val="7030A0"/>
                </a:solidFill>
                <a:latin typeface="Calibri" pitchFamily="34" charset="0"/>
              </a:rPr>
              <a:t>TB bacteria </a:t>
            </a:r>
            <a:r>
              <a:rPr lang="en-US" dirty="0" smtClean="0">
                <a:latin typeface="Calibri" pitchFamily="34" charset="0"/>
              </a:rPr>
              <a:t>is in the blood stream it can </a:t>
            </a:r>
            <a:r>
              <a:rPr lang="en-US" b="1" dirty="0" smtClean="0">
                <a:solidFill>
                  <a:srgbClr val="7030A0"/>
                </a:solidFill>
                <a:latin typeface="Calibri" pitchFamily="34" charset="0"/>
              </a:rPr>
              <a:t>move to other parts of the body</a:t>
            </a:r>
            <a:r>
              <a:rPr lang="en-US" dirty="0" smtClean="0">
                <a:latin typeface="Calibri" pitchFamily="34" charset="0"/>
              </a:rPr>
              <a:t>, like </a:t>
            </a:r>
            <a:r>
              <a:rPr lang="en-US" b="1" dirty="0" smtClean="0">
                <a:solidFill>
                  <a:srgbClr val="7030A0"/>
                </a:solidFill>
                <a:latin typeface="Calibri" pitchFamily="34" charset="0"/>
              </a:rPr>
              <a:t>the kidney, brain and spinal cord</a:t>
            </a:r>
            <a:r>
              <a:rPr lang="en-US" dirty="0" smtClean="0">
                <a:solidFill>
                  <a:srgbClr val="7030A0"/>
                </a:solidFill>
                <a:latin typeface="Calibri" pitchFamily="34" charset="0"/>
              </a:rPr>
              <a:t>.</a:t>
            </a:r>
          </a:p>
          <a:p>
            <a:endParaRPr lang="en-US" sz="1100" dirty="0" smtClean="0">
              <a:solidFill>
                <a:srgbClr val="7030A0"/>
              </a:solidFill>
              <a:latin typeface="Calibri" pitchFamily="34" charset="0"/>
            </a:endParaRPr>
          </a:p>
          <a:p>
            <a:r>
              <a:rPr lang="en-US" dirty="0" smtClean="0">
                <a:latin typeface="Calibri" pitchFamily="34" charset="0"/>
              </a:rPr>
              <a:t>Remember you </a:t>
            </a:r>
            <a:r>
              <a:rPr lang="en-US" b="1" dirty="0" smtClean="0">
                <a:solidFill>
                  <a:srgbClr val="7030A0"/>
                </a:solidFill>
                <a:latin typeface="Calibri" pitchFamily="34" charset="0"/>
              </a:rPr>
              <a:t>usually become infected </a:t>
            </a:r>
            <a:r>
              <a:rPr lang="en-US" dirty="0" smtClean="0">
                <a:latin typeface="Calibri" pitchFamily="34" charset="0"/>
              </a:rPr>
              <a:t>with </a:t>
            </a:r>
            <a:r>
              <a:rPr lang="en-US" b="1" dirty="0" smtClean="0">
                <a:solidFill>
                  <a:srgbClr val="7030A0"/>
                </a:solidFill>
                <a:latin typeface="Calibri" pitchFamily="34" charset="0"/>
              </a:rPr>
              <a:t>TB if you spend a lot of time, every day with a person with active TB</a:t>
            </a:r>
            <a:r>
              <a:rPr lang="en-US" dirty="0" smtClean="0">
                <a:solidFill>
                  <a:srgbClr val="7030A0"/>
                </a:solidFill>
                <a:latin typeface="Calibri" pitchFamily="34" charset="0"/>
              </a:rPr>
              <a:t>.</a:t>
            </a:r>
          </a:p>
          <a:p>
            <a:endParaRPr lang="en-US" sz="1100" dirty="0" smtClean="0">
              <a:solidFill>
                <a:srgbClr val="7030A0"/>
              </a:solidFill>
              <a:latin typeface="Calibri" pitchFamily="34" charset="0"/>
            </a:endParaRPr>
          </a:p>
          <a:p>
            <a:r>
              <a:rPr lang="en-US" dirty="0" smtClean="0">
                <a:latin typeface="Calibri" pitchFamily="34" charset="0"/>
              </a:rPr>
              <a:t>Therefore the </a:t>
            </a:r>
            <a:r>
              <a:rPr lang="en-US" b="1" dirty="0" smtClean="0">
                <a:solidFill>
                  <a:srgbClr val="7030A0"/>
                </a:solidFill>
                <a:latin typeface="Calibri" pitchFamily="34" charset="0"/>
              </a:rPr>
              <a:t>family members, friends and co-workers of a person with active TB</a:t>
            </a:r>
            <a:r>
              <a:rPr lang="en-US" dirty="0" smtClean="0">
                <a:solidFill>
                  <a:srgbClr val="7030A0"/>
                </a:solidFill>
                <a:latin typeface="Calibri" pitchFamily="34" charset="0"/>
              </a:rPr>
              <a:t> </a:t>
            </a:r>
            <a:r>
              <a:rPr lang="en-US" dirty="0" smtClean="0">
                <a:latin typeface="Calibri" pitchFamily="34" charset="0"/>
              </a:rPr>
              <a:t>usually </a:t>
            </a:r>
            <a:r>
              <a:rPr lang="en-US" b="1" dirty="0" smtClean="0">
                <a:solidFill>
                  <a:srgbClr val="7030A0"/>
                </a:solidFill>
                <a:latin typeface="Calibri" pitchFamily="34" charset="0"/>
              </a:rPr>
              <a:t>become infected with the disease</a:t>
            </a:r>
            <a:r>
              <a:rPr lang="en-US" dirty="0" smtClean="0">
                <a:solidFill>
                  <a:srgbClr val="7030A0"/>
                </a:solidFill>
                <a:latin typeface="Calibri" pitchFamily="34" charset="0"/>
              </a:rPr>
              <a:t>.</a:t>
            </a:r>
          </a:p>
          <a:p>
            <a:endParaRPr lang="en-US" sz="1200" dirty="0" smtClean="0">
              <a:solidFill>
                <a:srgbClr val="7030A0"/>
              </a:solidFill>
              <a:latin typeface="Calibri" pitchFamily="34" charset="0"/>
            </a:endParaRPr>
          </a:p>
          <a:p>
            <a:pPr lvl="0">
              <a:buClr>
                <a:srgbClr val="B13F9A"/>
              </a:buClr>
            </a:pPr>
            <a:r>
              <a:rPr lang="en-US" b="1" dirty="0">
                <a:solidFill>
                  <a:srgbClr val="7030A0"/>
                </a:solidFill>
                <a:latin typeface="Calibri" pitchFamily="34" charset="0"/>
              </a:rPr>
              <a:t>Over crowding </a:t>
            </a:r>
            <a:r>
              <a:rPr lang="en-US" dirty="0">
                <a:solidFill>
                  <a:prstClr val="black"/>
                </a:solidFill>
                <a:latin typeface="Calibri" pitchFamily="34" charset="0"/>
              </a:rPr>
              <a:t>and </a:t>
            </a:r>
            <a:r>
              <a:rPr lang="en-US" b="1" dirty="0">
                <a:solidFill>
                  <a:srgbClr val="7030A0"/>
                </a:solidFill>
                <a:latin typeface="Calibri" pitchFamily="34" charset="0"/>
              </a:rPr>
              <a:t>poor sanitation increases the rate at which TB is spread</a:t>
            </a:r>
            <a:r>
              <a:rPr lang="en-US" dirty="0">
                <a:solidFill>
                  <a:srgbClr val="7030A0"/>
                </a:solidFill>
                <a:latin typeface="Calibri" pitchFamily="34" charset="0"/>
              </a:rPr>
              <a:t>.</a:t>
            </a:r>
          </a:p>
          <a:p>
            <a:endParaRPr lang="en-US" dirty="0">
              <a:solidFill>
                <a:srgbClr val="7030A0"/>
              </a:solidFill>
              <a:latin typeface="Calibri"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a:t>
            </a:r>
            <a:r>
              <a:rPr lang="en-US" dirty="0" smtClean="0">
                <a:solidFill>
                  <a:schemeClr val="tx1"/>
                </a:solidFill>
                <a:latin typeface="Calibri" pitchFamily="34" charset="0"/>
              </a:rPr>
              <a:t>system: </a:t>
            </a:r>
            <a:r>
              <a:rPr lang="en-US" dirty="0" smtClean="0">
                <a:solidFill>
                  <a:srgbClr val="7030A0"/>
                </a:solidFill>
                <a:latin typeface="Calibri" pitchFamily="34" charset="0"/>
              </a:rPr>
              <a:t>TB </a:t>
            </a:r>
            <a:r>
              <a:rPr lang="en-US" cap="none" dirty="0" smtClean="0">
                <a:solidFill>
                  <a:srgbClr val="7030A0"/>
                </a:solidFill>
                <a:latin typeface="Calibri" pitchFamily="34" charset="0"/>
              </a:rPr>
              <a:t>Symptoms</a:t>
            </a:r>
            <a:endParaRPr lang="en-US" dirty="0">
              <a:solidFill>
                <a:srgbClr val="7030A0"/>
              </a:solidFill>
            </a:endParaRPr>
          </a:p>
        </p:txBody>
      </p:sp>
      <p:sp>
        <p:nvSpPr>
          <p:cNvPr id="3" name="Content Placeholder 2"/>
          <p:cNvSpPr>
            <a:spLocks noGrp="1"/>
          </p:cNvSpPr>
          <p:nvPr>
            <p:ph idx="1"/>
          </p:nvPr>
        </p:nvSpPr>
        <p:spPr/>
        <p:txBody>
          <a:bodyPr>
            <a:normAutofit/>
          </a:bodyPr>
          <a:lstStyle/>
          <a:p>
            <a:r>
              <a:rPr lang="en-US" dirty="0" smtClean="0">
                <a:latin typeface="Calibri" pitchFamily="34" charset="0"/>
              </a:rPr>
              <a:t>Weakness </a:t>
            </a:r>
            <a:r>
              <a:rPr lang="en-US" dirty="0" smtClean="0">
                <a:latin typeface="Calibri" pitchFamily="34" charset="0"/>
              </a:rPr>
              <a:t>or </a:t>
            </a:r>
            <a:r>
              <a:rPr lang="en-US" dirty="0" smtClean="0">
                <a:latin typeface="Calibri" pitchFamily="34" charset="0"/>
              </a:rPr>
              <a:t>fatigue</a:t>
            </a:r>
          </a:p>
          <a:p>
            <a:endParaRPr lang="en-US" dirty="0" smtClean="0">
              <a:latin typeface="Calibri" pitchFamily="34" charset="0"/>
            </a:endParaRPr>
          </a:p>
          <a:p>
            <a:r>
              <a:rPr lang="en-US" dirty="0" smtClean="0">
                <a:latin typeface="Calibri" pitchFamily="34" charset="0"/>
              </a:rPr>
              <a:t>Weight </a:t>
            </a:r>
            <a:r>
              <a:rPr lang="en-US" dirty="0" smtClean="0">
                <a:latin typeface="Calibri" pitchFamily="34" charset="0"/>
              </a:rPr>
              <a:t>loss</a:t>
            </a:r>
          </a:p>
          <a:p>
            <a:endParaRPr lang="en-US" dirty="0" smtClean="0">
              <a:latin typeface="Calibri" pitchFamily="34" charset="0"/>
            </a:endParaRPr>
          </a:p>
          <a:p>
            <a:r>
              <a:rPr lang="en-US" dirty="0" smtClean="0">
                <a:latin typeface="Calibri" pitchFamily="34" charset="0"/>
              </a:rPr>
              <a:t>Chills</a:t>
            </a:r>
          </a:p>
          <a:p>
            <a:endParaRPr lang="en-US" dirty="0" smtClean="0">
              <a:latin typeface="Calibri" pitchFamily="34" charset="0"/>
            </a:endParaRPr>
          </a:p>
          <a:p>
            <a:r>
              <a:rPr lang="en-US" dirty="0" smtClean="0">
                <a:latin typeface="Calibri" pitchFamily="34" charset="0"/>
              </a:rPr>
              <a:t>Fever</a:t>
            </a:r>
          </a:p>
          <a:p>
            <a:endParaRPr lang="en-US" dirty="0" smtClean="0">
              <a:latin typeface="Calibri" pitchFamily="34" charset="0"/>
            </a:endParaRPr>
          </a:p>
          <a:p>
            <a:r>
              <a:rPr lang="en-US" dirty="0" smtClean="0">
                <a:latin typeface="Calibri" pitchFamily="34" charset="0"/>
              </a:rPr>
              <a:t>Sweating at night</a:t>
            </a:r>
          </a:p>
          <a:p>
            <a:pPr>
              <a:buNone/>
            </a:pPr>
            <a:endParaRPr 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a:t>
            </a:r>
            <a:r>
              <a:rPr lang="en-US" dirty="0" smtClean="0">
                <a:solidFill>
                  <a:schemeClr val="tx1"/>
                </a:solidFill>
                <a:latin typeface="Calibri" pitchFamily="34" charset="0"/>
              </a:rPr>
              <a:t>system: </a:t>
            </a:r>
            <a:r>
              <a:rPr lang="en-US" dirty="0" smtClean="0">
                <a:solidFill>
                  <a:srgbClr val="7030A0"/>
                </a:solidFill>
                <a:latin typeface="Calibri" pitchFamily="34" charset="0"/>
              </a:rPr>
              <a:t>TB </a:t>
            </a:r>
            <a:r>
              <a:rPr lang="en-US" cap="none" dirty="0" smtClean="0">
                <a:solidFill>
                  <a:srgbClr val="7030A0"/>
                </a:solidFill>
                <a:latin typeface="Calibri" pitchFamily="34" charset="0"/>
              </a:rPr>
              <a:t>Symptoms</a:t>
            </a:r>
            <a:endParaRPr lang="en-US" dirty="0">
              <a:solidFill>
                <a:srgbClr val="7030A0"/>
              </a:solidFill>
            </a:endParaRPr>
          </a:p>
        </p:txBody>
      </p:sp>
      <p:sp>
        <p:nvSpPr>
          <p:cNvPr id="3" name="Content Placeholder 2"/>
          <p:cNvSpPr>
            <a:spLocks noGrp="1"/>
          </p:cNvSpPr>
          <p:nvPr>
            <p:ph idx="1"/>
          </p:nvPr>
        </p:nvSpPr>
        <p:spPr>
          <a:xfrm>
            <a:off x="457200" y="1609416"/>
            <a:ext cx="7543800" cy="4846320"/>
          </a:xfrm>
        </p:spPr>
        <p:txBody>
          <a:bodyPr>
            <a:normAutofit fontScale="92500" lnSpcReduction="10000"/>
          </a:bodyPr>
          <a:lstStyle/>
          <a:p>
            <a:pPr marL="0" lvl="0" indent="0">
              <a:buClr>
                <a:srgbClr val="B13F9A"/>
              </a:buClr>
              <a:buNone/>
            </a:pPr>
            <a:r>
              <a:rPr lang="en-US" dirty="0">
                <a:solidFill>
                  <a:prstClr val="black"/>
                </a:solidFill>
                <a:latin typeface="Calibri" pitchFamily="34" charset="0"/>
              </a:rPr>
              <a:t>If the </a:t>
            </a:r>
            <a:r>
              <a:rPr lang="en-US" b="1" dirty="0">
                <a:solidFill>
                  <a:prstClr val="black"/>
                </a:solidFill>
                <a:latin typeface="Calibri" pitchFamily="34" charset="0"/>
              </a:rPr>
              <a:t>TB is in the lungs</a:t>
            </a:r>
            <a:r>
              <a:rPr lang="en-US" dirty="0">
                <a:solidFill>
                  <a:prstClr val="black"/>
                </a:solidFill>
                <a:latin typeface="Calibri" pitchFamily="34" charset="0"/>
              </a:rPr>
              <a:t>, then the following symptoms also or occur in addition to those above.  </a:t>
            </a:r>
            <a:r>
              <a:rPr lang="en-US" b="1" dirty="0">
                <a:solidFill>
                  <a:prstClr val="black"/>
                </a:solidFill>
                <a:latin typeface="Calibri" pitchFamily="34" charset="0"/>
              </a:rPr>
              <a:t>These are…</a:t>
            </a:r>
          </a:p>
          <a:p>
            <a:pPr marL="0" indent="0">
              <a:buNone/>
            </a:pPr>
            <a:endParaRPr lang="en-US" sz="1100" dirty="0" smtClean="0">
              <a:latin typeface="Calibri" pitchFamily="34" charset="0"/>
            </a:endParaRPr>
          </a:p>
          <a:p>
            <a:r>
              <a:rPr lang="en-US" dirty="0" smtClean="0">
                <a:latin typeface="Calibri" pitchFamily="34" charset="0"/>
              </a:rPr>
              <a:t>Bad </a:t>
            </a:r>
            <a:r>
              <a:rPr lang="en-US" dirty="0" smtClean="0">
                <a:latin typeface="Calibri" pitchFamily="34" charset="0"/>
              </a:rPr>
              <a:t>cough that lasts for more than 2 weeks</a:t>
            </a:r>
          </a:p>
          <a:p>
            <a:r>
              <a:rPr lang="en-US" dirty="0" smtClean="0">
                <a:latin typeface="Calibri" pitchFamily="34" charset="0"/>
              </a:rPr>
              <a:t>Chest pains</a:t>
            </a:r>
          </a:p>
          <a:p>
            <a:r>
              <a:rPr lang="en-US" dirty="0" smtClean="0">
                <a:latin typeface="Calibri" pitchFamily="34" charset="0"/>
              </a:rPr>
              <a:t>Coughing up blood with the sputum.</a:t>
            </a:r>
          </a:p>
          <a:p>
            <a:pPr>
              <a:buNone/>
            </a:pPr>
            <a:endParaRPr lang="en-US" dirty="0" smtClean="0">
              <a:latin typeface="Calibri" pitchFamily="34" charset="0"/>
            </a:endParaRPr>
          </a:p>
          <a:p>
            <a:pPr>
              <a:buNone/>
            </a:pPr>
            <a:r>
              <a:rPr lang="en-US" b="1" dirty="0" smtClean="0">
                <a:latin typeface="Calibri" pitchFamily="34" charset="0"/>
              </a:rPr>
              <a:t>Action of the Immune System</a:t>
            </a:r>
            <a:r>
              <a:rPr lang="en-US" dirty="0" smtClean="0">
                <a:latin typeface="Calibri" pitchFamily="34" charset="0"/>
              </a:rPr>
              <a:t>:</a:t>
            </a:r>
          </a:p>
          <a:p>
            <a:r>
              <a:rPr lang="en-US" dirty="0" smtClean="0">
                <a:latin typeface="Calibri" pitchFamily="34" charset="0"/>
              </a:rPr>
              <a:t>The </a:t>
            </a:r>
            <a:r>
              <a:rPr lang="en-US" b="1" dirty="0" smtClean="0">
                <a:solidFill>
                  <a:srgbClr val="7030A0"/>
                </a:solidFill>
                <a:latin typeface="Calibri" pitchFamily="34" charset="0"/>
              </a:rPr>
              <a:t>immune system </a:t>
            </a:r>
            <a:r>
              <a:rPr lang="en-US" dirty="0" smtClean="0">
                <a:latin typeface="Calibri" pitchFamily="34" charset="0"/>
              </a:rPr>
              <a:t>is </a:t>
            </a:r>
            <a:r>
              <a:rPr lang="en-US" b="1" dirty="0" smtClean="0">
                <a:solidFill>
                  <a:srgbClr val="7030A0"/>
                </a:solidFill>
                <a:latin typeface="Calibri" pitchFamily="34" charset="0"/>
              </a:rPr>
              <a:t>able to fight the disease</a:t>
            </a:r>
            <a:r>
              <a:rPr lang="en-US" dirty="0" smtClean="0">
                <a:solidFill>
                  <a:srgbClr val="7030A0"/>
                </a:solidFill>
                <a:latin typeface="Calibri" pitchFamily="34" charset="0"/>
              </a:rPr>
              <a:t>.</a:t>
            </a:r>
          </a:p>
          <a:p>
            <a:r>
              <a:rPr lang="en-US" dirty="0" smtClean="0">
                <a:latin typeface="Calibri" pitchFamily="34" charset="0"/>
              </a:rPr>
              <a:t>Then the </a:t>
            </a:r>
            <a:r>
              <a:rPr lang="en-US" b="1" dirty="0" smtClean="0">
                <a:solidFill>
                  <a:srgbClr val="7030A0"/>
                </a:solidFill>
                <a:latin typeface="Calibri" pitchFamily="34" charset="0"/>
              </a:rPr>
              <a:t>bacteria no longer grows</a:t>
            </a:r>
            <a:r>
              <a:rPr lang="en-US" dirty="0" smtClean="0">
                <a:solidFill>
                  <a:srgbClr val="7030A0"/>
                </a:solidFill>
                <a:latin typeface="Calibri" pitchFamily="34" charset="0"/>
              </a:rPr>
              <a:t>.</a:t>
            </a:r>
          </a:p>
          <a:p>
            <a:r>
              <a:rPr lang="en-US" dirty="0" smtClean="0">
                <a:latin typeface="Calibri" pitchFamily="34" charset="0"/>
              </a:rPr>
              <a:t>The </a:t>
            </a:r>
            <a:r>
              <a:rPr lang="en-US" b="1" dirty="0" smtClean="0">
                <a:solidFill>
                  <a:srgbClr val="7030A0"/>
                </a:solidFill>
                <a:latin typeface="Calibri" pitchFamily="34" charset="0"/>
              </a:rPr>
              <a:t>bacteria becomes inactive</a:t>
            </a:r>
            <a:r>
              <a:rPr lang="en-US" dirty="0" smtClean="0">
                <a:solidFill>
                  <a:srgbClr val="7030A0"/>
                </a:solidFill>
                <a:latin typeface="Calibri" pitchFamily="34" charset="0"/>
              </a:rPr>
              <a:t>.</a:t>
            </a:r>
          </a:p>
          <a:p>
            <a:r>
              <a:rPr lang="en-US" dirty="0" smtClean="0">
                <a:latin typeface="Calibri" pitchFamily="34" charset="0"/>
              </a:rPr>
              <a:t>This </a:t>
            </a:r>
            <a:r>
              <a:rPr lang="en-US" b="1" dirty="0" smtClean="0">
                <a:solidFill>
                  <a:srgbClr val="7030A0"/>
                </a:solidFill>
                <a:latin typeface="Calibri" pitchFamily="34" charset="0"/>
              </a:rPr>
              <a:t>type of TB </a:t>
            </a:r>
            <a:r>
              <a:rPr lang="en-US" dirty="0" smtClean="0">
                <a:latin typeface="Calibri" pitchFamily="34" charset="0"/>
              </a:rPr>
              <a:t>is </a:t>
            </a:r>
            <a:r>
              <a:rPr lang="en-US" b="1" dirty="0" smtClean="0">
                <a:solidFill>
                  <a:srgbClr val="7030A0"/>
                </a:solidFill>
                <a:latin typeface="Calibri" pitchFamily="34" charset="0"/>
              </a:rPr>
              <a:t>called latent TB</a:t>
            </a:r>
            <a:r>
              <a:rPr lang="en-US" dirty="0" smtClean="0">
                <a:solidFill>
                  <a:srgbClr val="7030A0"/>
                </a:solidFill>
                <a:latin typeface="Calibri" pitchFamily="34" charset="0"/>
              </a:rPr>
              <a:t>.</a:t>
            </a:r>
            <a:endParaRPr lang="en-US" dirty="0">
              <a:solidFill>
                <a:srgbClr val="7030A0"/>
              </a:solidFill>
              <a:latin typeface="Calibri"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772400" cy="1143000"/>
          </a:xfrm>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a:t>
            </a:r>
            <a:r>
              <a:rPr lang="en-US" dirty="0" smtClean="0">
                <a:solidFill>
                  <a:schemeClr val="tx1"/>
                </a:solidFill>
                <a:latin typeface="Calibri" pitchFamily="34" charset="0"/>
              </a:rPr>
              <a:t>system: </a:t>
            </a:r>
            <a:r>
              <a:rPr lang="en-US" cap="none" dirty="0" smtClean="0">
                <a:solidFill>
                  <a:srgbClr val="7030A0"/>
                </a:solidFill>
                <a:latin typeface="Calibri" pitchFamily="34" charset="0"/>
              </a:rPr>
              <a:t>Latent Tuberculosis</a:t>
            </a:r>
            <a:endParaRPr lang="en-US" dirty="0">
              <a:solidFill>
                <a:srgbClr val="7030A0"/>
              </a:solidFill>
            </a:endParaRPr>
          </a:p>
        </p:txBody>
      </p:sp>
      <p:sp>
        <p:nvSpPr>
          <p:cNvPr id="3" name="Content Placeholder 2"/>
          <p:cNvSpPr>
            <a:spLocks noGrp="1"/>
          </p:cNvSpPr>
          <p:nvPr>
            <p:ph idx="1"/>
          </p:nvPr>
        </p:nvSpPr>
        <p:spPr>
          <a:xfrm>
            <a:off x="304800" y="1609416"/>
            <a:ext cx="7848600" cy="4943784"/>
          </a:xfrm>
        </p:spPr>
        <p:txBody>
          <a:bodyPr>
            <a:normAutofit lnSpcReduction="10000"/>
          </a:bodyPr>
          <a:lstStyle/>
          <a:p>
            <a:pPr marL="0">
              <a:buNone/>
            </a:pPr>
            <a:endParaRPr lang="en-US" sz="1050" b="1" dirty="0" smtClean="0">
              <a:latin typeface="Calibri" pitchFamily="34" charset="0"/>
            </a:endParaRPr>
          </a:p>
          <a:p>
            <a:pPr marL="0">
              <a:buNone/>
            </a:pPr>
            <a:r>
              <a:rPr lang="en-US" b="1" dirty="0" smtClean="0">
                <a:latin typeface="Calibri" pitchFamily="34" charset="0"/>
              </a:rPr>
              <a:t>People </a:t>
            </a:r>
            <a:r>
              <a:rPr lang="en-US" b="1" dirty="0" smtClean="0">
                <a:latin typeface="Calibri" pitchFamily="34" charset="0"/>
              </a:rPr>
              <a:t>with latent TB have the following experience</a:t>
            </a:r>
            <a:r>
              <a:rPr lang="en-US" dirty="0" smtClean="0">
                <a:latin typeface="Calibri" pitchFamily="34" charset="0"/>
              </a:rPr>
              <a:t>:</a:t>
            </a:r>
          </a:p>
          <a:p>
            <a:pPr>
              <a:buNone/>
            </a:pPr>
            <a:endParaRPr lang="en-US" dirty="0" smtClean="0"/>
          </a:p>
          <a:p>
            <a:pPr>
              <a:buFont typeface="Arial" pitchFamily="34" charset="0"/>
              <a:buChar char="•"/>
            </a:pPr>
            <a:r>
              <a:rPr lang="en-US" dirty="0" smtClean="0">
                <a:latin typeface="Calibri" pitchFamily="34" charset="0"/>
              </a:rPr>
              <a:t>Patient </a:t>
            </a:r>
            <a:r>
              <a:rPr lang="en-US" b="1" dirty="0" smtClean="0">
                <a:solidFill>
                  <a:srgbClr val="7030A0"/>
                </a:solidFill>
                <a:latin typeface="Calibri" pitchFamily="34" charset="0"/>
              </a:rPr>
              <a:t>does not feel sick</a:t>
            </a:r>
            <a:r>
              <a:rPr lang="en-US" dirty="0" smtClean="0">
                <a:solidFill>
                  <a:srgbClr val="7030A0"/>
                </a:solidFill>
                <a:latin typeface="Calibri" pitchFamily="34" charset="0"/>
              </a:rPr>
              <a:t>.</a:t>
            </a:r>
          </a:p>
          <a:p>
            <a:pPr>
              <a:buFont typeface="Arial" pitchFamily="34" charset="0"/>
              <a:buChar char="•"/>
            </a:pPr>
            <a:endParaRPr lang="en-US" sz="1000" dirty="0" smtClean="0">
              <a:latin typeface="Calibri" pitchFamily="34" charset="0"/>
            </a:endParaRPr>
          </a:p>
          <a:p>
            <a:pPr>
              <a:buFont typeface="Arial" pitchFamily="34" charset="0"/>
              <a:buChar char="•"/>
            </a:pPr>
            <a:r>
              <a:rPr lang="en-US" dirty="0" smtClean="0">
                <a:latin typeface="Calibri" pitchFamily="34" charset="0"/>
              </a:rPr>
              <a:t>This TB </a:t>
            </a:r>
            <a:r>
              <a:rPr lang="en-US" b="1" dirty="0" smtClean="0">
                <a:solidFill>
                  <a:srgbClr val="7030A0"/>
                </a:solidFill>
                <a:latin typeface="Calibri" pitchFamily="34" charset="0"/>
              </a:rPr>
              <a:t>does not spread </a:t>
            </a:r>
            <a:r>
              <a:rPr lang="en-US" dirty="0" smtClean="0">
                <a:latin typeface="Calibri" pitchFamily="34" charset="0"/>
              </a:rPr>
              <a:t>to other people</a:t>
            </a:r>
            <a:r>
              <a:rPr lang="en-US" dirty="0" smtClean="0">
                <a:latin typeface="Calibri" pitchFamily="34" charset="0"/>
              </a:rPr>
              <a:t>.</a:t>
            </a:r>
          </a:p>
          <a:p>
            <a:pPr>
              <a:buFont typeface="Arial" pitchFamily="34" charset="0"/>
              <a:buChar char="•"/>
            </a:pPr>
            <a:endParaRPr lang="en-US" sz="1000" dirty="0" smtClean="0">
              <a:latin typeface="Calibri" pitchFamily="34" charset="0"/>
            </a:endParaRPr>
          </a:p>
          <a:p>
            <a:pPr>
              <a:buFont typeface="Arial" pitchFamily="34" charset="0"/>
              <a:buChar char="•"/>
            </a:pPr>
            <a:r>
              <a:rPr lang="en-US" b="1" dirty="0" smtClean="0">
                <a:solidFill>
                  <a:srgbClr val="7030A0"/>
                </a:solidFill>
                <a:latin typeface="Calibri" pitchFamily="34" charset="0"/>
              </a:rPr>
              <a:t>Sputum test </a:t>
            </a:r>
            <a:r>
              <a:rPr lang="en-US" dirty="0" smtClean="0">
                <a:latin typeface="Calibri" pitchFamily="34" charset="0"/>
              </a:rPr>
              <a:t>is </a:t>
            </a:r>
            <a:r>
              <a:rPr lang="en-US" b="1" dirty="0" smtClean="0">
                <a:solidFill>
                  <a:srgbClr val="7030A0"/>
                </a:solidFill>
                <a:latin typeface="Calibri" pitchFamily="34" charset="0"/>
              </a:rPr>
              <a:t>negative</a:t>
            </a:r>
            <a:r>
              <a:rPr lang="en-US" dirty="0" smtClean="0">
                <a:solidFill>
                  <a:srgbClr val="7030A0"/>
                </a:solidFill>
                <a:latin typeface="Calibri" pitchFamily="34" charset="0"/>
              </a:rPr>
              <a:t>.</a:t>
            </a:r>
          </a:p>
          <a:p>
            <a:pPr>
              <a:buFont typeface="Arial" pitchFamily="34" charset="0"/>
              <a:buChar char="•"/>
            </a:pPr>
            <a:endParaRPr lang="en-US" sz="1100" dirty="0" smtClean="0">
              <a:latin typeface="Calibri" pitchFamily="34" charset="0"/>
            </a:endParaRPr>
          </a:p>
          <a:p>
            <a:pPr>
              <a:buFont typeface="Arial" pitchFamily="34" charset="0"/>
              <a:buChar char="•"/>
            </a:pPr>
            <a:r>
              <a:rPr lang="en-US" b="1" dirty="0" smtClean="0">
                <a:solidFill>
                  <a:srgbClr val="7030A0"/>
                </a:solidFill>
                <a:latin typeface="Calibri" pitchFamily="34" charset="0"/>
              </a:rPr>
              <a:t>Normal</a:t>
            </a:r>
            <a:r>
              <a:rPr lang="en-US" dirty="0" smtClean="0">
                <a:latin typeface="Calibri" pitchFamily="34" charset="0"/>
              </a:rPr>
              <a:t> chest x-ray</a:t>
            </a:r>
            <a:r>
              <a:rPr lang="en-US" dirty="0" smtClean="0">
                <a:latin typeface="Calibri" pitchFamily="34" charset="0"/>
              </a:rPr>
              <a:t>.</a:t>
            </a:r>
          </a:p>
          <a:p>
            <a:pPr>
              <a:buFont typeface="Arial" pitchFamily="34" charset="0"/>
              <a:buChar char="•"/>
            </a:pPr>
            <a:endParaRPr lang="en-US" sz="1100" dirty="0" smtClean="0">
              <a:latin typeface="Calibri" pitchFamily="34" charset="0"/>
            </a:endParaRPr>
          </a:p>
          <a:p>
            <a:pPr>
              <a:buFont typeface="Arial" pitchFamily="34" charset="0"/>
              <a:buChar char="•"/>
            </a:pPr>
            <a:r>
              <a:rPr lang="en-US" dirty="0" smtClean="0">
                <a:latin typeface="Calibri" pitchFamily="34" charset="0"/>
              </a:rPr>
              <a:t>But </a:t>
            </a:r>
            <a:r>
              <a:rPr lang="en-US" b="1" dirty="0" smtClean="0">
                <a:solidFill>
                  <a:srgbClr val="7030A0"/>
                </a:solidFill>
                <a:latin typeface="Calibri" pitchFamily="34" charset="0"/>
              </a:rPr>
              <a:t>skin test</a:t>
            </a:r>
            <a:r>
              <a:rPr lang="en-US" dirty="0" smtClean="0">
                <a:solidFill>
                  <a:srgbClr val="7030A0"/>
                </a:solidFill>
                <a:latin typeface="Calibri" pitchFamily="34" charset="0"/>
              </a:rPr>
              <a:t> </a:t>
            </a:r>
            <a:r>
              <a:rPr lang="en-US" dirty="0" smtClean="0">
                <a:latin typeface="Calibri" pitchFamily="34" charset="0"/>
              </a:rPr>
              <a:t>is </a:t>
            </a:r>
            <a:r>
              <a:rPr lang="en-US" b="1" dirty="0" smtClean="0">
                <a:solidFill>
                  <a:srgbClr val="7030A0"/>
                </a:solidFill>
                <a:latin typeface="Calibri" pitchFamily="34" charset="0"/>
              </a:rPr>
              <a:t>positive</a:t>
            </a:r>
            <a:r>
              <a:rPr lang="en-US" dirty="0" smtClean="0">
                <a:latin typeface="Calibri" pitchFamily="34" charset="0"/>
              </a:rPr>
              <a:t>.</a:t>
            </a:r>
          </a:p>
          <a:p>
            <a:pPr>
              <a:buFont typeface="Arial" pitchFamily="34" charset="0"/>
              <a:buChar char="•"/>
            </a:pPr>
            <a:endParaRPr lang="en-US" sz="1100" dirty="0" smtClean="0">
              <a:latin typeface="Calibri" pitchFamily="34" charset="0"/>
            </a:endParaRPr>
          </a:p>
          <a:p>
            <a:pPr>
              <a:buFont typeface="Arial" pitchFamily="34" charset="0"/>
              <a:buChar char="•"/>
            </a:pPr>
            <a:r>
              <a:rPr lang="en-US" dirty="0" smtClean="0">
                <a:latin typeface="Calibri" pitchFamily="34" charset="0"/>
              </a:rPr>
              <a:t>There are </a:t>
            </a:r>
            <a:r>
              <a:rPr lang="en-US" b="1" dirty="0" smtClean="0">
                <a:solidFill>
                  <a:srgbClr val="7030A0"/>
                </a:solidFill>
                <a:latin typeface="Calibri" pitchFamily="34" charset="0"/>
              </a:rPr>
              <a:t>no symptoms</a:t>
            </a:r>
            <a:r>
              <a:rPr lang="en-US" dirty="0" smtClean="0">
                <a:solidFill>
                  <a:srgbClr val="7030A0"/>
                </a:solidFill>
                <a:latin typeface="Calibri" pitchFamily="34" charset="0"/>
              </a:rPr>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solidFill>
                  <a:schemeClr val="tx1"/>
                </a:solidFill>
                <a:latin typeface="Calibri" pitchFamily="34" charset="0"/>
              </a:rPr>
              <a:t>GAS exchange at the lungs</a:t>
            </a:r>
            <a:endParaRPr lang="en-US" dirty="0"/>
          </a:p>
        </p:txBody>
      </p:sp>
      <p:sp>
        <p:nvSpPr>
          <p:cNvPr id="3" name="Content Placeholder 2"/>
          <p:cNvSpPr>
            <a:spLocks noGrp="1"/>
          </p:cNvSpPr>
          <p:nvPr>
            <p:ph idx="1"/>
          </p:nvPr>
        </p:nvSpPr>
        <p:spPr>
          <a:xfrm>
            <a:off x="457200" y="1066800"/>
            <a:ext cx="7239000" cy="5562600"/>
          </a:xfrm>
        </p:spPr>
        <p:txBody>
          <a:bodyPr/>
          <a:lstStyle/>
          <a:p>
            <a:r>
              <a:rPr lang="en-US" dirty="0" smtClean="0">
                <a:latin typeface="Calibri" pitchFamily="34" charset="0"/>
              </a:rPr>
              <a:t>The diagram below shows us the events that occur during gas exchange at the lungs</a:t>
            </a:r>
            <a:endParaRPr lang="en-US" dirty="0">
              <a:latin typeface="Calibri" pitchFamily="34" charset="0"/>
            </a:endParaRPr>
          </a:p>
        </p:txBody>
      </p:sp>
      <p:pic>
        <p:nvPicPr>
          <p:cNvPr id="4" name="Picture 3" descr="0013n046.jpg"/>
          <p:cNvPicPr>
            <a:picLocks noChangeAspect="1"/>
          </p:cNvPicPr>
          <p:nvPr/>
        </p:nvPicPr>
        <p:blipFill>
          <a:blip r:embed="rId2" cstate="print"/>
          <a:stretch>
            <a:fillRect/>
          </a:stretch>
        </p:blipFill>
        <p:spPr>
          <a:xfrm>
            <a:off x="533400" y="1905000"/>
            <a:ext cx="7143750" cy="4243388"/>
          </a:xfrm>
          <a:prstGeom prst="rect">
            <a:avLst/>
          </a:prstGeom>
        </p:spPr>
      </p:pic>
      <p:sp>
        <p:nvSpPr>
          <p:cNvPr id="5" name="TextBox 4"/>
          <p:cNvSpPr txBox="1"/>
          <p:nvPr/>
        </p:nvSpPr>
        <p:spPr>
          <a:xfrm>
            <a:off x="2057400" y="6019800"/>
            <a:ext cx="4260975" cy="461665"/>
          </a:xfrm>
          <a:prstGeom prst="rect">
            <a:avLst/>
          </a:prstGeom>
          <a:noFill/>
        </p:spPr>
        <p:txBody>
          <a:bodyPr wrap="none" rtlCol="0">
            <a:spAutoFit/>
          </a:bodyPr>
          <a:lstStyle/>
          <a:p>
            <a:r>
              <a:rPr lang="en-US" sz="2400" b="1" dirty="0" smtClean="0">
                <a:solidFill>
                  <a:srgbClr val="7030A0"/>
                </a:solidFill>
                <a:latin typeface="Calibri" pitchFamily="34" charset="0"/>
              </a:rPr>
              <a:t>Gaseous Exchange at the alveoli</a:t>
            </a:r>
            <a:endParaRPr lang="en-US" sz="2400" b="1" dirty="0">
              <a:solidFill>
                <a:srgbClr val="7030A0"/>
              </a:solidFill>
              <a:latin typeface="Calibri"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system</a:t>
            </a:r>
            <a:endParaRPr lang="en-US" dirty="0"/>
          </a:p>
        </p:txBody>
      </p:sp>
      <p:sp>
        <p:nvSpPr>
          <p:cNvPr id="3" name="Content Placeholder 2"/>
          <p:cNvSpPr>
            <a:spLocks noGrp="1"/>
          </p:cNvSpPr>
          <p:nvPr>
            <p:ph idx="1"/>
          </p:nvPr>
        </p:nvSpPr>
        <p:spPr>
          <a:xfrm>
            <a:off x="457200" y="1609416"/>
            <a:ext cx="7696200" cy="4846320"/>
          </a:xfrm>
        </p:spPr>
        <p:txBody>
          <a:bodyPr/>
          <a:lstStyle/>
          <a:p>
            <a:endParaRPr lang="en-US" dirty="0" smtClean="0">
              <a:latin typeface="Calibri" pitchFamily="34" charset="0"/>
            </a:endParaRPr>
          </a:p>
          <a:p>
            <a:r>
              <a:rPr lang="en-US" dirty="0" smtClean="0">
                <a:latin typeface="Calibri" pitchFamily="34" charset="0"/>
              </a:rPr>
              <a:t>However </a:t>
            </a:r>
            <a:r>
              <a:rPr lang="en-US" dirty="0" smtClean="0">
                <a:latin typeface="Calibri" pitchFamily="34" charset="0"/>
              </a:rPr>
              <a:t>these </a:t>
            </a:r>
            <a:r>
              <a:rPr lang="en-US" b="1" dirty="0" smtClean="0">
                <a:solidFill>
                  <a:srgbClr val="7030A0"/>
                </a:solidFill>
                <a:latin typeface="Calibri" pitchFamily="34" charset="0"/>
              </a:rPr>
              <a:t>people can develop active TB if the latent TB is not treated</a:t>
            </a:r>
            <a:r>
              <a:rPr lang="en-US" dirty="0" smtClean="0">
                <a:solidFill>
                  <a:srgbClr val="7030A0"/>
                </a:solidFill>
                <a:latin typeface="Calibri" pitchFamily="34" charset="0"/>
              </a:rPr>
              <a:t>.</a:t>
            </a:r>
          </a:p>
          <a:p>
            <a:endParaRPr lang="en-US" dirty="0" smtClean="0">
              <a:latin typeface="Calibri" pitchFamily="34" charset="0"/>
            </a:endParaRPr>
          </a:p>
          <a:p>
            <a:r>
              <a:rPr lang="en-US" dirty="0" smtClean="0">
                <a:latin typeface="Calibri" pitchFamily="34" charset="0"/>
              </a:rPr>
              <a:t>Some people with </a:t>
            </a:r>
            <a:r>
              <a:rPr lang="en-US" b="1" dirty="0" smtClean="0">
                <a:solidFill>
                  <a:srgbClr val="7030A0"/>
                </a:solidFill>
                <a:latin typeface="Calibri" pitchFamily="34" charset="0"/>
              </a:rPr>
              <a:t>latent TB never develop active TB</a:t>
            </a:r>
            <a:r>
              <a:rPr lang="en-US" dirty="0" smtClean="0">
                <a:solidFill>
                  <a:srgbClr val="7030A0"/>
                </a:solidFill>
                <a:latin typeface="Calibri" pitchFamily="34" charset="0"/>
              </a:rPr>
              <a:t>.</a:t>
            </a:r>
          </a:p>
          <a:p>
            <a:endParaRPr lang="en-US" dirty="0" smtClean="0">
              <a:latin typeface="Calibri" pitchFamily="34" charset="0"/>
            </a:endParaRPr>
          </a:p>
          <a:p>
            <a:r>
              <a:rPr lang="en-US" dirty="0" smtClean="0">
                <a:latin typeface="Calibri" pitchFamily="34" charset="0"/>
              </a:rPr>
              <a:t>But in </a:t>
            </a:r>
            <a:r>
              <a:rPr lang="en-US" b="1" dirty="0" smtClean="0">
                <a:solidFill>
                  <a:srgbClr val="7030A0"/>
                </a:solidFill>
                <a:latin typeface="Calibri" pitchFamily="34" charset="0"/>
              </a:rPr>
              <a:t>people with weak immune systems </a:t>
            </a:r>
            <a:r>
              <a:rPr lang="en-US" dirty="0" smtClean="0">
                <a:latin typeface="Calibri" pitchFamily="34" charset="0"/>
              </a:rPr>
              <a:t>the </a:t>
            </a:r>
            <a:r>
              <a:rPr lang="en-US" b="1" dirty="0" smtClean="0">
                <a:solidFill>
                  <a:srgbClr val="7030A0"/>
                </a:solidFill>
                <a:latin typeface="Calibri" pitchFamily="34" charset="0"/>
              </a:rPr>
              <a:t>inactive TB can develop into active TB</a:t>
            </a:r>
            <a:r>
              <a:rPr lang="en-US" dirty="0" smtClean="0">
                <a:solidFill>
                  <a:srgbClr val="7030A0"/>
                </a:solidFill>
                <a:latin typeface="Calibri" pitchFamily="34" charset="0"/>
              </a:rPr>
              <a:t>.</a:t>
            </a:r>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system</a:t>
            </a:r>
            <a:endParaRPr lang="en-US" dirty="0"/>
          </a:p>
        </p:txBody>
      </p:sp>
      <p:sp>
        <p:nvSpPr>
          <p:cNvPr id="3" name="Content Placeholder 2"/>
          <p:cNvSpPr>
            <a:spLocks noGrp="1"/>
          </p:cNvSpPr>
          <p:nvPr>
            <p:ph idx="1"/>
          </p:nvPr>
        </p:nvSpPr>
        <p:spPr>
          <a:xfrm>
            <a:off x="457200" y="1609416"/>
            <a:ext cx="7543800" cy="5096184"/>
          </a:xfrm>
        </p:spPr>
        <p:txBody>
          <a:bodyPr>
            <a:normAutofit fontScale="92500" lnSpcReduction="10000"/>
          </a:bodyPr>
          <a:lstStyle/>
          <a:p>
            <a:pPr>
              <a:buNone/>
            </a:pPr>
            <a:r>
              <a:rPr lang="en-US" b="1" dirty="0" smtClean="0">
                <a:latin typeface="Calibri" pitchFamily="34" charset="0"/>
              </a:rPr>
              <a:t>Effects of the TB bacteria on the Body</a:t>
            </a:r>
          </a:p>
          <a:p>
            <a:r>
              <a:rPr lang="en-US" dirty="0" smtClean="0">
                <a:latin typeface="Calibri" pitchFamily="34" charset="0"/>
              </a:rPr>
              <a:t>It </a:t>
            </a:r>
            <a:r>
              <a:rPr lang="en-US" b="1" dirty="0" smtClean="0">
                <a:solidFill>
                  <a:srgbClr val="7030A0"/>
                </a:solidFill>
                <a:latin typeface="Calibri" pitchFamily="34" charset="0"/>
              </a:rPr>
              <a:t>destroys</a:t>
            </a:r>
            <a:r>
              <a:rPr lang="en-US" dirty="0" smtClean="0">
                <a:latin typeface="Calibri" pitchFamily="34" charset="0"/>
              </a:rPr>
              <a:t> the </a:t>
            </a:r>
            <a:r>
              <a:rPr lang="en-US" b="1" dirty="0" smtClean="0">
                <a:solidFill>
                  <a:srgbClr val="7030A0"/>
                </a:solidFill>
                <a:latin typeface="Calibri" pitchFamily="34" charset="0"/>
              </a:rPr>
              <a:t>body tissue </a:t>
            </a:r>
            <a:r>
              <a:rPr lang="en-US" dirty="0" smtClean="0">
                <a:latin typeface="Calibri" pitchFamily="34" charset="0"/>
              </a:rPr>
              <a:t>when it attacks the body.</a:t>
            </a:r>
          </a:p>
          <a:p>
            <a:r>
              <a:rPr lang="en-US" dirty="0" smtClean="0">
                <a:latin typeface="Calibri" pitchFamily="34" charset="0"/>
              </a:rPr>
              <a:t>If it settles in the lung, then it </a:t>
            </a:r>
            <a:r>
              <a:rPr lang="en-US" b="1" dirty="0" smtClean="0">
                <a:solidFill>
                  <a:srgbClr val="7030A0"/>
                </a:solidFill>
                <a:latin typeface="Calibri" pitchFamily="34" charset="0"/>
              </a:rPr>
              <a:t>grows a hole in the lung</a:t>
            </a:r>
            <a:r>
              <a:rPr lang="en-US" dirty="0" smtClean="0">
                <a:solidFill>
                  <a:srgbClr val="7030A0"/>
                </a:solidFill>
                <a:latin typeface="Calibri" pitchFamily="34" charset="0"/>
              </a:rPr>
              <a:t>.</a:t>
            </a:r>
          </a:p>
          <a:p>
            <a:pPr>
              <a:buNone/>
            </a:pPr>
            <a:r>
              <a:rPr lang="en-US" dirty="0" smtClean="0">
                <a:latin typeface="Calibri" pitchFamily="34" charset="0"/>
              </a:rPr>
              <a:t> </a:t>
            </a:r>
          </a:p>
          <a:p>
            <a:pPr>
              <a:buNone/>
            </a:pPr>
            <a:r>
              <a:rPr lang="en-US" b="1" dirty="0" smtClean="0">
                <a:latin typeface="Calibri" pitchFamily="34" charset="0"/>
              </a:rPr>
              <a:t>Person’s affected by the disease</a:t>
            </a:r>
            <a:r>
              <a:rPr lang="en-US" dirty="0" smtClean="0">
                <a:latin typeface="Calibri" pitchFamily="34" charset="0"/>
              </a:rPr>
              <a:t>:</a:t>
            </a:r>
          </a:p>
          <a:p>
            <a:r>
              <a:rPr lang="en-US" dirty="0" smtClean="0">
                <a:latin typeface="Calibri" pitchFamily="34" charset="0"/>
              </a:rPr>
              <a:t>TB is an </a:t>
            </a:r>
            <a:r>
              <a:rPr lang="en-US" b="1" dirty="0" smtClean="0">
                <a:solidFill>
                  <a:srgbClr val="7030A0"/>
                </a:solidFill>
                <a:latin typeface="Calibri" pitchFamily="34" charset="0"/>
              </a:rPr>
              <a:t>opportunistic disease</a:t>
            </a:r>
            <a:r>
              <a:rPr lang="en-US" dirty="0" smtClean="0">
                <a:solidFill>
                  <a:srgbClr val="7030A0"/>
                </a:solidFill>
                <a:latin typeface="Calibri" pitchFamily="34" charset="0"/>
              </a:rPr>
              <a:t>.</a:t>
            </a:r>
          </a:p>
          <a:p>
            <a:r>
              <a:rPr lang="en-US" dirty="0" smtClean="0">
                <a:latin typeface="Calibri" pitchFamily="34" charset="0"/>
              </a:rPr>
              <a:t>It </a:t>
            </a:r>
            <a:r>
              <a:rPr lang="en-US" b="1" dirty="0" smtClean="0">
                <a:solidFill>
                  <a:srgbClr val="7030A0"/>
                </a:solidFill>
                <a:latin typeface="Calibri" pitchFamily="34" charset="0"/>
              </a:rPr>
              <a:t>attacks</a:t>
            </a:r>
            <a:r>
              <a:rPr lang="en-US" dirty="0" smtClean="0">
                <a:latin typeface="Calibri" pitchFamily="34" charset="0"/>
              </a:rPr>
              <a:t> when the </a:t>
            </a:r>
            <a:r>
              <a:rPr lang="en-US" b="1" dirty="0" smtClean="0">
                <a:solidFill>
                  <a:srgbClr val="7030A0"/>
                </a:solidFill>
                <a:latin typeface="Calibri" pitchFamily="34" charset="0"/>
              </a:rPr>
              <a:t>immune system is weak</a:t>
            </a:r>
            <a:r>
              <a:rPr lang="en-US" dirty="0" smtClean="0">
                <a:solidFill>
                  <a:srgbClr val="7030A0"/>
                </a:solidFill>
                <a:latin typeface="Calibri" pitchFamily="34" charset="0"/>
              </a:rPr>
              <a:t>.  </a:t>
            </a:r>
            <a:r>
              <a:rPr lang="en-US" dirty="0" smtClean="0">
                <a:latin typeface="Calibri" pitchFamily="34" charset="0"/>
              </a:rPr>
              <a:t>These people would develop </a:t>
            </a:r>
            <a:r>
              <a:rPr lang="en-US" b="1" dirty="0" smtClean="0">
                <a:solidFill>
                  <a:srgbClr val="7030A0"/>
                </a:solidFill>
                <a:latin typeface="Calibri" pitchFamily="34" charset="0"/>
              </a:rPr>
              <a:t>active TB</a:t>
            </a:r>
            <a:r>
              <a:rPr lang="en-US" dirty="0" smtClean="0">
                <a:solidFill>
                  <a:srgbClr val="7030A0"/>
                </a:solidFill>
                <a:latin typeface="Calibri" pitchFamily="34" charset="0"/>
              </a:rPr>
              <a:t>.</a:t>
            </a:r>
          </a:p>
          <a:p>
            <a:r>
              <a:rPr lang="en-US" dirty="0" smtClean="0">
                <a:latin typeface="Calibri" pitchFamily="34" charset="0"/>
              </a:rPr>
              <a:t>If the bacteria enters the body of a person with a </a:t>
            </a:r>
            <a:r>
              <a:rPr lang="en-US" b="1" dirty="0" smtClean="0">
                <a:solidFill>
                  <a:srgbClr val="7030A0"/>
                </a:solidFill>
                <a:latin typeface="Calibri" pitchFamily="34" charset="0"/>
              </a:rPr>
              <a:t>strong immune system </a:t>
            </a:r>
            <a:r>
              <a:rPr lang="en-US" dirty="0" smtClean="0">
                <a:latin typeface="Calibri" pitchFamily="34" charset="0"/>
              </a:rPr>
              <a:t>then the </a:t>
            </a:r>
            <a:r>
              <a:rPr lang="en-US" b="1" dirty="0" smtClean="0">
                <a:solidFill>
                  <a:srgbClr val="7030A0"/>
                </a:solidFill>
                <a:latin typeface="Calibri" pitchFamily="34" charset="0"/>
              </a:rPr>
              <a:t>immune system fights the bacteria</a:t>
            </a:r>
            <a:r>
              <a:rPr lang="en-US" dirty="0" smtClean="0">
                <a:solidFill>
                  <a:srgbClr val="7030A0"/>
                </a:solidFill>
                <a:latin typeface="Calibri" pitchFamily="34" charset="0"/>
              </a:rPr>
              <a:t>.</a:t>
            </a:r>
          </a:p>
          <a:p>
            <a:pPr lvl="0">
              <a:buClr>
                <a:srgbClr val="B13F9A"/>
              </a:buClr>
            </a:pPr>
            <a:r>
              <a:rPr lang="en-US" dirty="0">
                <a:solidFill>
                  <a:prstClr val="black"/>
                </a:solidFill>
                <a:latin typeface="Calibri" pitchFamily="34" charset="0"/>
              </a:rPr>
              <a:t>The </a:t>
            </a:r>
            <a:r>
              <a:rPr lang="en-US" b="1" dirty="0">
                <a:solidFill>
                  <a:srgbClr val="7030A0"/>
                </a:solidFill>
                <a:latin typeface="Calibri" pitchFamily="34" charset="0"/>
              </a:rPr>
              <a:t>bacteria</a:t>
            </a:r>
            <a:r>
              <a:rPr lang="en-US" dirty="0">
                <a:solidFill>
                  <a:prstClr val="black"/>
                </a:solidFill>
                <a:latin typeface="Calibri" pitchFamily="34" charset="0"/>
              </a:rPr>
              <a:t> becomes </a:t>
            </a:r>
            <a:r>
              <a:rPr lang="en-US" b="1" dirty="0">
                <a:solidFill>
                  <a:srgbClr val="7030A0"/>
                </a:solidFill>
                <a:latin typeface="Calibri" pitchFamily="34" charset="0"/>
              </a:rPr>
              <a:t>inactive and the person develops Latent TB</a:t>
            </a:r>
            <a:r>
              <a:rPr lang="en-US" dirty="0" smtClean="0">
                <a:solidFill>
                  <a:srgbClr val="7030A0"/>
                </a:solidFill>
                <a:latin typeface="Calibri" pitchFamily="34" charset="0"/>
              </a:rPr>
              <a:t>.</a:t>
            </a:r>
            <a:endParaRPr lang="en-US" dirty="0" smtClean="0">
              <a:solidFill>
                <a:srgbClr val="7030A0"/>
              </a:solidFill>
              <a:latin typeface="Calibri"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system</a:t>
            </a:r>
            <a:endParaRPr lang="en-US" dirty="0"/>
          </a:p>
        </p:txBody>
      </p:sp>
      <p:sp>
        <p:nvSpPr>
          <p:cNvPr id="3" name="Content Placeholder 2"/>
          <p:cNvSpPr>
            <a:spLocks noGrp="1"/>
          </p:cNvSpPr>
          <p:nvPr>
            <p:ph idx="1"/>
          </p:nvPr>
        </p:nvSpPr>
        <p:spPr>
          <a:xfrm>
            <a:off x="457200" y="1609416"/>
            <a:ext cx="7239000" cy="5096184"/>
          </a:xfrm>
        </p:spPr>
        <p:txBody>
          <a:bodyPr>
            <a:normAutofit lnSpcReduction="10000"/>
          </a:bodyPr>
          <a:lstStyle/>
          <a:p>
            <a:r>
              <a:rPr lang="en-US" b="1" dirty="0" smtClean="0">
                <a:latin typeface="Calibri" pitchFamily="34" charset="0"/>
              </a:rPr>
              <a:t>People </a:t>
            </a:r>
            <a:r>
              <a:rPr lang="en-US" b="1" dirty="0" smtClean="0">
                <a:latin typeface="Calibri" pitchFamily="34" charset="0"/>
              </a:rPr>
              <a:t>who develop active TB usually are</a:t>
            </a:r>
            <a:r>
              <a:rPr lang="en-US" dirty="0" smtClean="0">
                <a:latin typeface="Calibri" pitchFamily="34" charset="0"/>
              </a:rPr>
              <a:t>:</a:t>
            </a:r>
          </a:p>
          <a:p>
            <a:pPr marL="514350" indent="-514350">
              <a:buFont typeface="+mj-lt"/>
              <a:buAutoNum type="arabicPeriod"/>
            </a:pPr>
            <a:r>
              <a:rPr lang="en-US" b="1" dirty="0" smtClean="0">
                <a:solidFill>
                  <a:srgbClr val="7030A0"/>
                </a:solidFill>
                <a:latin typeface="Calibri" pitchFamily="34" charset="0"/>
              </a:rPr>
              <a:t>Babies and young children </a:t>
            </a:r>
            <a:r>
              <a:rPr lang="en-US" dirty="0" smtClean="0">
                <a:latin typeface="Calibri" pitchFamily="34" charset="0"/>
              </a:rPr>
              <a:t>because their </a:t>
            </a:r>
            <a:r>
              <a:rPr lang="en-US" b="1" dirty="0" smtClean="0">
                <a:solidFill>
                  <a:srgbClr val="7030A0"/>
                </a:solidFill>
                <a:latin typeface="Calibri" pitchFamily="34" charset="0"/>
              </a:rPr>
              <a:t>immune systems are still developing</a:t>
            </a:r>
            <a:r>
              <a:rPr lang="en-US" dirty="0" smtClean="0">
                <a:solidFill>
                  <a:srgbClr val="7030A0"/>
                </a:solidFill>
                <a:latin typeface="Calibri" pitchFamily="34" charset="0"/>
              </a:rPr>
              <a:t>.</a:t>
            </a:r>
          </a:p>
          <a:p>
            <a:pPr marL="514350" indent="-514350">
              <a:buFont typeface="+mj-lt"/>
              <a:buAutoNum type="arabicPeriod"/>
            </a:pPr>
            <a:endParaRPr lang="en-US" sz="1100" dirty="0" smtClean="0">
              <a:solidFill>
                <a:srgbClr val="7030A0"/>
              </a:solidFill>
              <a:latin typeface="Calibri" pitchFamily="34" charset="0"/>
            </a:endParaRPr>
          </a:p>
          <a:p>
            <a:pPr marL="514350" indent="-514350">
              <a:buFont typeface="+mj-lt"/>
              <a:buAutoNum type="arabicPeriod"/>
            </a:pPr>
            <a:r>
              <a:rPr lang="en-US" b="1" dirty="0" smtClean="0">
                <a:solidFill>
                  <a:srgbClr val="7030A0"/>
                </a:solidFill>
                <a:latin typeface="Calibri" pitchFamily="34" charset="0"/>
              </a:rPr>
              <a:t>Poor people </a:t>
            </a:r>
            <a:r>
              <a:rPr lang="en-US" dirty="0" smtClean="0">
                <a:latin typeface="Calibri" pitchFamily="34" charset="0"/>
              </a:rPr>
              <a:t>because they have </a:t>
            </a:r>
            <a:r>
              <a:rPr lang="en-US" b="1" dirty="0" smtClean="0">
                <a:solidFill>
                  <a:srgbClr val="7030A0"/>
                </a:solidFill>
                <a:latin typeface="Calibri" pitchFamily="34" charset="0"/>
              </a:rPr>
              <a:t>weak immune </a:t>
            </a:r>
            <a:r>
              <a:rPr lang="en-US" dirty="0" smtClean="0">
                <a:latin typeface="Calibri" pitchFamily="34" charset="0"/>
              </a:rPr>
              <a:t>system due to a </a:t>
            </a:r>
            <a:r>
              <a:rPr lang="en-US" b="1" dirty="0" smtClean="0">
                <a:solidFill>
                  <a:srgbClr val="7030A0"/>
                </a:solidFill>
                <a:latin typeface="Calibri" pitchFamily="34" charset="0"/>
              </a:rPr>
              <a:t>lack of good nutrition</a:t>
            </a:r>
            <a:r>
              <a:rPr lang="en-US" dirty="0" smtClean="0">
                <a:solidFill>
                  <a:srgbClr val="7030A0"/>
                </a:solidFill>
                <a:latin typeface="Calibri" pitchFamily="34" charset="0"/>
              </a:rPr>
              <a:t>.</a:t>
            </a:r>
          </a:p>
          <a:p>
            <a:pPr marL="514350" indent="-514350">
              <a:buFont typeface="+mj-lt"/>
              <a:buAutoNum type="arabicPeriod"/>
            </a:pPr>
            <a:endParaRPr lang="en-US" sz="1100" dirty="0" smtClean="0">
              <a:solidFill>
                <a:srgbClr val="7030A0"/>
              </a:solidFill>
              <a:latin typeface="Calibri" pitchFamily="34" charset="0"/>
            </a:endParaRPr>
          </a:p>
          <a:p>
            <a:pPr marL="514350" indent="-514350">
              <a:buFont typeface="+mj-lt"/>
              <a:buAutoNum type="arabicPeriod"/>
            </a:pPr>
            <a:r>
              <a:rPr lang="en-US" dirty="0" smtClean="0">
                <a:latin typeface="Calibri" pitchFamily="34" charset="0"/>
              </a:rPr>
              <a:t>People with </a:t>
            </a:r>
            <a:r>
              <a:rPr lang="en-US" b="1" dirty="0" smtClean="0">
                <a:solidFill>
                  <a:srgbClr val="7030A0"/>
                </a:solidFill>
                <a:latin typeface="Calibri" pitchFamily="34" charset="0"/>
              </a:rPr>
              <a:t>HIV/AIDS</a:t>
            </a:r>
            <a:r>
              <a:rPr lang="en-US" dirty="0" smtClean="0">
                <a:solidFill>
                  <a:srgbClr val="7030A0"/>
                </a:solidFill>
                <a:latin typeface="Calibri" pitchFamily="34" charset="0"/>
              </a:rPr>
              <a:t>.</a:t>
            </a:r>
          </a:p>
          <a:p>
            <a:pPr marL="514350" indent="-514350">
              <a:buFont typeface="+mj-lt"/>
              <a:buAutoNum type="arabicPeriod"/>
            </a:pPr>
            <a:endParaRPr lang="en-US" sz="1100" dirty="0" smtClean="0">
              <a:solidFill>
                <a:srgbClr val="7030A0"/>
              </a:solidFill>
              <a:latin typeface="Calibri" pitchFamily="34" charset="0"/>
            </a:endParaRPr>
          </a:p>
          <a:p>
            <a:pPr marL="514350" indent="-514350">
              <a:buFont typeface="+mj-lt"/>
              <a:buAutoNum type="arabicPeriod"/>
            </a:pPr>
            <a:r>
              <a:rPr lang="en-US" dirty="0" smtClean="0">
                <a:latin typeface="Calibri" pitchFamily="34" charset="0"/>
              </a:rPr>
              <a:t>Drug abusers</a:t>
            </a:r>
            <a:r>
              <a:rPr lang="en-US" dirty="0" smtClean="0">
                <a:latin typeface="Calibri" pitchFamily="34" charset="0"/>
              </a:rPr>
              <a:t>.</a:t>
            </a:r>
          </a:p>
          <a:p>
            <a:pPr marL="514350" indent="-514350">
              <a:buFont typeface="+mj-lt"/>
              <a:buAutoNum type="arabicPeriod"/>
            </a:pPr>
            <a:endParaRPr lang="en-US" sz="1100" dirty="0" smtClean="0">
              <a:latin typeface="Calibri" pitchFamily="34" charset="0"/>
            </a:endParaRPr>
          </a:p>
          <a:p>
            <a:pPr marL="514350" indent="-514350">
              <a:buFont typeface="+mj-lt"/>
              <a:buAutoNum type="arabicPeriod"/>
            </a:pPr>
            <a:r>
              <a:rPr lang="en-US" dirty="0" smtClean="0">
                <a:latin typeface="Calibri" pitchFamily="34" charset="0"/>
              </a:rPr>
              <a:t>People with </a:t>
            </a:r>
            <a:r>
              <a:rPr lang="en-US" b="1" dirty="0" smtClean="0">
                <a:solidFill>
                  <a:srgbClr val="7030A0"/>
                </a:solidFill>
                <a:latin typeface="Calibri" pitchFamily="34" charset="0"/>
              </a:rPr>
              <a:t>other diseases </a:t>
            </a:r>
            <a:r>
              <a:rPr lang="en-US" dirty="0" smtClean="0">
                <a:latin typeface="Calibri" pitchFamily="34" charset="0"/>
              </a:rPr>
              <a:t>e.g.  </a:t>
            </a:r>
            <a:r>
              <a:rPr lang="en-US" b="1" dirty="0" smtClean="0">
                <a:solidFill>
                  <a:srgbClr val="7030A0"/>
                </a:solidFill>
                <a:latin typeface="Calibri" pitchFamily="34" charset="0"/>
              </a:rPr>
              <a:t>Diabetes</a:t>
            </a:r>
            <a:r>
              <a:rPr lang="en-US" dirty="0" smtClean="0">
                <a:solidFill>
                  <a:srgbClr val="7030A0"/>
                </a:solidFill>
                <a:latin typeface="Calibri" pitchFamily="34" charset="0"/>
              </a:rPr>
              <a:t>.</a:t>
            </a:r>
          </a:p>
          <a:p>
            <a:pPr marL="514350" indent="-514350">
              <a:buFont typeface="+mj-lt"/>
              <a:buAutoNum type="arabicPeriod"/>
            </a:pPr>
            <a:endParaRPr lang="en-US" sz="1000" dirty="0" smtClean="0">
              <a:solidFill>
                <a:srgbClr val="7030A0"/>
              </a:solidFill>
              <a:latin typeface="Calibri" pitchFamily="34" charset="0"/>
            </a:endParaRPr>
          </a:p>
          <a:p>
            <a:pPr marL="514350" indent="-514350">
              <a:buFont typeface="+mj-lt"/>
              <a:buAutoNum type="arabicPeriod"/>
            </a:pPr>
            <a:r>
              <a:rPr lang="en-US" dirty="0" smtClean="0">
                <a:latin typeface="Calibri" pitchFamily="34" charset="0"/>
              </a:rPr>
              <a:t>Organ transplant patients</a:t>
            </a:r>
            <a:r>
              <a:rPr lang="en-US" dirty="0" smtClean="0">
                <a:latin typeface="Calibri" pitchFamily="34" charset="0"/>
              </a:rPr>
              <a:t>.</a:t>
            </a:r>
            <a:endParaRPr lang="en-US" dirty="0" smtClean="0">
              <a:latin typeface="Calibri"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a:t>
            </a:r>
            <a:r>
              <a:rPr lang="en-US" dirty="0" smtClean="0">
                <a:solidFill>
                  <a:schemeClr val="tx1"/>
                </a:solidFill>
                <a:latin typeface="Calibri" pitchFamily="34" charset="0"/>
              </a:rPr>
              <a:t>system: </a:t>
            </a:r>
            <a:r>
              <a:rPr lang="en-US" cap="none" dirty="0" smtClean="0">
                <a:solidFill>
                  <a:srgbClr val="7030A0"/>
                </a:solidFill>
                <a:latin typeface="Calibri" pitchFamily="34" charset="0"/>
              </a:rPr>
              <a:t>Tests for </a:t>
            </a:r>
            <a:r>
              <a:rPr lang="en-US" dirty="0" smtClean="0">
                <a:solidFill>
                  <a:srgbClr val="7030A0"/>
                </a:solidFill>
                <a:latin typeface="Calibri" pitchFamily="34" charset="0"/>
              </a:rPr>
              <a:t>TB</a:t>
            </a:r>
            <a:endParaRPr lang="en-US" dirty="0">
              <a:solidFill>
                <a:srgbClr val="7030A0"/>
              </a:solidFill>
            </a:endParaRPr>
          </a:p>
        </p:txBody>
      </p:sp>
      <p:sp>
        <p:nvSpPr>
          <p:cNvPr id="3" name="Content Placeholder 2"/>
          <p:cNvSpPr>
            <a:spLocks noGrp="1"/>
          </p:cNvSpPr>
          <p:nvPr>
            <p:ph idx="1"/>
          </p:nvPr>
        </p:nvSpPr>
        <p:spPr/>
        <p:txBody>
          <a:bodyPr>
            <a:normAutofit fontScale="85000" lnSpcReduction="20000"/>
          </a:bodyPr>
          <a:lstStyle/>
          <a:p>
            <a:r>
              <a:rPr lang="en-US" sz="3100" dirty="0" smtClean="0">
                <a:latin typeface="Calibri" pitchFamily="34" charset="0"/>
              </a:rPr>
              <a:t>There </a:t>
            </a:r>
            <a:r>
              <a:rPr lang="en-US" sz="3100" dirty="0" smtClean="0">
                <a:latin typeface="Calibri" pitchFamily="34" charset="0"/>
              </a:rPr>
              <a:t>are </a:t>
            </a:r>
            <a:r>
              <a:rPr lang="en-US" sz="3100" b="1" dirty="0" smtClean="0">
                <a:solidFill>
                  <a:srgbClr val="7030A0"/>
                </a:solidFill>
                <a:latin typeface="Calibri" pitchFamily="34" charset="0"/>
              </a:rPr>
              <a:t>3 tests</a:t>
            </a:r>
            <a:r>
              <a:rPr lang="en-US" sz="3100" dirty="0" smtClean="0">
                <a:solidFill>
                  <a:srgbClr val="7030A0"/>
                </a:solidFill>
                <a:latin typeface="Calibri" pitchFamily="34" charset="0"/>
              </a:rPr>
              <a:t> </a:t>
            </a:r>
            <a:r>
              <a:rPr lang="en-US" sz="3100" dirty="0" smtClean="0">
                <a:latin typeface="Calibri" pitchFamily="34" charset="0"/>
              </a:rPr>
              <a:t>for TB.</a:t>
            </a:r>
          </a:p>
          <a:p>
            <a:r>
              <a:rPr lang="en-US" sz="3100" dirty="0" smtClean="0">
                <a:latin typeface="Calibri" pitchFamily="34" charset="0"/>
              </a:rPr>
              <a:t>They are:</a:t>
            </a:r>
          </a:p>
          <a:p>
            <a:pPr marL="514350" indent="-514350">
              <a:buFont typeface="+mj-lt"/>
              <a:buAutoNum type="alphaLcPeriod"/>
            </a:pPr>
            <a:r>
              <a:rPr lang="en-US" sz="3100" dirty="0" smtClean="0">
                <a:latin typeface="Calibri" pitchFamily="34" charset="0"/>
              </a:rPr>
              <a:t>X-rays</a:t>
            </a:r>
          </a:p>
          <a:p>
            <a:pPr marL="514350" indent="-514350">
              <a:buFont typeface="+mj-lt"/>
              <a:buAutoNum type="alphaLcPeriod"/>
            </a:pPr>
            <a:r>
              <a:rPr lang="en-US" sz="3100" dirty="0" smtClean="0">
                <a:latin typeface="Calibri" pitchFamily="34" charset="0"/>
              </a:rPr>
              <a:t>TB skin tests</a:t>
            </a:r>
          </a:p>
          <a:p>
            <a:pPr marL="514350" indent="-514350">
              <a:buFont typeface="+mj-lt"/>
              <a:buAutoNum type="alphaLcPeriod"/>
            </a:pPr>
            <a:r>
              <a:rPr lang="en-US" sz="3100" dirty="0" smtClean="0">
                <a:latin typeface="Calibri" pitchFamily="34" charset="0"/>
              </a:rPr>
              <a:t>Tissue Culture</a:t>
            </a:r>
          </a:p>
          <a:p>
            <a:pPr marL="514350" indent="-514350">
              <a:buNone/>
            </a:pPr>
            <a:endParaRPr lang="en-US" sz="3100" dirty="0" smtClean="0">
              <a:latin typeface="Calibri" pitchFamily="34" charset="0"/>
            </a:endParaRPr>
          </a:p>
          <a:p>
            <a:pPr marL="514350" indent="-514350">
              <a:buNone/>
            </a:pPr>
            <a:r>
              <a:rPr lang="en-US" sz="3100" b="1" dirty="0" smtClean="0">
                <a:solidFill>
                  <a:srgbClr val="7030A0"/>
                </a:solidFill>
                <a:latin typeface="Calibri" pitchFamily="34" charset="0"/>
              </a:rPr>
              <a:t>X-RAYS</a:t>
            </a:r>
            <a:r>
              <a:rPr lang="en-US" sz="3100" dirty="0" smtClean="0">
                <a:solidFill>
                  <a:srgbClr val="7030A0"/>
                </a:solidFill>
                <a:latin typeface="Calibri" pitchFamily="34" charset="0"/>
              </a:rPr>
              <a:t>:</a:t>
            </a:r>
          </a:p>
          <a:p>
            <a:pPr marL="514350" indent="-514350"/>
            <a:r>
              <a:rPr lang="en-US" sz="3100" dirty="0" smtClean="0">
                <a:latin typeface="Calibri" pitchFamily="34" charset="0"/>
              </a:rPr>
              <a:t>The </a:t>
            </a:r>
            <a:r>
              <a:rPr lang="en-US" sz="3100" b="1" dirty="0" smtClean="0">
                <a:solidFill>
                  <a:srgbClr val="7030A0"/>
                </a:solidFill>
                <a:latin typeface="Calibri" pitchFamily="34" charset="0"/>
              </a:rPr>
              <a:t>lungs</a:t>
            </a:r>
            <a:r>
              <a:rPr lang="en-US" sz="3100" dirty="0" smtClean="0">
                <a:latin typeface="Calibri" pitchFamily="34" charset="0"/>
              </a:rPr>
              <a:t> are </a:t>
            </a:r>
            <a:r>
              <a:rPr lang="en-US" sz="3100" b="1" dirty="0" smtClean="0">
                <a:solidFill>
                  <a:srgbClr val="7030A0"/>
                </a:solidFill>
                <a:latin typeface="Calibri" pitchFamily="34" charset="0"/>
              </a:rPr>
              <a:t>x-rayed</a:t>
            </a:r>
            <a:r>
              <a:rPr lang="en-US" sz="3100" dirty="0" smtClean="0">
                <a:solidFill>
                  <a:srgbClr val="7030A0"/>
                </a:solidFill>
                <a:latin typeface="Calibri" pitchFamily="34" charset="0"/>
              </a:rPr>
              <a:t>.</a:t>
            </a:r>
          </a:p>
          <a:p>
            <a:pPr marL="514350" indent="-514350"/>
            <a:r>
              <a:rPr lang="en-US" sz="3100" dirty="0" smtClean="0">
                <a:latin typeface="Calibri" pitchFamily="34" charset="0"/>
              </a:rPr>
              <a:t>If the person is infected with TB then the </a:t>
            </a:r>
            <a:r>
              <a:rPr lang="en-US" sz="3100" b="1" dirty="0" smtClean="0">
                <a:solidFill>
                  <a:srgbClr val="7030A0"/>
                </a:solidFill>
                <a:latin typeface="Calibri" pitchFamily="34" charset="0"/>
              </a:rPr>
              <a:t>holes </a:t>
            </a:r>
            <a:r>
              <a:rPr lang="en-US" sz="3100" dirty="0" smtClean="0">
                <a:latin typeface="Calibri" pitchFamily="34" charset="0"/>
              </a:rPr>
              <a:t>in the lungs are </a:t>
            </a:r>
            <a:r>
              <a:rPr lang="en-US" sz="3100" b="1" dirty="0" smtClean="0">
                <a:solidFill>
                  <a:srgbClr val="7030A0"/>
                </a:solidFill>
                <a:latin typeface="Calibri" pitchFamily="34" charset="0"/>
              </a:rPr>
              <a:t>visible on the x-ray</a:t>
            </a:r>
            <a:r>
              <a:rPr lang="en-US" sz="3100" dirty="0" smtClean="0">
                <a:solidFill>
                  <a:srgbClr val="7030A0"/>
                </a:solidFill>
                <a:latin typeface="Calibri" pitchFamily="34" charset="0"/>
              </a:rPr>
              <a:t>.</a:t>
            </a:r>
          </a:p>
          <a:p>
            <a:pPr marL="514350" indent="-514350"/>
            <a:r>
              <a:rPr lang="en-US" sz="3100" dirty="0" smtClean="0">
                <a:latin typeface="Calibri" pitchFamily="34" charset="0"/>
              </a:rPr>
              <a:t>These </a:t>
            </a:r>
            <a:r>
              <a:rPr lang="en-US" sz="3100" b="1" dirty="0" smtClean="0">
                <a:solidFill>
                  <a:srgbClr val="7030A0"/>
                </a:solidFill>
                <a:latin typeface="Calibri" pitchFamily="34" charset="0"/>
              </a:rPr>
              <a:t>holes</a:t>
            </a:r>
            <a:r>
              <a:rPr lang="en-US" sz="3100" dirty="0" smtClean="0">
                <a:latin typeface="Calibri" pitchFamily="34" charset="0"/>
              </a:rPr>
              <a:t> are </a:t>
            </a:r>
            <a:r>
              <a:rPr lang="en-US" sz="3100" b="1" dirty="0" smtClean="0">
                <a:solidFill>
                  <a:srgbClr val="7030A0"/>
                </a:solidFill>
                <a:latin typeface="Calibri" pitchFamily="34" charset="0"/>
              </a:rPr>
              <a:t>visible</a:t>
            </a:r>
            <a:r>
              <a:rPr lang="en-US" sz="3100" dirty="0" smtClean="0">
                <a:latin typeface="Calibri" pitchFamily="34" charset="0"/>
              </a:rPr>
              <a:t> as </a:t>
            </a:r>
            <a:r>
              <a:rPr lang="en-US" sz="3100" b="1" dirty="0" smtClean="0">
                <a:solidFill>
                  <a:srgbClr val="7030A0"/>
                </a:solidFill>
                <a:latin typeface="Calibri" pitchFamily="34" charset="0"/>
              </a:rPr>
              <a:t>patches</a:t>
            </a:r>
            <a:r>
              <a:rPr lang="en-US" sz="3100" dirty="0" smtClean="0">
                <a:latin typeface="Calibri" pitchFamily="34" charset="0"/>
              </a:rPr>
              <a:t>.</a:t>
            </a:r>
            <a:r>
              <a:rPr lang="en-US" sz="3100" dirty="0" smtClean="0"/>
              <a:t/>
            </a:r>
            <a:br>
              <a:rPr lang="en-US" sz="3100" dirty="0" smtClean="0"/>
            </a:br>
            <a:endParaRPr lang="en-US" sz="31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system</a:t>
            </a:r>
            <a:endParaRPr lang="en-US" dirty="0"/>
          </a:p>
        </p:txBody>
      </p:sp>
      <p:sp>
        <p:nvSpPr>
          <p:cNvPr id="3" name="Content Placeholder 2"/>
          <p:cNvSpPr>
            <a:spLocks noGrp="1"/>
          </p:cNvSpPr>
          <p:nvPr>
            <p:ph idx="1"/>
          </p:nvPr>
        </p:nvSpPr>
        <p:spPr>
          <a:xfrm>
            <a:off x="457200" y="1609416"/>
            <a:ext cx="7467600" cy="4846320"/>
          </a:xfrm>
        </p:spPr>
        <p:txBody>
          <a:bodyPr/>
          <a:lstStyle/>
          <a:p>
            <a:pPr>
              <a:buNone/>
            </a:pPr>
            <a:r>
              <a:rPr lang="en-US" b="1" dirty="0" smtClean="0">
                <a:solidFill>
                  <a:srgbClr val="7030A0"/>
                </a:solidFill>
                <a:latin typeface="Calibri" pitchFamily="34" charset="0"/>
              </a:rPr>
              <a:t>TB SKIN TEST</a:t>
            </a:r>
            <a:r>
              <a:rPr lang="en-US" dirty="0" smtClean="0">
                <a:solidFill>
                  <a:srgbClr val="7030A0"/>
                </a:solidFill>
                <a:latin typeface="Calibri" pitchFamily="34" charset="0"/>
              </a:rPr>
              <a:t>:</a:t>
            </a:r>
          </a:p>
          <a:p>
            <a:pPr>
              <a:buNone/>
            </a:pPr>
            <a:endParaRPr lang="en-US" sz="1000" dirty="0" smtClean="0">
              <a:solidFill>
                <a:srgbClr val="7030A0"/>
              </a:solidFill>
              <a:latin typeface="Calibri" pitchFamily="34" charset="0"/>
            </a:endParaRPr>
          </a:p>
          <a:p>
            <a:r>
              <a:rPr lang="en-US" dirty="0" smtClean="0">
                <a:latin typeface="Calibri" pitchFamily="34" charset="0"/>
              </a:rPr>
              <a:t>This is also called the </a:t>
            </a:r>
            <a:r>
              <a:rPr lang="en-US" b="1" dirty="0" smtClean="0">
                <a:solidFill>
                  <a:srgbClr val="7030A0"/>
                </a:solidFill>
                <a:latin typeface="Calibri" pitchFamily="34" charset="0"/>
              </a:rPr>
              <a:t>Mantoux test</a:t>
            </a:r>
            <a:r>
              <a:rPr lang="en-US" dirty="0" smtClean="0">
                <a:solidFill>
                  <a:srgbClr val="7030A0"/>
                </a:solidFill>
                <a:latin typeface="Calibri" pitchFamily="34" charset="0"/>
              </a:rPr>
              <a:t>.</a:t>
            </a:r>
          </a:p>
          <a:p>
            <a:endParaRPr lang="en-US" dirty="0" smtClean="0">
              <a:latin typeface="Calibri" pitchFamily="34" charset="0"/>
            </a:endParaRPr>
          </a:p>
          <a:p>
            <a:r>
              <a:rPr lang="en-US" dirty="0" smtClean="0">
                <a:latin typeface="Calibri" pitchFamily="34" charset="0"/>
              </a:rPr>
              <a:t>A small amount of a liquid called </a:t>
            </a:r>
            <a:r>
              <a:rPr lang="en-US" b="1" dirty="0" smtClean="0">
                <a:solidFill>
                  <a:srgbClr val="7030A0"/>
                </a:solidFill>
                <a:latin typeface="Calibri" pitchFamily="34" charset="0"/>
              </a:rPr>
              <a:t>tuberculin</a:t>
            </a:r>
            <a:r>
              <a:rPr lang="en-US" dirty="0" smtClean="0">
                <a:latin typeface="Calibri" pitchFamily="34" charset="0"/>
              </a:rPr>
              <a:t> in </a:t>
            </a:r>
            <a:r>
              <a:rPr lang="en-US" b="1" dirty="0" smtClean="0">
                <a:solidFill>
                  <a:srgbClr val="7030A0"/>
                </a:solidFill>
                <a:latin typeface="Calibri" pitchFamily="34" charset="0"/>
              </a:rPr>
              <a:t>injected</a:t>
            </a:r>
            <a:r>
              <a:rPr lang="en-US" dirty="0" smtClean="0">
                <a:latin typeface="Calibri" pitchFamily="34" charset="0"/>
              </a:rPr>
              <a:t> into the </a:t>
            </a:r>
            <a:r>
              <a:rPr lang="en-US" b="1" dirty="0" smtClean="0">
                <a:solidFill>
                  <a:srgbClr val="7030A0"/>
                </a:solidFill>
                <a:latin typeface="Calibri" pitchFamily="34" charset="0"/>
              </a:rPr>
              <a:t>skin of the lower arm</a:t>
            </a:r>
            <a:r>
              <a:rPr lang="en-US" dirty="0" smtClean="0">
                <a:solidFill>
                  <a:srgbClr val="7030A0"/>
                </a:solidFill>
                <a:latin typeface="Calibri" pitchFamily="34" charset="0"/>
              </a:rPr>
              <a:t>.</a:t>
            </a:r>
          </a:p>
          <a:p>
            <a:endParaRPr lang="en-US" dirty="0" smtClean="0">
              <a:latin typeface="Calibri" pitchFamily="34" charset="0"/>
            </a:endParaRPr>
          </a:p>
          <a:p>
            <a:r>
              <a:rPr lang="en-US" dirty="0" smtClean="0">
                <a:latin typeface="Calibri" pitchFamily="34" charset="0"/>
              </a:rPr>
              <a:t>A </a:t>
            </a:r>
            <a:r>
              <a:rPr lang="en-US" b="1" dirty="0" smtClean="0">
                <a:solidFill>
                  <a:srgbClr val="7030A0"/>
                </a:solidFill>
                <a:latin typeface="Calibri" pitchFamily="34" charset="0"/>
              </a:rPr>
              <a:t>positive reaction </a:t>
            </a:r>
            <a:r>
              <a:rPr lang="en-US" dirty="0" smtClean="0">
                <a:latin typeface="Calibri" pitchFamily="34" charset="0"/>
              </a:rPr>
              <a:t>to the </a:t>
            </a:r>
            <a:r>
              <a:rPr lang="en-US" b="1" dirty="0" smtClean="0">
                <a:solidFill>
                  <a:srgbClr val="7030A0"/>
                </a:solidFill>
                <a:latin typeface="Calibri" pitchFamily="34" charset="0"/>
              </a:rPr>
              <a:t>test</a:t>
            </a:r>
            <a:r>
              <a:rPr lang="en-US" dirty="0" smtClean="0">
                <a:latin typeface="Calibri" pitchFamily="34" charset="0"/>
              </a:rPr>
              <a:t> means that the </a:t>
            </a:r>
            <a:r>
              <a:rPr lang="en-US" b="1" dirty="0" smtClean="0">
                <a:solidFill>
                  <a:srgbClr val="7030A0"/>
                </a:solidFill>
                <a:latin typeface="Calibri" pitchFamily="34" charset="0"/>
              </a:rPr>
              <a:t>TB bacteria</a:t>
            </a:r>
            <a:r>
              <a:rPr lang="en-US" b="1" dirty="0" smtClean="0">
                <a:solidFill>
                  <a:srgbClr val="990000"/>
                </a:solidFill>
                <a:latin typeface="Calibri" pitchFamily="34" charset="0"/>
              </a:rPr>
              <a:t> </a:t>
            </a:r>
            <a:r>
              <a:rPr lang="en-US" dirty="0" smtClean="0">
                <a:latin typeface="Calibri" pitchFamily="34" charset="0"/>
              </a:rPr>
              <a:t>is in your body and you could have </a:t>
            </a:r>
            <a:r>
              <a:rPr lang="en-US" b="1" dirty="0" smtClean="0">
                <a:solidFill>
                  <a:srgbClr val="7030A0"/>
                </a:solidFill>
                <a:latin typeface="Calibri" pitchFamily="34" charset="0"/>
              </a:rPr>
              <a:t>latent TB</a:t>
            </a:r>
            <a:r>
              <a:rPr lang="en-US" dirty="0" smtClean="0">
                <a:solidFill>
                  <a:srgbClr val="7030A0"/>
                </a:solidFill>
                <a:latin typeface="Calibri" pitchFamily="34" charset="0"/>
              </a:rPr>
              <a:t>.</a:t>
            </a:r>
          </a:p>
          <a:p>
            <a:pPr>
              <a:buNone/>
            </a:pPr>
            <a:endParaRPr lang="en-US" dirty="0" smtClean="0">
              <a:latin typeface="Calibri" pitchFamily="34" charset="0"/>
            </a:endParaRPr>
          </a:p>
          <a:p>
            <a:pPr>
              <a:buNone/>
            </a:pPr>
            <a:endParaRPr lang="en-US" dirty="0" smtClean="0">
              <a:latin typeface="Calibri" pitchFamily="34" charset="0"/>
            </a:endParaRP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system</a:t>
            </a:r>
            <a:endParaRPr lang="en-US" dirty="0"/>
          </a:p>
        </p:txBody>
      </p:sp>
      <p:sp>
        <p:nvSpPr>
          <p:cNvPr id="3" name="Content Placeholder 2"/>
          <p:cNvSpPr>
            <a:spLocks noGrp="1"/>
          </p:cNvSpPr>
          <p:nvPr>
            <p:ph idx="1"/>
          </p:nvPr>
        </p:nvSpPr>
        <p:spPr>
          <a:xfrm>
            <a:off x="457200" y="1609416"/>
            <a:ext cx="7696200" cy="5019984"/>
          </a:xfrm>
        </p:spPr>
        <p:txBody>
          <a:bodyPr>
            <a:normAutofit fontScale="92500" lnSpcReduction="10000"/>
          </a:bodyPr>
          <a:lstStyle/>
          <a:p>
            <a:pPr>
              <a:buNone/>
            </a:pPr>
            <a:r>
              <a:rPr lang="en-US" b="1" dirty="0" smtClean="0">
                <a:solidFill>
                  <a:srgbClr val="7030A0"/>
                </a:solidFill>
                <a:latin typeface="Calibri" pitchFamily="34" charset="0"/>
              </a:rPr>
              <a:t>TISSUE CULTURE</a:t>
            </a:r>
            <a:r>
              <a:rPr lang="en-US" dirty="0" smtClean="0">
                <a:solidFill>
                  <a:srgbClr val="7030A0"/>
                </a:solidFill>
                <a:latin typeface="Calibri" pitchFamily="34" charset="0"/>
              </a:rPr>
              <a:t>:</a:t>
            </a:r>
          </a:p>
          <a:p>
            <a:pPr>
              <a:buNone/>
            </a:pPr>
            <a:endParaRPr lang="en-US" dirty="0" smtClean="0">
              <a:solidFill>
                <a:srgbClr val="7030A0"/>
              </a:solidFill>
              <a:latin typeface="Calibri" pitchFamily="34" charset="0"/>
            </a:endParaRPr>
          </a:p>
          <a:p>
            <a:r>
              <a:rPr lang="en-US" dirty="0" smtClean="0">
                <a:latin typeface="Calibri" pitchFamily="34" charset="0"/>
              </a:rPr>
              <a:t>A sample of </a:t>
            </a:r>
            <a:r>
              <a:rPr lang="en-US" b="1" dirty="0" smtClean="0">
                <a:solidFill>
                  <a:srgbClr val="7030A0"/>
                </a:solidFill>
                <a:latin typeface="Calibri" pitchFamily="34" charset="0"/>
              </a:rPr>
              <a:t>phlegm</a:t>
            </a:r>
            <a:r>
              <a:rPr lang="en-US" dirty="0" smtClean="0">
                <a:latin typeface="Calibri" pitchFamily="34" charset="0"/>
              </a:rPr>
              <a:t> is collected</a:t>
            </a:r>
            <a:r>
              <a:rPr lang="en-US" dirty="0" smtClean="0">
                <a:latin typeface="Calibri" pitchFamily="34" charset="0"/>
              </a:rPr>
              <a:t>.</a:t>
            </a:r>
          </a:p>
          <a:p>
            <a:endParaRPr lang="en-US" dirty="0" smtClean="0">
              <a:latin typeface="Calibri" pitchFamily="34" charset="0"/>
            </a:endParaRPr>
          </a:p>
          <a:p>
            <a:r>
              <a:rPr lang="en-US" dirty="0" smtClean="0">
                <a:latin typeface="Calibri" pitchFamily="34" charset="0"/>
              </a:rPr>
              <a:t>It is then </a:t>
            </a:r>
            <a:r>
              <a:rPr lang="en-US" b="1" dirty="0" smtClean="0">
                <a:solidFill>
                  <a:srgbClr val="7030A0"/>
                </a:solidFill>
                <a:latin typeface="Calibri" pitchFamily="34" charset="0"/>
              </a:rPr>
              <a:t>grown (cultured) </a:t>
            </a:r>
            <a:r>
              <a:rPr lang="en-US" dirty="0" smtClean="0">
                <a:latin typeface="Calibri" pitchFamily="34" charset="0"/>
              </a:rPr>
              <a:t>in the laboratory</a:t>
            </a:r>
            <a:r>
              <a:rPr lang="en-US" dirty="0" smtClean="0">
                <a:latin typeface="Calibri" pitchFamily="34" charset="0"/>
              </a:rPr>
              <a:t>.</a:t>
            </a:r>
          </a:p>
          <a:p>
            <a:endParaRPr lang="en-US" dirty="0" smtClean="0">
              <a:latin typeface="Calibri" pitchFamily="34" charset="0"/>
            </a:endParaRPr>
          </a:p>
          <a:p>
            <a:r>
              <a:rPr lang="en-US" dirty="0" smtClean="0">
                <a:latin typeface="Calibri" pitchFamily="34" charset="0"/>
              </a:rPr>
              <a:t>The culture is then examined under the microscope, to look for the TB bacteria</a:t>
            </a:r>
            <a:r>
              <a:rPr lang="en-US" dirty="0" smtClean="0">
                <a:latin typeface="Calibri" pitchFamily="34" charset="0"/>
              </a:rPr>
              <a:t>.</a:t>
            </a:r>
          </a:p>
          <a:p>
            <a:endParaRPr lang="en-US" dirty="0" smtClean="0">
              <a:latin typeface="Calibri" pitchFamily="34" charset="0"/>
            </a:endParaRPr>
          </a:p>
          <a:p>
            <a:r>
              <a:rPr lang="en-US" dirty="0" smtClean="0">
                <a:latin typeface="Calibri" pitchFamily="34" charset="0"/>
              </a:rPr>
              <a:t>If the TB bacteria are present then the person has TB</a:t>
            </a:r>
            <a:r>
              <a:rPr lang="en-US" dirty="0" smtClean="0">
                <a:latin typeface="Calibri" pitchFamily="34" charset="0"/>
              </a:rPr>
              <a:t>.</a:t>
            </a:r>
          </a:p>
          <a:p>
            <a:endParaRPr lang="en-US" dirty="0" smtClean="0">
              <a:latin typeface="Calibri" pitchFamily="34" charset="0"/>
            </a:endParaRPr>
          </a:p>
          <a:p>
            <a:r>
              <a:rPr lang="en-US" dirty="0" smtClean="0">
                <a:latin typeface="Calibri" pitchFamily="34" charset="0"/>
              </a:rPr>
              <a:t>This test can take about </a:t>
            </a:r>
            <a:r>
              <a:rPr lang="en-US" b="1" dirty="0" smtClean="0">
                <a:solidFill>
                  <a:srgbClr val="7030A0"/>
                </a:solidFill>
                <a:latin typeface="Calibri" pitchFamily="34" charset="0"/>
              </a:rPr>
              <a:t>4 to 6 weeks</a:t>
            </a:r>
            <a:r>
              <a:rPr lang="en-US" dirty="0" smtClean="0">
                <a:solidFill>
                  <a:srgbClr val="7030A0"/>
                </a:solidFill>
                <a:latin typeface="Calibri" pitchFamily="34" charset="0"/>
              </a:rPr>
              <a:t>.</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system</a:t>
            </a:r>
            <a:endParaRPr lang="en-US" dirty="0"/>
          </a:p>
        </p:txBody>
      </p:sp>
      <p:sp>
        <p:nvSpPr>
          <p:cNvPr id="3" name="Content Placeholder 2"/>
          <p:cNvSpPr>
            <a:spLocks noGrp="1"/>
          </p:cNvSpPr>
          <p:nvPr>
            <p:ph idx="1"/>
          </p:nvPr>
        </p:nvSpPr>
        <p:spPr/>
        <p:txBody>
          <a:bodyPr/>
          <a:lstStyle/>
          <a:p>
            <a:pPr>
              <a:buNone/>
            </a:pPr>
            <a:r>
              <a:rPr lang="en-US" b="1" dirty="0" smtClean="0">
                <a:solidFill>
                  <a:srgbClr val="7030A0"/>
                </a:solidFill>
                <a:latin typeface="Calibri" pitchFamily="34" charset="0"/>
              </a:rPr>
              <a:t>Vaccination against TB:</a:t>
            </a:r>
          </a:p>
          <a:p>
            <a:pPr>
              <a:buNone/>
            </a:pPr>
            <a:endParaRPr lang="en-US" sz="1050" b="1" dirty="0" smtClean="0">
              <a:latin typeface="Calibri" pitchFamily="34" charset="0"/>
            </a:endParaRPr>
          </a:p>
          <a:p>
            <a:r>
              <a:rPr lang="en-US" b="1" dirty="0" smtClean="0">
                <a:solidFill>
                  <a:srgbClr val="7030A0"/>
                </a:solidFill>
                <a:latin typeface="Calibri" pitchFamily="34" charset="0"/>
              </a:rPr>
              <a:t>TB</a:t>
            </a:r>
            <a:r>
              <a:rPr lang="en-US" dirty="0" smtClean="0">
                <a:latin typeface="Calibri" pitchFamily="34" charset="0"/>
              </a:rPr>
              <a:t> can be </a:t>
            </a:r>
            <a:r>
              <a:rPr lang="en-US" b="1" dirty="0" smtClean="0">
                <a:solidFill>
                  <a:srgbClr val="7030A0"/>
                </a:solidFill>
                <a:latin typeface="Calibri" pitchFamily="34" charset="0"/>
              </a:rPr>
              <a:t>prevented</a:t>
            </a:r>
            <a:r>
              <a:rPr lang="en-US" dirty="0" smtClean="0">
                <a:latin typeface="Calibri" pitchFamily="34" charset="0"/>
              </a:rPr>
              <a:t> with the use of a </a:t>
            </a:r>
            <a:r>
              <a:rPr lang="en-US" b="1" dirty="0" smtClean="0">
                <a:solidFill>
                  <a:srgbClr val="7030A0"/>
                </a:solidFill>
                <a:latin typeface="Calibri" pitchFamily="34" charset="0"/>
              </a:rPr>
              <a:t>vaccine</a:t>
            </a:r>
            <a:r>
              <a:rPr lang="en-US" b="1" dirty="0" smtClean="0">
                <a:solidFill>
                  <a:srgbClr val="FF00FF"/>
                </a:solidFill>
                <a:latin typeface="Calibri" pitchFamily="34" charset="0"/>
              </a:rPr>
              <a:t> </a:t>
            </a:r>
            <a:r>
              <a:rPr lang="en-US" dirty="0" smtClean="0">
                <a:latin typeface="Calibri" pitchFamily="34" charset="0"/>
              </a:rPr>
              <a:t>called </a:t>
            </a:r>
            <a:r>
              <a:rPr lang="en-US" b="1" dirty="0" smtClean="0">
                <a:solidFill>
                  <a:srgbClr val="7030A0"/>
                </a:solidFill>
                <a:latin typeface="Calibri" pitchFamily="34" charset="0"/>
              </a:rPr>
              <a:t>BCG</a:t>
            </a:r>
            <a:r>
              <a:rPr lang="en-US" dirty="0" smtClean="0">
                <a:solidFill>
                  <a:srgbClr val="7030A0"/>
                </a:solidFill>
                <a:latin typeface="Calibri" pitchFamily="34" charset="0"/>
              </a:rPr>
              <a:t>.</a:t>
            </a:r>
          </a:p>
          <a:p>
            <a:endParaRPr lang="en-US" dirty="0" smtClean="0">
              <a:solidFill>
                <a:srgbClr val="7030A0"/>
              </a:solidFill>
              <a:latin typeface="Calibri" pitchFamily="34" charset="0"/>
            </a:endParaRPr>
          </a:p>
          <a:p>
            <a:r>
              <a:rPr lang="en-US" dirty="0" smtClean="0">
                <a:latin typeface="Calibri" pitchFamily="34" charset="0"/>
              </a:rPr>
              <a:t>The BCG vaccines was developed by </a:t>
            </a:r>
            <a:r>
              <a:rPr lang="en-US" b="1" dirty="0" smtClean="0">
                <a:solidFill>
                  <a:srgbClr val="7030A0"/>
                </a:solidFill>
                <a:latin typeface="Calibri" pitchFamily="34" charset="0"/>
              </a:rPr>
              <a:t>two scientists </a:t>
            </a:r>
            <a:r>
              <a:rPr lang="en-US" dirty="0" smtClean="0">
                <a:latin typeface="Calibri" pitchFamily="34" charset="0"/>
              </a:rPr>
              <a:t>called </a:t>
            </a:r>
            <a:r>
              <a:rPr lang="en-US" b="1" dirty="0" smtClean="0">
                <a:solidFill>
                  <a:srgbClr val="7030A0"/>
                </a:solidFill>
                <a:latin typeface="Calibri" pitchFamily="34" charset="0"/>
              </a:rPr>
              <a:t>Calmette and Guerin</a:t>
            </a:r>
            <a:r>
              <a:rPr lang="en-US" dirty="0" smtClean="0">
                <a:solidFill>
                  <a:srgbClr val="7030A0"/>
                </a:solidFill>
                <a:latin typeface="Calibri" pitchFamily="34" charset="0"/>
              </a:rPr>
              <a:t>.</a:t>
            </a:r>
          </a:p>
          <a:p>
            <a:endParaRPr lang="en-US" dirty="0" smtClean="0">
              <a:solidFill>
                <a:srgbClr val="7030A0"/>
              </a:solidFill>
              <a:latin typeface="Calibri" pitchFamily="34" charset="0"/>
            </a:endParaRPr>
          </a:p>
          <a:p>
            <a:r>
              <a:rPr lang="en-US" dirty="0" smtClean="0">
                <a:latin typeface="Calibri" pitchFamily="34" charset="0"/>
              </a:rPr>
              <a:t>They were </a:t>
            </a:r>
            <a:r>
              <a:rPr lang="en-US" b="1" dirty="0" smtClean="0">
                <a:solidFill>
                  <a:srgbClr val="7030A0"/>
                </a:solidFill>
                <a:latin typeface="Calibri" pitchFamily="34" charset="0"/>
              </a:rPr>
              <a:t>French scientists</a:t>
            </a:r>
            <a:r>
              <a:rPr lang="en-US" dirty="0" smtClean="0">
                <a:solidFill>
                  <a:srgbClr val="7030A0"/>
                </a:solidFill>
                <a:latin typeface="Calibri" pitchFamily="34" charset="0"/>
              </a:rPr>
              <a:t>.</a:t>
            </a:r>
          </a:p>
          <a:p>
            <a:pPr>
              <a:buNone/>
            </a:pPr>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system</a:t>
            </a:r>
            <a:endParaRPr lang="en-US" dirty="0"/>
          </a:p>
        </p:txBody>
      </p:sp>
      <p:sp>
        <p:nvSpPr>
          <p:cNvPr id="3" name="Content Placeholder 2"/>
          <p:cNvSpPr>
            <a:spLocks noGrp="1"/>
          </p:cNvSpPr>
          <p:nvPr>
            <p:ph idx="1"/>
          </p:nvPr>
        </p:nvSpPr>
        <p:spPr>
          <a:xfrm>
            <a:off x="457200" y="1609416"/>
            <a:ext cx="7772400" cy="4846320"/>
          </a:xfrm>
        </p:spPr>
        <p:txBody>
          <a:bodyPr>
            <a:normAutofit/>
          </a:bodyPr>
          <a:lstStyle/>
          <a:p>
            <a:pPr>
              <a:buNone/>
            </a:pPr>
            <a:r>
              <a:rPr lang="en-US" b="1" dirty="0" smtClean="0">
                <a:solidFill>
                  <a:srgbClr val="7030A0"/>
                </a:solidFill>
                <a:latin typeface="Calibri" pitchFamily="34" charset="0"/>
              </a:rPr>
              <a:t>Treatment of TB:</a:t>
            </a:r>
          </a:p>
          <a:p>
            <a:pPr>
              <a:buNone/>
            </a:pPr>
            <a:endParaRPr lang="en-US" sz="1000" dirty="0" smtClean="0">
              <a:latin typeface="Calibri" pitchFamily="34" charset="0"/>
            </a:endParaRPr>
          </a:p>
          <a:p>
            <a:r>
              <a:rPr lang="en-US" dirty="0" smtClean="0">
                <a:latin typeface="Calibri" pitchFamily="34" charset="0"/>
              </a:rPr>
              <a:t>People with </a:t>
            </a:r>
            <a:r>
              <a:rPr lang="en-US" b="1" dirty="0" smtClean="0">
                <a:solidFill>
                  <a:srgbClr val="7030A0"/>
                </a:solidFill>
                <a:latin typeface="Calibri" pitchFamily="34" charset="0"/>
              </a:rPr>
              <a:t>active TB </a:t>
            </a:r>
            <a:r>
              <a:rPr lang="en-US" dirty="0" smtClean="0">
                <a:latin typeface="Calibri" pitchFamily="34" charset="0"/>
              </a:rPr>
              <a:t>can be treated with </a:t>
            </a:r>
            <a:r>
              <a:rPr lang="en-US" b="1" dirty="0" smtClean="0">
                <a:solidFill>
                  <a:srgbClr val="7030A0"/>
                </a:solidFill>
                <a:latin typeface="Calibri" pitchFamily="34" charset="0"/>
              </a:rPr>
              <a:t>medication</a:t>
            </a:r>
            <a:r>
              <a:rPr lang="en-US" dirty="0" smtClean="0">
                <a:solidFill>
                  <a:srgbClr val="7030A0"/>
                </a:solidFill>
                <a:latin typeface="Calibri" pitchFamily="34" charset="0"/>
              </a:rPr>
              <a:t>.</a:t>
            </a:r>
          </a:p>
          <a:p>
            <a:r>
              <a:rPr lang="en-US" dirty="0" smtClean="0">
                <a:latin typeface="Calibri" pitchFamily="34" charset="0"/>
              </a:rPr>
              <a:t>The medication </a:t>
            </a:r>
            <a:r>
              <a:rPr lang="en-US" b="1" dirty="0" smtClean="0">
                <a:solidFill>
                  <a:srgbClr val="7030A0"/>
                </a:solidFill>
                <a:latin typeface="Calibri" pitchFamily="34" charset="0"/>
              </a:rPr>
              <a:t>works in 3 ways</a:t>
            </a:r>
            <a:r>
              <a:rPr lang="en-US" dirty="0" smtClean="0">
                <a:solidFill>
                  <a:srgbClr val="7030A0"/>
                </a:solidFill>
                <a:latin typeface="Calibri" pitchFamily="34" charset="0"/>
              </a:rPr>
              <a:t>.</a:t>
            </a:r>
          </a:p>
          <a:p>
            <a:r>
              <a:rPr lang="en-US" dirty="0" smtClean="0">
                <a:latin typeface="Calibri" pitchFamily="34" charset="0"/>
              </a:rPr>
              <a:t>These are:</a:t>
            </a:r>
          </a:p>
          <a:p>
            <a:pPr>
              <a:buFont typeface="Arial" pitchFamily="34" charset="0"/>
              <a:buChar char="•"/>
            </a:pPr>
            <a:r>
              <a:rPr lang="en-US" dirty="0" smtClean="0">
                <a:latin typeface="Calibri" pitchFamily="34" charset="0"/>
              </a:rPr>
              <a:t>They </a:t>
            </a:r>
            <a:r>
              <a:rPr lang="en-US" b="1" dirty="0" smtClean="0">
                <a:solidFill>
                  <a:srgbClr val="7030A0"/>
                </a:solidFill>
                <a:latin typeface="Calibri" pitchFamily="34" charset="0"/>
              </a:rPr>
              <a:t>cure</a:t>
            </a:r>
            <a:r>
              <a:rPr lang="en-US" dirty="0" smtClean="0">
                <a:latin typeface="Calibri" pitchFamily="34" charset="0"/>
              </a:rPr>
              <a:t> the active TB infection.</a:t>
            </a:r>
          </a:p>
          <a:p>
            <a:pPr>
              <a:buFont typeface="Arial" pitchFamily="34" charset="0"/>
              <a:buChar char="•"/>
            </a:pPr>
            <a:r>
              <a:rPr lang="en-US" b="1" dirty="0" smtClean="0">
                <a:solidFill>
                  <a:srgbClr val="7030A0"/>
                </a:solidFill>
                <a:latin typeface="Calibri" pitchFamily="34" charset="0"/>
              </a:rPr>
              <a:t>Stop</a:t>
            </a:r>
            <a:r>
              <a:rPr lang="en-US" dirty="0" smtClean="0">
                <a:latin typeface="Calibri" pitchFamily="34" charset="0"/>
              </a:rPr>
              <a:t> the latent TB from developing into active TB in patients with latent TB.</a:t>
            </a:r>
          </a:p>
          <a:p>
            <a:pPr>
              <a:buFont typeface="Arial" pitchFamily="34" charset="0"/>
              <a:buChar char="•"/>
            </a:pPr>
            <a:r>
              <a:rPr lang="en-US" dirty="0" smtClean="0">
                <a:latin typeface="Calibri" pitchFamily="34" charset="0"/>
              </a:rPr>
              <a:t>It also </a:t>
            </a:r>
            <a:r>
              <a:rPr lang="en-US" b="1" dirty="0" smtClean="0">
                <a:solidFill>
                  <a:srgbClr val="6600FF"/>
                </a:solidFill>
                <a:latin typeface="Calibri" pitchFamily="34" charset="0"/>
              </a:rPr>
              <a:t>prevents the spread </a:t>
            </a:r>
            <a:r>
              <a:rPr lang="en-US" dirty="0" smtClean="0">
                <a:latin typeface="Calibri" pitchFamily="34" charset="0"/>
              </a:rPr>
              <a:t>of the disease from person to person.</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system</a:t>
            </a:r>
            <a:endParaRPr lang="en-US" dirty="0"/>
          </a:p>
        </p:txBody>
      </p:sp>
      <p:sp>
        <p:nvSpPr>
          <p:cNvPr id="3" name="Content Placeholder 2"/>
          <p:cNvSpPr>
            <a:spLocks noGrp="1"/>
          </p:cNvSpPr>
          <p:nvPr>
            <p:ph idx="1"/>
          </p:nvPr>
        </p:nvSpPr>
        <p:spPr/>
        <p:txBody>
          <a:bodyPr/>
          <a:lstStyle/>
          <a:p>
            <a:r>
              <a:rPr lang="en-US" dirty="0" smtClean="0">
                <a:latin typeface="Calibri" pitchFamily="34" charset="0"/>
              </a:rPr>
              <a:t>The </a:t>
            </a:r>
            <a:r>
              <a:rPr lang="en-US" b="1" dirty="0" smtClean="0">
                <a:solidFill>
                  <a:srgbClr val="7030A0"/>
                </a:solidFill>
                <a:latin typeface="Calibri" pitchFamily="34" charset="0"/>
              </a:rPr>
              <a:t>type of medication </a:t>
            </a:r>
            <a:r>
              <a:rPr lang="en-US" dirty="0" smtClean="0">
                <a:latin typeface="Calibri" pitchFamily="34" charset="0"/>
              </a:rPr>
              <a:t>and the </a:t>
            </a:r>
            <a:r>
              <a:rPr lang="en-US" b="1" dirty="0" smtClean="0">
                <a:solidFill>
                  <a:srgbClr val="7030A0"/>
                </a:solidFill>
                <a:latin typeface="Calibri" pitchFamily="34" charset="0"/>
              </a:rPr>
              <a:t>amount administered differs from person to person</a:t>
            </a:r>
            <a:r>
              <a:rPr lang="en-US" dirty="0" smtClean="0">
                <a:solidFill>
                  <a:srgbClr val="7030A0"/>
                </a:solidFill>
                <a:latin typeface="Calibri" pitchFamily="34" charset="0"/>
              </a:rPr>
              <a:t>.</a:t>
            </a:r>
          </a:p>
          <a:p>
            <a:endParaRPr lang="en-US" dirty="0" smtClean="0">
              <a:solidFill>
                <a:srgbClr val="7030A0"/>
              </a:solidFill>
              <a:latin typeface="Calibri" pitchFamily="34" charset="0"/>
            </a:endParaRPr>
          </a:p>
          <a:p>
            <a:r>
              <a:rPr lang="en-US" dirty="0" smtClean="0">
                <a:latin typeface="Calibri" pitchFamily="34" charset="0"/>
              </a:rPr>
              <a:t>It </a:t>
            </a:r>
            <a:r>
              <a:rPr lang="en-US" dirty="0" smtClean="0">
                <a:latin typeface="Calibri" pitchFamily="34" charset="0"/>
              </a:rPr>
              <a:t>depends on </a:t>
            </a:r>
            <a:r>
              <a:rPr lang="en-US" b="1" dirty="0" smtClean="0">
                <a:solidFill>
                  <a:srgbClr val="7030A0"/>
                </a:solidFill>
                <a:latin typeface="Calibri" pitchFamily="34" charset="0"/>
              </a:rPr>
              <a:t>factors like age, health of the infected person, the state of their immune system, the organ infected and how advanced the disease </a:t>
            </a:r>
            <a:r>
              <a:rPr lang="en-US" dirty="0" smtClean="0">
                <a:latin typeface="Calibri" pitchFamily="34" charset="0"/>
              </a:rPr>
              <a:t>is</a:t>
            </a:r>
            <a:r>
              <a:rPr lang="en-US" dirty="0" smtClean="0">
                <a:latin typeface="Calibri" pitchFamily="34" charset="0"/>
              </a:rPr>
              <a:t>.</a:t>
            </a:r>
          </a:p>
          <a:p>
            <a:endParaRPr lang="en-US" dirty="0" smtClean="0">
              <a:latin typeface="Calibri" pitchFamily="34" charset="0"/>
            </a:endParaRPr>
          </a:p>
          <a:p>
            <a:r>
              <a:rPr lang="en-US" dirty="0" smtClean="0">
                <a:latin typeface="Calibri" pitchFamily="34" charset="0"/>
              </a:rPr>
              <a:t>Despite the </a:t>
            </a:r>
            <a:r>
              <a:rPr lang="en-US" b="1" dirty="0" smtClean="0">
                <a:solidFill>
                  <a:srgbClr val="7030A0"/>
                </a:solidFill>
                <a:latin typeface="Calibri" pitchFamily="34" charset="0"/>
              </a:rPr>
              <a:t>availability of treatment</a:t>
            </a:r>
            <a:r>
              <a:rPr lang="en-US" b="1" dirty="0" smtClean="0">
                <a:solidFill>
                  <a:srgbClr val="FF33CC"/>
                </a:solidFill>
                <a:latin typeface="Calibri" pitchFamily="34" charset="0"/>
              </a:rPr>
              <a:t> </a:t>
            </a:r>
            <a:r>
              <a:rPr lang="en-US" dirty="0" smtClean="0">
                <a:latin typeface="Calibri" pitchFamily="34" charset="0"/>
              </a:rPr>
              <a:t>the </a:t>
            </a:r>
            <a:r>
              <a:rPr lang="en-US" b="1" dirty="0" smtClean="0">
                <a:solidFill>
                  <a:srgbClr val="7030A0"/>
                </a:solidFill>
                <a:latin typeface="Calibri" pitchFamily="34" charset="0"/>
              </a:rPr>
              <a:t>disease has a very low cure rate</a:t>
            </a:r>
            <a:r>
              <a:rPr lang="en-US" dirty="0" smtClean="0">
                <a:solidFill>
                  <a:srgbClr val="7030A0"/>
                </a:solidFill>
                <a:latin typeface="Calibri" pitchFamily="34" charset="0"/>
              </a:rPr>
              <a:t>.</a:t>
            </a:r>
          </a:p>
          <a:p>
            <a:pPr>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system</a:t>
            </a:r>
            <a:endParaRPr lang="en-US" dirty="0"/>
          </a:p>
        </p:txBody>
      </p:sp>
      <p:sp>
        <p:nvSpPr>
          <p:cNvPr id="3" name="Content Placeholder 2"/>
          <p:cNvSpPr>
            <a:spLocks noGrp="1"/>
          </p:cNvSpPr>
          <p:nvPr>
            <p:ph idx="1"/>
          </p:nvPr>
        </p:nvSpPr>
        <p:spPr>
          <a:xfrm>
            <a:off x="457200" y="1609416"/>
            <a:ext cx="7696200" cy="4943784"/>
          </a:xfrm>
        </p:spPr>
        <p:txBody>
          <a:bodyPr>
            <a:normAutofit lnSpcReduction="10000"/>
          </a:bodyPr>
          <a:lstStyle/>
          <a:p>
            <a:r>
              <a:rPr lang="en-US" dirty="0" smtClean="0">
                <a:latin typeface="Calibri" pitchFamily="34" charset="0"/>
              </a:rPr>
              <a:t>The main </a:t>
            </a:r>
            <a:r>
              <a:rPr lang="en-US" b="1" dirty="0" smtClean="0">
                <a:solidFill>
                  <a:srgbClr val="7030A0"/>
                </a:solidFill>
                <a:latin typeface="Calibri" pitchFamily="34" charset="0"/>
              </a:rPr>
              <a:t>reason</a:t>
            </a:r>
            <a:r>
              <a:rPr lang="en-US" dirty="0" smtClean="0">
                <a:latin typeface="Calibri" pitchFamily="34" charset="0"/>
              </a:rPr>
              <a:t> for this </a:t>
            </a:r>
            <a:r>
              <a:rPr lang="en-US" b="1" dirty="0" smtClean="0">
                <a:solidFill>
                  <a:srgbClr val="7030A0"/>
                </a:solidFill>
                <a:latin typeface="Calibri" pitchFamily="34" charset="0"/>
              </a:rPr>
              <a:t>low cure rate  </a:t>
            </a:r>
            <a:r>
              <a:rPr lang="en-US" dirty="0" smtClean="0">
                <a:latin typeface="Calibri" pitchFamily="34" charset="0"/>
              </a:rPr>
              <a:t>is that </a:t>
            </a:r>
            <a:r>
              <a:rPr lang="en-US" b="1" dirty="0" smtClean="0">
                <a:solidFill>
                  <a:srgbClr val="7030A0"/>
                </a:solidFill>
                <a:latin typeface="Calibri" pitchFamily="34" charset="0"/>
              </a:rPr>
              <a:t>patients do not complete their treatment</a:t>
            </a:r>
            <a:r>
              <a:rPr lang="en-US" dirty="0" smtClean="0">
                <a:solidFill>
                  <a:srgbClr val="7030A0"/>
                </a:solidFill>
                <a:latin typeface="Calibri" pitchFamily="34" charset="0"/>
              </a:rPr>
              <a:t>.</a:t>
            </a:r>
          </a:p>
          <a:p>
            <a:r>
              <a:rPr lang="en-US" dirty="0" smtClean="0">
                <a:latin typeface="Calibri" pitchFamily="34" charset="0"/>
              </a:rPr>
              <a:t>They feel well after just a few doses and </a:t>
            </a:r>
            <a:r>
              <a:rPr lang="en-US" b="1" dirty="0" smtClean="0">
                <a:solidFill>
                  <a:srgbClr val="7030A0"/>
                </a:solidFill>
                <a:latin typeface="Calibri" pitchFamily="34" charset="0"/>
              </a:rPr>
              <a:t>stop</a:t>
            </a:r>
            <a:r>
              <a:rPr lang="en-US" dirty="0" smtClean="0">
                <a:latin typeface="Calibri" pitchFamily="34" charset="0"/>
              </a:rPr>
              <a:t> their </a:t>
            </a:r>
            <a:r>
              <a:rPr lang="en-US" b="1" dirty="0" smtClean="0">
                <a:solidFill>
                  <a:srgbClr val="7030A0"/>
                </a:solidFill>
                <a:latin typeface="Calibri" pitchFamily="34" charset="0"/>
              </a:rPr>
              <a:t>medication</a:t>
            </a:r>
            <a:r>
              <a:rPr lang="en-US" dirty="0" smtClean="0">
                <a:latin typeface="Calibri" pitchFamily="34" charset="0"/>
              </a:rPr>
              <a:t>.</a:t>
            </a:r>
          </a:p>
          <a:p>
            <a:r>
              <a:rPr lang="en-US" dirty="0" smtClean="0">
                <a:latin typeface="Calibri" pitchFamily="34" charset="0"/>
              </a:rPr>
              <a:t>It is </a:t>
            </a:r>
            <a:r>
              <a:rPr lang="en-US" b="1" dirty="0" smtClean="0">
                <a:solidFill>
                  <a:srgbClr val="7030A0"/>
                </a:solidFill>
                <a:latin typeface="Calibri" pitchFamily="34" charset="0"/>
              </a:rPr>
              <a:t>too expensive </a:t>
            </a:r>
            <a:r>
              <a:rPr lang="en-US" dirty="0" smtClean="0">
                <a:latin typeface="Calibri" pitchFamily="34" charset="0"/>
              </a:rPr>
              <a:t>to keep them in </a:t>
            </a:r>
            <a:r>
              <a:rPr lang="en-US" b="1" dirty="0" smtClean="0">
                <a:solidFill>
                  <a:srgbClr val="7030A0"/>
                </a:solidFill>
                <a:latin typeface="Calibri" pitchFamily="34" charset="0"/>
              </a:rPr>
              <a:t>hospital</a:t>
            </a:r>
            <a:r>
              <a:rPr lang="en-US" dirty="0" smtClean="0">
                <a:latin typeface="Calibri" pitchFamily="34" charset="0"/>
              </a:rPr>
              <a:t> for the </a:t>
            </a:r>
            <a:r>
              <a:rPr lang="en-US" b="1" dirty="0" smtClean="0">
                <a:solidFill>
                  <a:srgbClr val="7030A0"/>
                </a:solidFill>
                <a:latin typeface="Calibri" pitchFamily="34" charset="0"/>
              </a:rPr>
              <a:t>duration of their treatment</a:t>
            </a:r>
            <a:r>
              <a:rPr lang="en-US" dirty="0" smtClean="0">
                <a:solidFill>
                  <a:srgbClr val="7030A0"/>
                </a:solidFill>
                <a:latin typeface="Calibri" pitchFamily="34" charset="0"/>
              </a:rPr>
              <a:t>.</a:t>
            </a:r>
          </a:p>
          <a:p>
            <a:r>
              <a:rPr lang="en-US" dirty="0" smtClean="0">
                <a:latin typeface="Calibri" pitchFamily="34" charset="0"/>
              </a:rPr>
              <a:t>When patients </a:t>
            </a:r>
            <a:r>
              <a:rPr lang="en-US" b="1" dirty="0" smtClean="0">
                <a:solidFill>
                  <a:srgbClr val="7030A0"/>
                </a:solidFill>
                <a:latin typeface="Calibri" pitchFamily="34" charset="0"/>
              </a:rPr>
              <a:t>stop</a:t>
            </a:r>
            <a:r>
              <a:rPr lang="en-US" dirty="0" smtClean="0">
                <a:latin typeface="Calibri" pitchFamily="34" charset="0"/>
              </a:rPr>
              <a:t> their </a:t>
            </a:r>
            <a:r>
              <a:rPr lang="en-US" b="1" dirty="0" smtClean="0">
                <a:solidFill>
                  <a:srgbClr val="7030A0"/>
                </a:solidFill>
                <a:latin typeface="Calibri" pitchFamily="34" charset="0"/>
              </a:rPr>
              <a:t>medication before the treatment is complete</a:t>
            </a:r>
            <a:r>
              <a:rPr lang="en-US" dirty="0" smtClean="0">
                <a:solidFill>
                  <a:srgbClr val="7030A0"/>
                </a:solidFill>
                <a:latin typeface="Calibri" pitchFamily="34" charset="0"/>
              </a:rPr>
              <a:t>, </a:t>
            </a:r>
            <a:r>
              <a:rPr lang="en-US" dirty="0" smtClean="0">
                <a:latin typeface="Calibri" pitchFamily="34" charset="0"/>
              </a:rPr>
              <a:t>the can become </a:t>
            </a:r>
            <a:r>
              <a:rPr lang="en-US" b="1" dirty="0" smtClean="0">
                <a:solidFill>
                  <a:srgbClr val="7030A0"/>
                </a:solidFill>
                <a:latin typeface="Calibri" pitchFamily="34" charset="0"/>
              </a:rPr>
              <a:t>re-infected</a:t>
            </a:r>
            <a:r>
              <a:rPr lang="en-US" dirty="0" smtClean="0">
                <a:solidFill>
                  <a:srgbClr val="7030A0"/>
                </a:solidFill>
                <a:latin typeface="Calibri" pitchFamily="34" charset="0"/>
              </a:rPr>
              <a:t>.</a:t>
            </a:r>
          </a:p>
          <a:p>
            <a:r>
              <a:rPr lang="en-US" dirty="0" smtClean="0">
                <a:latin typeface="Calibri" pitchFamily="34" charset="0"/>
              </a:rPr>
              <a:t>This is called a </a:t>
            </a:r>
            <a:r>
              <a:rPr lang="en-US" sz="4000" b="1" dirty="0" smtClean="0">
                <a:solidFill>
                  <a:srgbClr val="7030A0"/>
                </a:solidFill>
                <a:latin typeface="Calibri" pitchFamily="34" charset="0"/>
              </a:rPr>
              <a:t>relapse</a:t>
            </a:r>
            <a:r>
              <a:rPr lang="en-US" dirty="0" smtClean="0">
                <a:latin typeface="Calibri" pitchFamily="34" charset="0"/>
              </a:rPr>
              <a:t>.</a:t>
            </a:r>
          </a:p>
          <a:p>
            <a:r>
              <a:rPr lang="en-US" dirty="0" smtClean="0">
                <a:latin typeface="Calibri" pitchFamily="34" charset="0"/>
              </a:rPr>
              <a:t>There is also a very great danger that the </a:t>
            </a:r>
            <a:r>
              <a:rPr lang="en-US" b="1" dirty="0" smtClean="0">
                <a:solidFill>
                  <a:srgbClr val="7030A0"/>
                </a:solidFill>
                <a:latin typeface="Calibri" pitchFamily="34" charset="0"/>
              </a:rPr>
              <a:t>TB</a:t>
            </a:r>
            <a:r>
              <a:rPr lang="en-US" dirty="0" smtClean="0">
                <a:latin typeface="Calibri" pitchFamily="34" charset="0"/>
              </a:rPr>
              <a:t> can become </a:t>
            </a:r>
            <a:r>
              <a:rPr lang="en-US" sz="4000" b="1" dirty="0" smtClean="0">
                <a:solidFill>
                  <a:srgbClr val="7030A0"/>
                </a:solidFill>
                <a:latin typeface="Calibri" pitchFamily="34" charset="0"/>
              </a:rPr>
              <a:t>drug resistant</a:t>
            </a:r>
            <a:r>
              <a:rPr lang="en-US" dirty="0" smtClean="0">
                <a:solidFill>
                  <a:srgbClr val="7030A0"/>
                </a:solidFill>
                <a:latin typeface="Calibri" pitchFamily="34" charset="0"/>
              </a:rPr>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r>
              <a:rPr lang="en-US" dirty="0" smtClean="0">
                <a:solidFill>
                  <a:schemeClr val="tx1"/>
                </a:solidFill>
                <a:latin typeface="Calibri" pitchFamily="34" charset="0"/>
              </a:rPr>
              <a:t>GAS exchange </a:t>
            </a:r>
            <a:r>
              <a:rPr lang="en-US" dirty="0" smtClean="0">
                <a:solidFill>
                  <a:schemeClr val="tx1"/>
                </a:solidFill>
                <a:latin typeface="Calibri" pitchFamily="34" charset="0"/>
              </a:rPr>
              <a:t>in </a:t>
            </a:r>
            <a:r>
              <a:rPr lang="en-US" dirty="0" smtClean="0">
                <a:solidFill>
                  <a:schemeClr val="tx1"/>
                </a:solidFill>
                <a:latin typeface="Calibri" pitchFamily="34" charset="0"/>
              </a:rPr>
              <a:t>the lungs</a:t>
            </a:r>
            <a:endParaRPr lang="en-US" dirty="0"/>
          </a:p>
        </p:txBody>
      </p:sp>
      <p:sp>
        <p:nvSpPr>
          <p:cNvPr id="3" name="Content Placeholder 2"/>
          <p:cNvSpPr>
            <a:spLocks noGrp="1"/>
          </p:cNvSpPr>
          <p:nvPr>
            <p:ph idx="1"/>
          </p:nvPr>
        </p:nvSpPr>
        <p:spPr>
          <a:xfrm>
            <a:off x="457200" y="1609416"/>
            <a:ext cx="7696200" cy="4846320"/>
          </a:xfrm>
        </p:spPr>
        <p:txBody>
          <a:bodyPr>
            <a:normAutofit/>
          </a:bodyPr>
          <a:lstStyle/>
          <a:p>
            <a:pPr marL="0">
              <a:buNone/>
            </a:pPr>
            <a:r>
              <a:rPr lang="en-US" b="1" dirty="0" smtClean="0">
                <a:latin typeface="Calibri" pitchFamily="34" charset="0"/>
              </a:rPr>
              <a:t>Now lets explain what happens during gas exchange at the lungs in point form.</a:t>
            </a:r>
          </a:p>
          <a:p>
            <a:pPr marL="514350" indent="-514350">
              <a:buFont typeface="+mj-lt"/>
              <a:buAutoNum type="arabicPeriod"/>
            </a:pPr>
            <a:r>
              <a:rPr lang="en-US" b="1" dirty="0" smtClean="0">
                <a:solidFill>
                  <a:srgbClr val="6600FF"/>
                </a:solidFill>
                <a:latin typeface="Calibri" pitchFamily="34" charset="0"/>
              </a:rPr>
              <a:t>Blood arriving </a:t>
            </a:r>
            <a:r>
              <a:rPr lang="en-US" dirty="0" smtClean="0">
                <a:latin typeface="Calibri" pitchFamily="34" charset="0"/>
              </a:rPr>
              <a:t>at the </a:t>
            </a:r>
            <a:r>
              <a:rPr lang="en-US" b="1" dirty="0" smtClean="0">
                <a:solidFill>
                  <a:srgbClr val="6600FF"/>
                </a:solidFill>
                <a:latin typeface="Calibri" pitchFamily="34" charset="0"/>
              </a:rPr>
              <a:t>lung</a:t>
            </a:r>
            <a:r>
              <a:rPr lang="en-US" dirty="0" smtClean="0">
                <a:latin typeface="Calibri" pitchFamily="34" charset="0"/>
              </a:rPr>
              <a:t> is </a:t>
            </a:r>
            <a:r>
              <a:rPr lang="en-US" b="1" dirty="0" smtClean="0">
                <a:solidFill>
                  <a:srgbClr val="6600FF"/>
                </a:solidFill>
                <a:latin typeface="Calibri" pitchFamily="34" charset="0"/>
              </a:rPr>
              <a:t>rich in carbon dioxide</a:t>
            </a:r>
            <a:r>
              <a:rPr lang="en-US" dirty="0" smtClean="0">
                <a:latin typeface="Calibri" pitchFamily="34" charset="0"/>
              </a:rPr>
              <a:t>.</a:t>
            </a:r>
          </a:p>
          <a:p>
            <a:pPr marL="514350" indent="-514350">
              <a:buFont typeface="+mj-lt"/>
              <a:buAutoNum type="arabicPeriod"/>
            </a:pPr>
            <a:r>
              <a:rPr lang="en-US" dirty="0" smtClean="0">
                <a:latin typeface="Calibri" pitchFamily="34" charset="0"/>
              </a:rPr>
              <a:t>This is so because the </a:t>
            </a:r>
            <a:r>
              <a:rPr lang="en-US" b="1" dirty="0" smtClean="0">
                <a:solidFill>
                  <a:srgbClr val="6600FF"/>
                </a:solidFill>
                <a:latin typeface="Calibri" pitchFamily="34" charset="0"/>
              </a:rPr>
              <a:t>blood</a:t>
            </a:r>
            <a:r>
              <a:rPr lang="en-US" dirty="0" smtClean="0">
                <a:latin typeface="Calibri" pitchFamily="34" charset="0"/>
              </a:rPr>
              <a:t> is </a:t>
            </a:r>
            <a:r>
              <a:rPr lang="en-US" b="1" dirty="0" smtClean="0">
                <a:solidFill>
                  <a:srgbClr val="6600FF"/>
                </a:solidFill>
                <a:latin typeface="Calibri" pitchFamily="34" charset="0"/>
              </a:rPr>
              <a:t>coming from the cells</a:t>
            </a:r>
            <a:r>
              <a:rPr lang="en-US" b="1" dirty="0" smtClean="0">
                <a:solidFill>
                  <a:srgbClr val="CC9900"/>
                </a:solidFill>
                <a:latin typeface="Calibri" pitchFamily="34" charset="0"/>
              </a:rPr>
              <a:t> </a:t>
            </a:r>
            <a:r>
              <a:rPr lang="en-US" dirty="0" smtClean="0">
                <a:latin typeface="Calibri" pitchFamily="34" charset="0"/>
              </a:rPr>
              <a:t>where </a:t>
            </a:r>
            <a:r>
              <a:rPr lang="en-US" b="1" dirty="0" smtClean="0">
                <a:solidFill>
                  <a:srgbClr val="6600FF"/>
                </a:solidFill>
                <a:latin typeface="Calibri" pitchFamily="34" charset="0"/>
              </a:rPr>
              <a:t>cellular respiration has occurred </a:t>
            </a:r>
            <a:r>
              <a:rPr lang="en-US" dirty="0" smtClean="0">
                <a:latin typeface="Calibri" pitchFamily="34" charset="0"/>
              </a:rPr>
              <a:t>and </a:t>
            </a:r>
            <a:r>
              <a:rPr lang="en-US" b="1" dirty="0" smtClean="0">
                <a:solidFill>
                  <a:srgbClr val="6600FF"/>
                </a:solidFill>
                <a:latin typeface="Calibri" pitchFamily="34" charset="0"/>
              </a:rPr>
              <a:t>large amounts of carbon dioxide </a:t>
            </a:r>
            <a:r>
              <a:rPr lang="en-US" dirty="0" smtClean="0">
                <a:latin typeface="Calibri" pitchFamily="34" charset="0"/>
              </a:rPr>
              <a:t>were </a:t>
            </a:r>
            <a:r>
              <a:rPr lang="en-US" b="1" dirty="0" smtClean="0">
                <a:solidFill>
                  <a:srgbClr val="6600FF"/>
                </a:solidFill>
                <a:latin typeface="Calibri" pitchFamily="34" charset="0"/>
              </a:rPr>
              <a:t>produced</a:t>
            </a:r>
            <a:r>
              <a:rPr lang="en-US" dirty="0" smtClean="0">
                <a:solidFill>
                  <a:srgbClr val="6600FF"/>
                </a:solidFill>
                <a:latin typeface="Calibri" pitchFamily="34" charset="0"/>
              </a:rPr>
              <a:t>.</a:t>
            </a:r>
          </a:p>
          <a:p>
            <a:pPr marL="514350" indent="-514350">
              <a:buFont typeface="+mj-lt"/>
              <a:buAutoNum type="arabicPeriod"/>
            </a:pPr>
            <a:r>
              <a:rPr lang="en-US" dirty="0" smtClean="0">
                <a:latin typeface="Calibri" pitchFamily="34" charset="0"/>
              </a:rPr>
              <a:t>The branches of the </a:t>
            </a:r>
            <a:r>
              <a:rPr lang="en-US" b="1" dirty="0" smtClean="0">
                <a:solidFill>
                  <a:srgbClr val="6600FF"/>
                </a:solidFill>
                <a:latin typeface="Calibri" pitchFamily="34" charset="0"/>
              </a:rPr>
              <a:t>pulmonary artery </a:t>
            </a:r>
            <a:r>
              <a:rPr lang="en-US" dirty="0" smtClean="0">
                <a:latin typeface="Calibri" pitchFamily="34" charset="0"/>
              </a:rPr>
              <a:t>form the </a:t>
            </a:r>
            <a:r>
              <a:rPr lang="en-US" b="1" dirty="0" smtClean="0">
                <a:solidFill>
                  <a:srgbClr val="6600FF"/>
                </a:solidFill>
                <a:latin typeface="Calibri" pitchFamily="34" charset="0"/>
              </a:rPr>
              <a:t>capillaries</a:t>
            </a:r>
            <a:r>
              <a:rPr lang="en-US" dirty="0" smtClean="0">
                <a:latin typeface="Calibri" pitchFamily="34" charset="0"/>
              </a:rPr>
              <a:t> that </a:t>
            </a:r>
            <a:r>
              <a:rPr lang="en-US" b="1" dirty="0" smtClean="0">
                <a:solidFill>
                  <a:srgbClr val="6600FF"/>
                </a:solidFill>
                <a:latin typeface="Calibri" pitchFamily="34" charset="0"/>
              </a:rPr>
              <a:t>carry</a:t>
            </a:r>
            <a:r>
              <a:rPr lang="en-US" b="1" dirty="0" smtClean="0">
                <a:solidFill>
                  <a:srgbClr val="FF33CC"/>
                </a:solidFill>
                <a:latin typeface="Calibri" pitchFamily="34" charset="0"/>
              </a:rPr>
              <a:t> </a:t>
            </a:r>
            <a:r>
              <a:rPr lang="en-US" dirty="0" smtClean="0">
                <a:latin typeface="Calibri" pitchFamily="34" charset="0"/>
              </a:rPr>
              <a:t>this </a:t>
            </a:r>
            <a:r>
              <a:rPr lang="en-US" b="1" dirty="0" smtClean="0">
                <a:solidFill>
                  <a:srgbClr val="6600FF"/>
                </a:solidFill>
                <a:latin typeface="Calibri" pitchFamily="34" charset="0"/>
              </a:rPr>
              <a:t>deoxygenated blood</a:t>
            </a:r>
            <a:r>
              <a:rPr lang="en-US" dirty="0" smtClean="0">
                <a:solidFill>
                  <a:srgbClr val="6600FF"/>
                </a:solidFill>
                <a:latin typeface="Calibri" pitchFamily="34" charset="0"/>
              </a:rPr>
              <a:t>.</a:t>
            </a:r>
          </a:p>
          <a:p>
            <a:pPr marL="514350" indent="-514350">
              <a:buFont typeface="+mj-lt"/>
              <a:buAutoNum type="arabicPeriod"/>
            </a:pPr>
            <a:r>
              <a:rPr lang="en-US" b="1" dirty="0" smtClean="0">
                <a:solidFill>
                  <a:srgbClr val="6600FF"/>
                </a:solidFill>
                <a:latin typeface="Calibri" pitchFamily="34" charset="0"/>
              </a:rPr>
              <a:t>Inside</a:t>
            </a:r>
            <a:r>
              <a:rPr lang="en-US" b="1" dirty="0" smtClean="0">
                <a:solidFill>
                  <a:srgbClr val="0099FF"/>
                </a:solidFill>
                <a:latin typeface="Calibri" pitchFamily="34" charset="0"/>
              </a:rPr>
              <a:t> </a:t>
            </a:r>
            <a:r>
              <a:rPr lang="en-US" dirty="0" smtClean="0">
                <a:latin typeface="Calibri" pitchFamily="34" charset="0"/>
              </a:rPr>
              <a:t>the </a:t>
            </a:r>
            <a:r>
              <a:rPr lang="en-US" b="1" dirty="0" smtClean="0">
                <a:solidFill>
                  <a:srgbClr val="6600FF"/>
                </a:solidFill>
                <a:latin typeface="Calibri" pitchFamily="34" charset="0"/>
              </a:rPr>
              <a:t>alveoli</a:t>
            </a:r>
            <a:r>
              <a:rPr lang="en-US" b="1" dirty="0" smtClean="0">
                <a:solidFill>
                  <a:srgbClr val="0099FF"/>
                </a:solidFill>
                <a:latin typeface="Calibri" pitchFamily="34" charset="0"/>
              </a:rPr>
              <a:t> </a:t>
            </a:r>
            <a:r>
              <a:rPr lang="en-US" dirty="0" smtClean="0">
                <a:latin typeface="Calibri" pitchFamily="34" charset="0"/>
              </a:rPr>
              <a:t>there is </a:t>
            </a:r>
            <a:r>
              <a:rPr lang="en-US" b="1" dirty="0" smtClean="0">
                <a:solidFill>
                  <a:srgbClr val="6600FF"/>
                </a:solidFill>
                <a:latin typeface="Calibri" pitchFamily="34" charset="0"/>
              </a:rPr>
              <a:t>a large amount of oxygen</a:t>
            </a:r>
            <a:r>
              <a:rPr lang="en-US" dirty="0" smtClean="0">
                <a:latin typeface="Calibri" pitchFamily="34" charset="0"/>
              </a:rPr>
              <a:t> and </a:t>
            </a:r>
            <a:r>
              <a:rPr lang="en-US" b="1" dirty="0" smtClean="0">
                <a:solidFill>
                  <a:srgbClr val="6600FF"/>
                </a:solidFill>
                <a:latin typeface="Calibri" pitchFamily="34" charset="0"/>
              </a:rPr>
              <a:t>very little carbon dioxide</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system</a:t>
            </a:r>
            <a:endParaRPr lang="en-US" dirty="0"/>
          </a:p>
        </p:txBody>
      </p:sp>
      <p:sp>
        <p:nvSpPr>
          <p:cNvPr id="3" name="Content Placeholder 2"/>
          <p:cNvSpPr>
            <a:spLocks noGrp="1"/>
          </p:cNvSpPr>
          <p:nvPr>
            <p:ph idx="1"/>
          </p:nvPr>
        </p:nvSpPr>
        <p:spPr>
          <a:xfrm>
            <a:off x="457200" y="1609416"/>
            <a:ext cx="7620000" cy="4846320"/>
          </a:xfrm>
        </p:spPr>
        <p:txBody>
          <a:bodyPr>
            <a:normAutofit lnSpcReduction="10000"/>
          </a:bodyPr>
          <a:lstStyle/>
          <a:p>
            <a:r>
              <a:rPr lang="en-US" dirty="0" smtClean="0">
                <a:latin typeface="Calibri" pitchFamily="34" charset="0"/>
              </a:rPr>
              <a:t>This means that the </a:t>
            </a:r>
            <a:r>
              <a:rPr lang="en-US" b="1" dirty="0" smtClean="0">
                <a:solidFill>
                  <a:srgbClr val="7030A0"/>
                </a:solidFill>
                <a:latin typeface="Calibri" pitchFamily="34" charset="0"/>
              </a:rPr>
              <a:t>medication</a:t>
            </a:r>
            <a:r>
              <a:rPr lang="en-US" dirty="0" smtClean="0">
                <a:latin typeface="Calibri" pitchFamily="34" charset="0"/>
              </a:rPr>
              <a:t> will </a:t>
            </a:r>
            <a:r>
              <a:rPr lang="en-US" b="1" dirty="0" smtClean="0">
                <a:solidFill>
                  <a:srgbClr val="7030A0"/>
                </a:solidFill>
                <a:latin typeface="Calibri" pitchFamily="34" charset="0"/>
              </a:rPr>
              <a:t>not be able to kill </a:t>
            </a:r>
            <a:r>
              <a:rPr lang="en-US" dirty="0" smtClean="0">
                <a:latin typeface="Calibri" pitchFamily="34" charset="0"/>
              </a:rPr>
              <a:t>the </a:t>
            </a:r>
            <a:r>
              <a:rPr lang="en-US" b="1" dirty="0" smtClean="0">
                <a:solidFill>
                  <a:srgbClr val="7030A0"/>
                </a:solidFill>
                <a:latin typeface="Calibri" pitchFamily="34" charset="0"/>
              </a:rPr>
              <a:t>bacteria</a:t>
            </a:r>
            <a:r>
              <a:rPr lang="en-US" dirty="0" smtClean="0">
                <a:latin typeface="Calibri" pitchFamily="34" charset="0"/>
              </a:rPr>
              <a:t>.</a:t>
            </a:r>
          </a:p>
          <a:p>
            <a:endParaRPr lang="en-US" dirty="0" smtClean="0"/>
          </a:p>
          <a:p>
            <a:r>
              <a:rPr lang="en-US" dirty="0" smtClean="0">
                <a:latin typeface="Calibri" pitchFamily="34" charset="0"/>
              </a:rPr>
              <a:t>In order to </a:t>
            </a:r>
            <a:r>
              <a:rPr lang="en-US" b="1" dirty="0" smtClean="0">
                <a:solidFill>
                  <a:srgbClr val="7030A0"/>
                </a:solidFill>
                <a:latin typeface="Calibri" pitchFamily="34" charset="0"/>
              </a:rPr>
              <a:t>prevent</a:t>
            </a:r>
            <a:r>
              <a:rPr lang="en-US" dirty="0" smtClean="0">
                <a:latin typeface="Calibri" pitchFamily="34" charset="0"/>
              </a:rPr>
              <a:t> this problem a </a:t>
            </a:r>
            <a:r>
              <a:rPr lang="en-US" b="1" dirty="0" smtClean="0">
                <a:solidFill>
                  <a:srgbClr val="7030A0"/>
                </a:solidFill>
                <a:latin typeface="Calibri" pitchFamily="34" charset="0"/>
              </a:rPr>
              <a:t>new therapy </a:t>
            </a:r>
            <a:r>
              <a:rPr lang="en-US" dirty="0" smtClean="0">
                <a:latin typeface="Calibri" pitchFamily="34" charset="0"/>
              </a:rPr>
              <a:t>called </a:t>
            </a:r>
            <a:r>
              <a:rPr lang="en-US" sz="4000" b="1" dirty="0" smtClean="0">
                <a:solidFill>
                  <a:srgbClr val="7030A0"/>
                </a:solidFill>
                <a:latin typeface="Calibri" pitchFamily="34" charset="0"/>
              </a:rPr>
              <a:t>DOT</a:t>
            </a:r>
            <a:r>
              <a:rPr lang="en-US" dirty="0" smtClean="0">
                <a:latin typeface="Calibri" pitchFamily="34" charset="0"/>
              </a:rPr>
              <a:t> or </a:t>
            </a:r>
            <a:r>
              <a:rPr lang="en-US" sz="4000" b="1" dirty="0" smtClean="0">
                <a:solidFill>
                  <a:srgbClr val="7030A0"/>
                </a:solidFill>
                <a:latin typeface="Calibri" pitchFamily="34" charset="0"/>
              </a:rPr>
              <a:t>DOTS</a:t>
            </a:r>
            <a:r>
              <a:rPr lang="en-US" dirty="0" smtClean="0">
                <a:latin typeface="Calibri" pitchFamily="34" charset="0"/>
              </a:rPr>
              <a:t> was established</a:t>
            </a:r>
            <a:r>
              <a:rPr lang="en-US" dirty="0" smtClean="0">
                <a:latin typeface="Calibri" pitchFamily="34" charset="0"/>
              </a:rPr>
              <a:t>.</a:t>
            </a:r>
          </a:p>
          <a:p>
            <a:endParaRPr lang="en-US" dirty="0" smtClean="0">
              <a:latin typeface="Calibri" pitchFamily="34" charset="0"/>
            </a:endParaRPr>
          </a:p>
          <a:p>
            <a:r>
              <a:rPr lang="en-US" dirty="0" smtClean="0">
                <a:latin typeface="Calibri" pitchFamily="34" charset="0"/>
              </a:rPr>
              <a:t>This therapy ensures that </a:t>
            </a:r>
            <a:r>
              <a:rPr lang="en-US" b="1" dirty="0" smtClean="0">
                <a:solidFill>
                  <a:srgbClr val="7030A0"/>
                </a:solidFill>
                <a:latin typeface="Calibri" pitchFamily="34" charset="0"/>
              </a:rPr>
              <a:t>patients complete their treatment </a:t>
            </a:r>
            <a:r>
              <a:rPr lang="en-US" dirty="0" smtClean="0">
                <a:latin typeface="Calibri" pitchFamily="34" charset="0"/>
              </a:rPr>
              <a:t>and in this </a:t>
            </a:r>
            <a:r>
              <a:rPr lang="en-US" dirty="0" smtClean="0">
                <a:solidFill>
                  <a:srgbClr val="7030A0"/>
                </a:solidFill>
                <a:latin typeface="Calibri" pitchFamily="34" charset="0"/>
              </a:rPr>
              <a:t>way </a:t>
            </a:r>
            <a:r>
              <a:rPr lang="en-US" b="1" dirty="0" smtClean="0">
                <a:solidFill>
                  <a:srgbClr val="7030A0"/>
                </a:solidFill>
                <a:latin typeface="Calibri" pitchFamily="34" charset="0"/>
              </a:rPr>
              <a:t>prevent drug-resistant TB</a:t>
            </a:r>
            <a:r>
              <a:rPr lang="en-US" dirty="0" smtClean="0">
                <a:solidFill>
                  <a:srgbClr val="7030A0"/>
                </a:solidFill>
                <a:latin typeface="Calibri" pitchFamily="34" charset="0"/>
              </a:rPr>
              <a:t>.</a:t>
            </a:r>
          </a:p>
          <a:p>
            <a:endParaRPr lang="en-US" dirty="0" smtClean="0">
              <a:solidFill>
                <a:srgbClr val="7030A0"/>
              </a:solidFill>
              <a:latin typeface="Calibri" pitchFamily="34" charset="0"/>
            </a:endParaRPr>
          </a:p>
          <a:p>
            <a:r>
              <a:rPr lang="en-US" dirty="0" smtClean="0">
                <a:latin typeface="Calibri" pitchFamily="34" charset="0"/>
              </a:rPr>
              <a:t>DOT is Directly Observed Therapy</a:t>
            </a:r>
            <a:r>
              <a:rPr lang="en-US" dirty="0" smtClean="0">
                <a:latin typeface="Calibri" pitchFamily="34" charset="0"/>
              </a:rPr>
              <a:t>.</a:t>
            </a:r>
            <a:endParaRPr lang="en-US" dirty="0" smtClean="0">
              <a:latin typeface="Calibri" pitchFamily="34" charset="0"/>
            </a:endParaRPr>
          </a:p>
          <a:p>
            <a:r>
              <a:rPr lang="en-US" dirty="0" smtClean="0">
                <a:latin typeface="Calibri" pitchFamily="34" charset="0"/>
              </a:rPr>
              <a:t>DOTS is Directly Observed Therapy Short Course.</a:t>
            </a:r>
          </a:p>
          <a:p>
            <a:pPr>
              <a:buNone/>
            </a:pPr>
            <a:endParaRPr lang="en-US"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Diseases </a:t>
            </a:r>
            <a:r>
              <a:rPr lang="en-US" dirty="0" smtClean="0">
                <a:solidFill>
                  <a:schemeClr val="tx1"/>
                </a:solidFill>
                <a:latin typeface="Calibri" pitchFamily="34" charset="0"/>
              </a:rPr>
              <a:t>affecting </a:t>
            </a:r>
            <a:r>
              <a:rPr lang="en-US" dirty="0" smtClean="0">
                <a:solidFill>
                  <a:schemeClr val="tx1"/>
                </a:solidFill>
                <a:latin typeface="Calibri" pitchFamily="34" charset="0"/>
              </a:rPr>
              <a:t>the human gas exchange system</a:t>
            </a:r>
            <a:endParaRPr lang="en-US" dirty="0"/>
          </a:p>
        </p:txBody>
      </p:sp>
      <p:sp>
        <p:nvSpPr>
          <p:cNvPr id="3" name="Content Placeholder 2"/>
          <p:cNvSpPr>
            <a:spLocks noGrp="1"/>
          </p:cNvSpPr>
          <p:nvPr>
            <p:ph idx="1"/>
          </p:nvPr>
        </p:nvSpPr>
        <p:spPr>
          <a:xfrm>
            <a:off x="457200" y="1609416"/>
            <a:ext cx="7696200" cy="4943784"/>
          </a:xfrm>
        </p:spPr>
        <p:txBody>
          <a:bodyPr>
            <a:normAutofit lnSpcReduction="10000"/>
          </a:bodyPr>
          <a:lstStyle/>
          <a:p>
            <a:r>
              <a:rPr lang="en-US" dirty="0" smtClean="0">
                <a:latin typeface="Calibri" pitchFamily="34" charset="0"/>
              </a:rPr>
              <a:t>In this therapy </a:t>
            </a:r>
            <a:r>
              <a:rPr lang="en-US" b="1" dirty="0" smtClean="0">
                <a:solidFill>
                  <a:srgbClr val="7030A0"/>
                </a:solidFill>
                <a:latin typeface="Calibri" pitchFamily="34" charset="0"/>
              </a:rPr>
              <a:t>health workers meet the patient </a:t>
            </a:r>
            <a:r>
              <a:rPr lang="en-US" dirty="0" smtClean="0">
                <a:latin typeface="Calibri" pitchFamily="34" charset="0"/>
              </a:rPr>
              <a:t>and </a:t>
            </a:r>
            <a:r>
              <a:rPr lang="en-US" b="1" dirty="0" smtClean="0">
                <a:solidFill>
                  <a:srgbClr val="7030A0"/>
                </a:solidFill>
                <a:latin typeface="Calibri" pitchFamily="34" charset="0"/>
              </a:rPr>
              <a:t>watch them take their medication everyday until their treatment is complete</a:t>
            </a:r>
            <a:r>
              <a:rPr lang="en-US" dirty="0" smtClean="0">
                <a:solidFill>
                  <a:srgbClr val="7030A0"/>
                </a:solidFill>
                <a:latin typeface="Calibri" pitchFamily="34" charset="0"/>
              </a:rPr>
              <a:t>!</a:t>
            </a:r>
          </a:p>
          <a:p>
            <a:endParaRPr lang="en-US" dirty="0" smtClean="0">
              <a:solidFill>
                <a:srgbClr val="7030A0"/>
              </a:solidFill>
              <a:latin typeface="Calibri" pitchFamily="34" charset="0"/>
            </a:endParaRPr>
          </a:p>
          <a:p>
            <a:r>
              <a:rPr lang="en-US" dirty="0" smtClean="0">
                <a:latin typeface="Calibri" pitchFamily="34" charset="0"/>
              </a:rPr>
              <a:t>The </a:t>
            </a:r>
            <a:r>
              <a:rPr lang="en-US" b="1" dirty="0" smtClean="0">
                <a:solidFill>
                  <a:srgbClr val="7030A0"/>
                </a:solidFill>
                <a:latin typeface="Calibri" pitchFamily="34" charset="0"/>
              </a:rPr>
              <a:t>meeting place </a:t>
            </a:r>
            <a:r>
              <a:rPr lang="en-US" dirty="0" smtClean="0">
                <a:latin typeface="Calibri" pitchFamily="34" charset="0"/>
              </a:rPr>
              <a:t>is usually the </a:t>
            </a:r>
            <a:r>
              <a:rPr lang="en-US" b="1" dirty="0" smtClean="0">
                <a:solidFill>
                  <a:srgbClr val="7030A0"/>
                </a:solidFill>
                <a:latin typeface="Calibri" pitchFamily="34" charset="0"/>
              </a:rPr>
              <a:t>patients home </a:t>
            </a:r>
            <a:r>
              <a:rPr lang="en-US" dirty="0" smtClean="0">
                <a:latin typeface="Calibri" pitchFamily="34" charset="0"/>
              </a:rPr>
              <a:t>or </a:t>
            </a:r>
            <a:r>
              <a:rPr lang="en-US" b="1" dirty="0" smtClean="0">
                <a:solidFill>
                  <a:srgbClr val="7030A0"/>
                </a:solidFill>
                <a:latin typeface="Calibri" pitchFamily="34" charset="0"/>
              </a:rPr>
              <a:t>place of work</a:t>
            </a:r>
            <a:r>
              <a:rPr lang="en-US" dirty="0" smtClean="0">
                <a:solidFill>
                  <a:srgbClr val="7030A0"/>
                </a:solidFill>
                <a:latin typeface="Calibri" pitchFamily="34" charset="0"/>
              </a:rPr>
              <a:t>.</a:t>
            </a:r>
          </a:p>
          <a:p>
            <a:endParaRPr lang="en-US" dirty="0" smtClean="0">
              <a:solidFill>
                <a:srgbClr val="7030A0"/>
              </a:solidFill>
              <a:latin typeface="Calibri" pitchFamily="34" charset="0"/>
            </a:endParaRPr>
          </a:p>
          <a:p>
            <a:r>
              <a:rPr lang="en-US" dirty="0" smtClean="0">
                <a:latin typeface="Calibri" pitchFamily="34" charset="0"/>
              </a:rPr>
              <a:t>The </a:t>
            </a:r>
            <a:r>
              <a:rPr lang="en-US" b="1" dirty="0" smtClean="0">
                <a:solidFill>
                  <a:srgbClr val="7030A0"/>
                </a:solidFill>
                <a:latin typeface="Calibri" pitchFamily="34" charset="0"/>
              </a:rPr>
              <a:t>advantage</a:t>
            </a:r>
            <a:r>
              <a:rPr lang="en-US" dirty="0" smtClean="0">
                <a:latin typeface="Calibri" pitchFamily="34" charset="0"/>
              </a:rPr>
              <a:t> of this therapy is that it </a:t>
            </a:r>
            <a:r>
              <a:rPr lang="en-US" b="1" dirty="0" smtClean="0">
                <a:solidFill>
                  <a:srgbClr val="7030A0"/>
                </a:solidFill>
                <a:latin typeface="Calibri" pitchFamily="34" charset="0"/>
              </a:rPr>
              <a:t>eliminates the cost of a hospital stay</a:t>
            </a:r>
            <a:r>
              <a:rPr lang="en-US" dirty="0" smtClean="0">
                <a:solidFill>
                  <a:srgbClr val="7030A0"/>
                </a:solidFill>
                <a:latin typeface="Calibri" pitchFamily="34" charset="0"/>
              </a:rPr>
              <a:t>, </a:t>
            </a:r>
            <a:r>
              <a:rPr lang="en-US" dirty="0" smtClean="0">
                <a:latin typeface="Calibri" pitchFamily="34" charset="0"/>
              </a:rPr>
              <a:t>while at the same time ensuring the </a:t>
            </a:r>
            <a:r>
              <a:rPr lang="en-US" b="1" dirty="0" smtClean="0">
                <a:solidFill>
                  <a:srgbClr val="7030A0"/>
                </a:solidFill>
                <a:latin typeface="Calibri" pitchFamily="34" charset="0"/>
              </a:rPr>
              <a:t>patient completes their treatment</a:t>
            </a:r>
            <a:r>
              <a:rPr lang="en-US" dirty="0" smtClean="0">
                <a:solidFill>
                  <a:srgbClr val="7030A0"/>
                </a:solidFill>
                <a:latin typeface="Calibri" pitchFamily="34" charset="0"/>
              </a:rPr>
              <a:t>.</a:t>
            </a:r>
          </a:p>
          <a:p>
            <a:endParaRPr lang="en-US" dirty="0" smtClean="0">
              <a:solidFill>
                <a:srgbClr val="7030A0"/>
              </a:solidFill>
              <a:latin typeface="Calibri" pitchFamily="34" charset="0"/>
            </a:endParaRPr>
          </a:p>
          <a:p>
            <a:r>
              <a:rPr lang="en-US" dirty="0" smtClean="0">
                <a:latin typeface="Calibri" pitchFamily="34" charset="0"/>
              </a:rPr>
              <a:t>This </a:t>
            </a:r>
            <a:r>
              <a:rPr lang="en-US" b="1" dirty="0" smtClean="0">
                <a:solidFill>
                  <a:srgbClr val="7030A0"/>
                </a:solidFill>
                <a:latin typeface="Calibri" pitchFamily="34" charset="0"/>
              </a:rPr>
              <a:t>prevents</a:t>
            </a:r>
            <a:r>
              <a:rPr lang="en-US" dirty="0" smtClean="0">
                <a:latin typeface="Calibri" pitchFamily="34" charset="0"/>
              </a:rPr>
              <a:t> drug resistant TB.</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Calibri" pitchFamily="34" charset="0"/>
              </a:rPr>
              <a:t>Activity 1: </a:t>
            </a:r>
            <a:r>
              <a:rPr lang="en-US" cap="none" dirty="0" smtClean="0">
                <a:solidFill>
                  <a:srgbClr val="7030A0"/>
                </a:solidFill>
                <a:latin typeface="Calibri" pitchFamily="34" charset="0"/>
              </a:rPr>
              <a:t>Essay</a:t>
            </a:r>
            <a:endParaRPr lang="en-US" dirty="0">
              <a:solidFill>
                <a:srgbClr val="7030A0"/>
              </a:solidFill>
              <a:latin typeface="Calibri" pitchFamily="34" charset="0"/>
            </a:endParaRPr>
          </a:p>
        </p:txBody>
      </p:sp>
      <p:sp>
        <p:nvSpPr>
          <p:cNvPr id="3" name="Content Placeholder 2"/>
          <p:cNvSpPr>
            <a:spLocks noGrp="1"/>
          </p:cNvSpPr>
          <p:nvPr>
            <p:ph idx="1"/>
          </p:nvPr>
        </p:nvSpPr>
        <p:spPr/>
        <p:txBody>
          <a:bodyPr/>
          <a:lstStyle/>
          <a:p>
            <a:pPr marL="0">
              <a:buNone/>
            </a:pPr>
            <a:r>
              <a:rPr lang="en-US" dirty="0" smtClean="0">
                <a:latin typeface="Calibri" pitchFamily="34" charset="0"/>
              </a:rPr>
              <a:t>Write an essay in which you define the terms active and latent TB and explain the differences between them. Finally explain why is it is not advisable to ignore latent TB.</a:t>
            </a:r>
          </a:p>
          <a:p>
            <a:pPr>
              <a:buNone/>
            </a:pPr>
            <a:endParaRPr lang="en-US" dirty="0" smtClean="0">
              <a:latin typeface="Calibri" pitchFamily="34" charset="0"/>
            </a:endParaRPr>
          </a:p>
          <a:p>
            <a:pPr>
              <a:buNone/>
            </a:pPr>
            <a:r>
              <a:rPr lang="en-US" dirty="0" smtClean="0">
                <a:latin typeface="Calibri" pitchFamily="34" charset="0"/>
              </a:rPr>
              <a:t>							        </a:t>
            </a:r>
            <a:r>
              <a:rPr lang="en-US" dirty="0" smtClean="0">
                <a:latin typeface="Calibri" pitchFamily="34" charset="0"/>
              </a:rPr>
              <a:t>    </a:t>
            </a:r>
            <a:r>
              <a:rPr lang="en-US" dirty="0" smtClean="0">
                <a:latin typeface="Calibri" pitchFamily="34" charset="0"/>
              </a:rPr>
              <a:t>17</a:t>
            </a:r>
          </a:p>
          <a:p>
            <a:pPr>
              <a:buNone/>
            </a:pPr>
            <a:r>
              <a:rPr lang="en-US" dirty="0" smtClean="0">
                <a:latin typeface="Calibri" pitchFamily="34" charset="0"/>
              </a:rPr>
              <a:t>						     </a:t>
            </a:r>
            <a:r>
              <a:rPr lang="en-US" dirty="0" smtClean="0">
                <a:latin typeface="Calibri" pitchFamily="34" charset="0"/>
              </a:rPr>
              <a:t>Synthesis</a:t>
            </a:r>
            <a:r>
              <a:rPr lang="en-US" dirty="0" smtClean="0">
                <a:latin typeface="Calibri" pitchFamily="34" charset="0"/>
              </a:rPr>
              <a:t>: </a:t>
            </a:r>
            <a:r>
              <a:rPr lang="en-US" dirty="0" smtClean="0">
                <a:latin typeface="Calibri" pitchFamily="34" charset="0"/>
              </a:rPr>
              <a:t>  3</a:t>
            </a:r>
            <a:endParaRPr lang="en-US" dirty="0" smtClean="0">
              <a:latin typeface="Calibri" pitchFamily="34" charset="0"/>
            </a:endParaRPr>
          </a:p>
          <a:p>
            <a:pPr>
              <a:buNone/>
            </a:pPr>
            <a:r>
              <a:rPr lang="en-US" dirty="0" smtClean="0">
                <a:latin typeface="Calibri" pitchFamily="34" charset="0"/>
              </a:rPr>
              <a:t>						          </a:t>
            </a:r>
            <a:r>
              <a:rPr lang="en-US" dirty="0" smtClean="0">
                <a:latin typeface="Calibri" pitchFamily="34" charset="0"/>
              </a:rPr>
              <a:t>Total</a:t>
            </a:r>
            <a:r>
              <a:rPr lang="en-US" dirty="0" smtClean="0">
                <a:latin typeface="Calibri" pitchFamily="34" charset="0"/>
              </a:rPr>
              <a:t>: </a:t>
            </a:r>
            <a:r>
              <a:rPr lang="en-US" dirty="0" smtClean="0">
                <a:latin typeface="Calibri" pitchFamily="34" charset="0"/>
              </a:rPr>
              <a:t>   20</a:t>
            </a:r>
            <a:endParaRPr lang="en-US" dirty="0" smtClean="0">
              <a:latin typeface="Calibri" pitchFamily="34" charset="0"/>
            </a:endParaRPr>
          </a:p>
          <a:p>
            <a:pPr>
              <a:buNone/>
            </a:pPr>
            <a:r>
              <a:rPr lang="en-US" dirty="0" smtClean="0">
                <a:latin typeface="Calibri" pitchFamily="34" charset="0"/>
              </a:rPr>
              <a:t> </a:t>
            </a:r>
            <a:endParaRPr lang="en-US" dirty="0">
              <a:latin typeface="Calibri"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
            <a:ext cx="8305800" cy="1143000"/>
          </a:xfrm>
        </p:spPr>
        <p:txBody>
          <a:bodyPr>
            <a:normAutofit fontScale="90000"/>
          </a:bodyPr>
          <a:lstStyle/>
          <a:p>
            <a:r>
              <a:rPr lang="en-US" dirty="0" smtClean="0">
                <a:solidFill>
                  <a:schemeClr val="tx1"/>
                </a:solidFill>
                <a:latin typeface="Calibri" pitchFamily="34" charset="0"/>
              </a:rPr>
              <a:t>Smoking: </a:t>
            </a:r>
            <a:r>
              <a:rPr lang="en-US" cap="none" dirty="0" smtClean="0">
                <a:solidFill>
                  <a:srgbClr val="7030A0"/>
                </a:solidFill>
                <a:latin typeface="Calibri" pitchFamily="34" charset="0"/>
              </a:rPr>
              <a:t>T</a:t>
            </a:r>
            <a:r>
              <a:rPr lang="en-US" cap="none" dirty="0" smtClean="0">
                <a:solidFill>
                  <a:srgbClr val="7030A0"/>
                </a:solidFill>
                <a:latin typeface="Calibri" pitchFamily="34" charset="0"/>
              </a:rPr>
              <a:t>he harmful effects of smoking…</a:t>
            </a:r>
            <a:endParaRPr lang="en-US" cap="none" dirty="0">
              <a:solidFill>
                <a:srgbClr val="7030A0"/>
              </a:solidFill>
            </a:endParaRPr>
          </a:p>
        </p:txBody>
      </p:sp>
      <p:sp>
        <p:nvSpPr>
          <p:cNvPr id="3" name="Content Placeholder 2"/>
          <p:cNvSpPr>
            <a:spLocks noGrp="1"/>
          </p:cNvSpPr>
          <p:nvPr>
            <p:ph idx="1"/>
          </p:nvPr>
        </p:nvSpPr>
        <p:spPr>
          <a:xfrm>
            <a:off x="457200" y="1609416"/>
            <a:ext cx="7772400" cy="4846320"/>
          </a:xfrm>
        </p:spPr>
        <p:txBody>
          <a:bodyPr>
            <a:normAutofit/>
          </a:bodyPr>
          <a:lstStyle/>
          <a:p>
            <a:pPr marL="514350" indent="-514350">
              <a:buFont typeface="+mj-lt"/>
              <a:buAutoNum type="arabicPeriod"/>
            </a:pPr>
            <a:r>
              <a:rPr lang="en-US" dirty="0" smtClean="0">
                <a:latin typeface="Calibri" pitchFamily="34" charset="0"/>
              </a:rPr>
              <a:t>It </a:t>
            </a:r>
            <a:r>
              <a:rPr lang="en-US" b="1" dirty="0" smtClean="0">
                <a:solidFill>
                  <a:srgbClr val="7030A0"/>
                </a:solidFill>
                <a:latin typeface="Calibri" pitchFamily="34" charset="0"/>
              </a:rPr>
              <a:t>reduces</a:t>
            </a:r>
            <a:r>
              <a:rPr lang="en-US" dirty="0" smtClean="0">
                <a:latin typeface="Calibri" pitchFamily="34" charset="0"/>
              </a:rPr>
              <a:t> the </a:t>
            </a:r>
            <a:r>
              <a:rPr lang="en-US" b="1" dirty="0" smtClean="0">
                <a:solidFill>
                  <a:srgbClr val="7030A0"/>
                </a:solidFill>
                <a:latin typeface="Calibri" pitchFamily="34" charset="0"/>
              </a:rPr>
              <a:t>amount of oxygen available</a:t>
            </a:r>
            <a:r>
              <a:rPr lang="en-US" dirty="0" smtClean="0">
                <a:solidFill>
                  <a:srgbClr val="7030A0"/>
                </a:solidFill>
                <a:latin typeface="Calibri" pitchFamily="34" charset="0"/>
              </a:rPr>
              <a:t> </a:t>
            </a:r>
            <a:r>
              <a:rPr lang="en-US" dirty="0" smtClean="0">
                <a:latin typeface="Calibri" pitchFamily="34" charset="0"/>
              </a:rPr>
              <a:t>to </a:t>
            </a:r>
            <a:r>
              <a:rPr lang="en-US" b="1" dirty="0" smtClean="0">
                <a:solidFill>
                  <a:srgbClr val="7030A0"/>
                </a:solidFill>
                <a:latin typeface="Calibri" pitchFamily="34" charset="0"/>
              </a:rPr>
              <a:t>different parts of the body</a:t>
            </a:r>
            <a:r>
              <a:rPr lang="en-US" dirty="0" smtClean="0">
                <a:solidFill>
                  <a:srgbClr val="7030A0"/>
                </a:solidFill>
                <a:latin typeface="Calibri" pitchFamily="34" charset="0"/>
              </a:rPr>
              <a:t>.</a:t>
            </a:r>
          </a:p>
          <a:p>
            <a:pPr marL="514350" indent="-514350">
              <a:buFont typeface="+mj-lt"/>
              <a:buAutoNum type="arabicPeriod"/>
            </a:pPr>
            <a:endParaRPr lang="en-US" dirty="0" smtClean="0">
              <a:solidFill>
                <a:srgbClr val="7030A0"/>
              </a:solidFill>
              <a:latin typeface="Calibri" pitchFamily="34" charset="0"/>
            </a:endParaRPr>
          </a:p>
          <a:p>
            <a:pPr marL="514350" indent="-514350"/>
            <a:r>
              <a:rPr lang="en-US" dirty="0" smtClean="0">
                <a:latin typeface="Calibri" pitchFamily="34" charset="0"/>
              </a:rPr>
              <a:t>This happens because </a:t>
            </a:r>
            <a:r>
              <a:rPr lang="en-US" b="1" dirty="0" smtClean="0">
                <a:solidFill>
                  <a:srgbClr val="7030A0"/>
                </a:solidFill>
                <a:latin typeface="Calibri" pitchFamily="34" charset="0"/>
              </a:rPr>
              <a:t>smoking causes </a:t>
            </a:r>
            <a:r>
              <a:rPr lang="en-US" dirty="0" smtClean="0">
                <a:latin typeface="Calibri" pitchFamily="34" charset="0"/>
              </a:rPr>
              <a:t>the </a:t>
            </a:r>
            <a:r>
              <a:rPr lang="en-US" b="1" dirty="0" smtClean="0">
                <a:solidFill>
                  <a:srgbClr val="7030A0"/>
                </a:solidFill>
                <a:latin typeface="Calibri" pitchFamily="34" charset="0"/>
              </a:rPr>
              <a:t>blood vessels</a:t>
            </a:r>
            <a:r>
              <a:rPr lang="en-US" dirty="0" smtClean="0">
                <a:latin typeface="Calibri" pitchFamily="34" charset="0"/>
              </a:rPr>
              <a:t> to </a:t>
            </a:r>
            <a:r>
              <a:rPr lang="en-US" b="1" dirty="0" smtClean="0">
                <a:solidFill>
                  <a:srgbClr val="7030A0"/>
                </a:solidFill>
                <a:latin typeface="Calibri" pitchFamily="34" charset="0"/>
              </a:rPr>
              <a:t>narrow</a:t>
            </a:r>
            <a:r>
              <a:rPr lang="en-US" dirty="0" smtClean="0">
                <a:latin typeface="Calibri" pitchFamily="34" charset="0"/>
              </a:rPr>
              <a:t>.</a:t>
            </a:r>
          </a:p>
          <a:p>
            <a:pPr marL="514350" indent="-514350"/>
            <a:r>
              <a:rPr lang="en-US" dirty="0" smtClean="0">
                <a:latin typeface="Calibri" pitchFamily="34" charset="0"/>
              </a:rPr>
              <a:t>It also happens because </a:t>
            </a:r>
            <a:r>
              <a:rPr lang="en-US" b="1" dirty="0" smtClean="0">
                <a:solidFill>
                  <a:srgbClr val="7030A0"/>
                </a:solidFill>
                <a:latin typeface="Calibri" pitchFamily="34" charset="0"/>
              </a:rPr>
              <a:t>carbon monoxide </a:t>
            </a:r>
            <a:r>
              <a:rPr lang="en-US" dirty="0" smtClean="0">
                <a:latin typeface="Calibri" pitchFamily="34" charset="0"/>
              </a:rPr>
              <a:t>is </a:t>
            </a:r>
            <a:r>
              <a:rPr lang="en-US" b="1" dirty="0" smtClean="0">
                <a:solidFill>
                  <a:srgbClr val="7030A0"/>
                </a:solidFill>
                <a:latin typeface="Calibri" pitchFamily="34" charset="0"/>
              </a:rPr>
              <a:t>released</a:t>
            </a:r>
            <a:r>
              <a:rPr lang="en-US" dirty="0" smtClean="0">
                <a:latin typeface="Calibri" pitchFamily="34" charset="0"/>
              </a:rPr>
              <a:t> during </a:t>
            </a:r>
            <a:r>
              <a:rPr lang="en-US" b="1" dirty="0" smtClean="0">
                <a:solidFill>
                  <a:srgbClr val="7030A0"/>
                </a:solidFill>
                <a:latin typeface="Calibri" pitchFamily="34" charset="0"/>
              </a:rPr>
              <a:t>smoking</a:t>
            </a:r>
            <a:r>
              <a:rPr lang="en-US" dirty="0" smtClean="0">
                <a:latin typeface="Calibri" pitchFamily="34" charset="0"/>
              </a:rPr>
              <a:t>.  The </a:t>
            </a:r>
            <a:r>
              <a:rPr lang="en-US" b="1" dirty="0" smtClean="0">
                <a:solidFill>
                  <a:srgbClr val="7030A0"/>
                </a:solidFill>
                <a:latin typeface="Calibri" pitchFamily="34" charset="0"/>
              </a:rPr>
              <a:t>carbon monoxide attaches</a:t>
            </a:r>
            <a:r>
              <a:rPr lang="en-US" dirty="0" smtClean="0">
                <a:latin typeface="Calibri" pitchFamily="34" charset="0"/>
              </a:rPr>
              <a:t> to the </a:t>
            </a:r>
            <a:r>
              <a:rPr lang="en-US" b="1" dirty="0" smtClean="0">
                <a:solidFill>
                  <a:srgbClr val="7030A0"/>
                </a:solidFill>
                <a:latin typeface="Calibri" pitchFamily="34" charset="0"/>
              </a:rPr>
              <a:t>haemoglobin</a:t>
            </a:r>
            <a:r>
              <a:rPr lang="en-US" dirty="0" smtClean="0">
                <a:solidFill>
                  <a:srgbClr val="7030A0"/>
                </a:solidFill>
                <a:latin typeface="Calibri" pitchFamily="34" charset="0"/>
              </a:rPr>
              <a:t> </a:t>
            </a:r>
            <a:r>
              <a:rPr lang="en-US" b="1" dirty="0" smtClean="0">
                <a:solidFill>
                  <a:srgbClr val="7030A0"/>
                </a:solidFill>
                <a:latin typeface="Calibri" pitchFamily="34" charset="0"/>
              </a:rPr>
              <a:t>more readily than oxygen</a:t>
            </a:r>
            <a:r>
              <a:rPr lang="en-US" dirty="0" smtClean="0">
                <a:solidFill>
                  <a:srgbClr val="7030A0"/>
                </a:solidFill>
                <a:latin typeface="Calibri" pitchFamily="34" charset="0"/>
              </a:rPr>
              <a:t>. </a:t>
            </a:r>
            <a:r>
              <a:rPr lang="en-US" dirty="0" smtClean="0">
                <a:latin typeface="Calibri" pitchFamily="34" charset="0"/>
              </a:rPr>
              <a:t> Therefore the </a:t>
            </a:r>
            <a:r>
              <a:rPr lang="en-US" b="1" dirty="0" smtClean="0">
                <a:solidFill>
                  <a:srgbClr val="7030A0"/>
                </a:solidFill>
                <a:latin typeface="Calibri" pitchFamily="34" charset="0"/>
              </a:rPr>
              <a:t>carbon monoxide instead of oxygen</a:t>
            </a:r>
            <a:r>
              <a:rPr lang="en-US" dirty="0" smtClean="0">
                <a:latin typeface="Calibri" pitchFamily="34" charset="0"/>
              </a:rPr>
              <a:t> is </a:t>
            </a:r>
            <a:r>
              <a:rPr lang="en-US" b="1" dirty="0" smtClean="0">
                <a:solidFill>
                  <a:srgbClr val="7030A0"/>
                </a:solidFill>
                <a:latin typeface="Calibri" pitchFamily="34" charset="0"/>
              </a:rPr>
              <a:t>carried</a:t>
            </a:r>
            <a:r>
              <a:rPr lang="en-US" dirty="0" smtClean="0">
                <a:latin typeface="Calibri" pitchFamily="34" charset="0"/>
              </a:rPr>
              <a:t> to the </a:t>
            </a:r>
            <a:r>
              <a:rPr lang="en-US" b="1" dirty="0" smtClean="0">
                <a:solidFill>
                  <a:srgbClr val="7030A0"/>
                </a:solidFill>
                <a:latin typeface="Calibri" pitchFamily="34" charset="0"/>
              </a:rPr>
              <a:t>cells</a:t>
            </a:r>
            <a:r>
              <a:rPr lang="en-US" dirty="0" smtClean="0">
                <a:latin typeface="Calibri" pitchFamily="34" charset="0"/>
              </a:rPr>
              <a:t>, because </a:t>
            </a:r>
            <a:r>
              <a:rPr lang="en-US" dirty="0" smtClean="0">
                <a:solidFill>
                  <a:srgbClr val="7030A0"/>
                </a:solidFill>
                <a:latin typeface="Calibri" pitchFamily="34" charset="0"/>
              </a:rPr>
              <a:t>f</a:t>
            </a:r>
            <a:r>
              <a:rPr lang="en-US" b="1" dirty="0" smtClean="0">
                <a:solidFill>
                  <a:srgbClr val="7030A0"/>
                </a:solidFill>
                <a:latin typeface="Calibri" pitchFamily="34" charset="0"/>
              </a:rPr>
              <a:t>ewer</a:t>
            </a:r>
            <a:r>
              <a:rPr lang="en-US" dirty="0" smtClean="0">
                <a:solidFill>
                  <a:srgbClr val="7030A0"/>
                </a:solidFill>
                <a:latin typeface="Calibri" pitchFamily="34" charset="0"/>
              </a:rPr>
              <a:t> </a:t>
            </a:r>
            <a:r>
              <a:rPr lang="en-US" b="1" dirty="0" smtClean="0">
                <a:solidFill>
                  <a:srgbClr val="7030A0"/>
                </a:solidFill>
                <a:latin typeface="Calibri" pitchFamily="34" charset="0"/>
              </a:rPr>
              <a:t>haemoglobin is available to transport oxygen</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001000" cy="1143000"/>
          </a:xfrm>
        </p:spPr>
        <p:txBody>
          <a:bodyPr>
            <a:normAutofit fontScale="90000"/>
          </a:bodyPr>
          <a:lstStyle/>
          <a:p>
            <a:r>
              <a:rPr lang="en-US" dirty="0">
                <a:ln w="500">
                  <a:solidFill>
                    <a:srgbClr val="B13F9A">
                      <a:shade val="20000"/>
                      <a:satMod val="120000"/>
                    </a:srgbClr>
                  </a:solidFill>
                </a:ln>
                <a:solidFill>
                  <a:prstClr val="black"/>
                </a:solidFill>
                <a:latin typeface="Calibri" pitchFamily="34" charset="0"/>
              </a:rPr>
              <a:t>Smoking: </a:t>
            </a:r>
            <a:r>
              <a:rPr lang="en-US" cap="none" dirty="0">
                <a:ln w="500">
                  <a:solidFill>
                    <a:srgbClr val="B13F9A">
                      <a:shade val="20000"/>
                      <a:satMod val="120000"/>
                    </a:srgbClr>
                  </a:solidFill>
                </a:ln>
                <a:solidFill>
                  <a:srgbClr val="7030A0"/>
                </a:solidFill>
                <a:latin typeface="Calibri" pitchFamily="34" charset="0"/>
              </a:rPr>
              <a:t>The harmful effects of smoking…</a:t>
            </a:r>
            <a:endParaRPr lang="en-US" dirty="0"/>
          </a:p>
        </p:txBody>
      </p:sp>
      <p:sp>
        <p:nvSpPr>
          <p:cNvPr id="3" name="Content Placeholder 2"/>
          <p:cNvSpPr>
            <a:spLocks noGrp="1"/>
          </p:cNvSpPr>
          <p:nvPr>
            <p:ph idx="1"/>
          </p:nvPr>
        </p:nvSpPr>
        <p:spPr>
          <a:xfrm>
            <a:off x="457200" y="1609416"/>
            <a:ext cx="7696200" cy="4846320"/>
          </a:xfrm>
        </p:spPr>
        <p:txBody>
          <a:bodyPr>
            <a:normAutofit fontScale="92500" lnSpcReduction="10000"/>
          </a:bodyPr>
          <a:lstStyle/>
          <a:p>
            <a:pPr marL="514350" indent="-514350">
              <a:buAutoNum type="arabicPeriod" startAt="2"/>
            </a:pPr>
            <a:r>
              <a:rPr lang="en-US" dirty="0" smtClean="0">
                <a:latin typeface="Calibri" pitchFamily="34" charset="0"/>
              </a:rPr>
              <a:t>This is turn causes the </a:t>
            </a:r>
            <a:r>
              <a:rPr lang="en-US" b="1" dirty="0" smtClean="0">
                <a:solidFill>
                  <a:srgbClr val="7030A0"/>
                </a:solidFill>
                <a:latin typeface="Calibri" pitchFamily="34" charset="0"/>
              </a:rPr>
              <a:t>heart to beat faster</a:t>
            </a:r>
            <a:r>
              <a:rPr lang="en-US" dirty="0" smtClean="0">
                <a:solidFill>
                  <a:srgbClr val="7030A0"/>
                </a:solidFill>
                <a:latin typeface="Calibri" pitchFamily="34" charset="0"/>
              </a:rPr>
              <a:t> </a:t>
            </a:r>
            <a:r>
              <a:rPr lang="en-US" dirty="0" smtClean="0">
                <a:latin typeface="Calibri" pitchFamily="34" charset="0"/>
              </a:rPr>
              <a:t>to </a:t>
            </a:r>
            <a:r>
              <a:rPr lang="en-US" b="1" dirty="0" smtClean="0">
                <a:solidFill>
                  <a:srgbClr val="7030A0"/>
                </a:solidFill>
                <a:latin typeface="Calibri" pitchFamily="34" charset="0"/>
              </a:rPr>
              <a:t>pump the available oxygen</a:t>
            </a:r>
            <a:r>
              <a:rPr lang="en-US" dirty="0" smtClean="0">
                <a:solidFill>
                  <a:srgbClr val="7030A0"/>
                </a:solidFill>
                <a:latin typeface="Calibri" pitchFamily="34" charset="0"/>
              </a:rPr>
              <a:t> </a:t>
            </a:r>
            <a:r>
              <a:rPr lang="en-US" dirty="0" smtClean="0">
                <a:latin typeface="Calibri" pitchFamily="34" charset="0"/>
              </a:rPr>
              <a:t>to </a:t>
            </a:r>
            <a:r>
              <a:rPr lang="en-US" b="1" dirty="0" smtClean="0">
                <a:solidFill>
                  <a:srgbClr val="7030A0"/>
                </a:solidFill>
                <a:latin typeface="Calibri" pitchFamily="34" charset="0"/>
              </a:rPr>
              <a:t>all parts of the body</a:t>
            </a:r>
            <a:r>
              <a:rPr lang="en-US" dirty="0" smtClean="0">
                <a:solidFill>
                  <a:srgbClr val="7030A0"/>
                </a:solidFill>
                <a:latin typeface="Calibri" pitchFamily="34" charset="0"/>
              </a:rPr>
              <a:t>.  </a:t>
            </a:r>
            <a:r>
              <a:rPr lang="en-US" dirty="0" smtClean="0">
                <a:latin typeface="Calibri" pitchFamily="34" charset="0"/>
              </a:rPr>
              <a:t>Therefore </a:t>
            </a:r>
            <a:r>
              <a:rPr lang="en-US" sz="4300" b="1" dirty="0" smtClean="0">
                <a:solidFill>
                  <a:srgbClr val="7030A0"/>
                </a:solidFill>
                <a:latin typeface="Calibri" pitchFamily="34" charset="0"/>
              </a:rPr>
              <a:t>smokers often experience heart attacks</a:t>
            </a:r>
            <a:r>
              <a:rPr lang="en-US" dirty="0" smtClean="0">
                <a:solidFill>
                  <a:srgbClr val="7030A0"/>
                </a:solidFill>
                <a:latin typeface="Calibri" pitchFamily="34" charset="0"/>
              </a:rPr>
              <a:t>.</a:t>
            </a:r>
          </a:p>
          <a:p>
            <a:pPr marL="514350" indent="-514350">
              <a:buAutoNum type="arabicPeriod" startAt="2"/>
            </a:pPr>
            <a:r>
              <a:rPr lang="en-US" b="1" dirty="0" smtClean="0">
                <a:solidFill>
                  <a:srgbClr val="7030A0"/>
                </a:solidFill>
                <a:latin typeface="Calibri" pitchFamily="34" charset="0"/>
              </a:rPr>
              <a:t>Nicotine</a:t>
            </a:r>
            <a:r>
              <a:rPr lang="en-US" dirty="0" smtClean="0">
                <a:latin typeface="Calibri" pitchFamily="34" charset="0"/>
              </a:rPr>
              <a:t> is an </a:t>
            </a:r>
            <a:r>
              <a:rPr lang="en-US" b="1" dirty="0" smtClean="0">
                <a:solidFill>
                  <a:srgbClr val="7030A0"/>
                </a:solidFill>
                <a:latin typeface="Calibri" pitchFamily="34" charset="0"/>
              </a:rPr>
              <a:t>addictive drug </a:t>
            </a:r>
            <a:r>
              <a:rPr lang="en-US" dirty="0" smtClean="0">
                <a:latin typeface="Calibri" pitchFamily="34" charset="0"/>
              </a:rPr>
              <a:t>found in cigarettes.  It </a:t>
            </a:r>
            <a:r>
              <a:rPr lang="en-US" b="1" dirty="0" smtClean="0">
                <a:solidFill>
                  <a:srgbClr val="7030A0"/>
                </a:solidFill>
                <a:latin typeface="Calibri" pitchFamily="34" charset="0"/>
              </a:rPr>
              <a:t>stimulates the nervous system</a:t>
            </a:r>
            <a:r>
              <a:rPr lang="en-US" dirty="0" smtClean="0">
                <a:solidFill>
                  <a:srgbClr val="7030A0"/>
                </a:solidFill>
                <a:latin typeface="Calibri" pitchFamily="34" charset="0"/>
              </a:rPr>
              <a:t>.  </a:t>
            </a:r>
            <a:r>
              <a:rPr lang="en-US" dirty="0" smtClean="0">
                <a:latin typeface="Calibri" pitchFamily="34" charset="0"/>
              </a:rPr>
              <a:t>It also </a:t>
            </a:r>
            <a:r>
              <a:rPr lang="en-US" b="1" dirty="0" smtClean="0">
                <a:solidFill>
                  <a:srgbClr val="7030A0"/>
                </a:solidFill>
                <a:latin typeface="Calibri" pitchFamily="34" charset="0"/>
              </a:rPr>
              <a:t>increases blood pressure</a:t>
            </a:r>
            <a:r>
              <a:rPr lang="en-US" dirty="0" smtClean="0">
                <a:latin typeface="Calibri" pitchFamily="34" charset="0"/>
              </a:rPr>
              <a:t> and in turn makes the </a:t>
            </a:r>
            <a:r>
              <a:rPr lang="en-US" b="1" dirty="0" smtClean="0">
                <a:solidFill>
                  <a:srgbClr val="7030A0"/>
                </a:solidFill>
                <a:latin typeface="Calibri" pitchFamily="34" charset="0"/>
              </a:rPr>
              <a:t>heart work harder</a:t>
            </a:r>
            <a:r>
              <a:rPr lang="en-US" dirty="0" smtClean="0">
                <a:solidFill>
                  <a:srgbClr val="7030A0"/>
                </a:solidFill>
                <a:latin typeface="Calibri" pitchFamily="34" charset="0"/>
              </a:rPr>
              <a:t>.  </a:t>
            </a:r>
            <a:r>
              <a:rPr lang="en-US" dirty="0" smtClean="0">
                <a:latin typeface="Calibri" pitchFamily="34" charset="0"/>
              </a:rPr>
              <a:t>Another reason why </a:t>
            </a:r>
            <a:r>
              <a:rPr lang="en-US" sz="4300" b="1" dirty="0" smtClean="0">
                <a:solidFill>
                  <a:srgbClr val="7030A0"/>
                </a:solidFill>
                <a:latin typeface="Calibri" pitchFamily="34" charset="0"/>
              </a:rPr>
              <a:t>smokers are more likely to suffer from heart disease than non-smokers</a:t>
            </a:r>
            <a:r>
              <a:rPr lang="en-US" dirty="0" smtClean="0">
                <a:latin typeface="Calibri" pitchFamily="34" charset="0"/>
              </a:rPr>
              <a:t>.</a:t>
            </a:r>
          </a:p>
          <a:p>
            <a:pPr marL="514350" indent="-514350">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153400" cy="1143000"/>
          </a:xfrm>
        </p:spPr>
        <p:txBody>
          <a:bodyPr>
            <a:normAutofit fontScale="90000"/>
          </a:bodyPr>
          <a:lstStyle/>
          <a:p>
            <a:r>
              <a:rPr lang="en-US" dirty="0">
                <a:ln w="500">
                  <a:solidFill>
                    <a:srgbClr val="B13F9A">
                      <a:shade val="20000"/>
                      <a:satMod val="120000"/>
                    </a:srgbClr>
                  </a:solidFill>
                </a:ln>
                <a:solidFill>
                  <a:prstClr val="black"/>
                </a:solidFill>
                <a:latin typeface="Calibri" pitchFamily="34" charset="0"/>
              </a:rPr>
              <a:t>Smoking: </a:t>
            </a:r>
            <a:r>
              <a:rPr lang="en-US" cap="none" dirty="0">
                <a:ln w="500">
                  <a:solidFill>
                    <a:srgbClr val="B13F9A">
                      <a:shade val="20000"/>
                      <a:satMod val="120000"/>
                    </a:srgbClr>
                  </a:solidFill>
                </a:ln>
                <a:solidFill>
                  <a:srgbClr val="7030A0"/>
                </a:solidFill>
                <a:latin typeface="Calibri" pitchFamily="34" charset="0"/>
              </a:rPr>
              <a:t>The harmful effects of smoking…</a:t>
            </a:r>
            <a:endParaRPr lang="en-US" dirty="0"/>
          </a:p>
        </p:txBody>
      </p:sp>
      <p:sp>
        <p:nvSpPr>
          <p:cNvPr id="3" name="Content Placeholder 2"/>
          <p:cNvSpPr>
            <a:spLocks noGrp="1"/>
          </p:cNvSpPr>
          <p:nvPr>
            <p:ph idx="1"/>
          </p:nvPr>
        </p:nvSpPr>
        <p:spPr>
          <a:xfrm>
            <a:off x="457200" y="1609416"/>
            <a:ext cx="7620000" cy="4846320"/>
          </a:xfrm>
        </p:spPr>
        <p:txBody>
          <a:bodyPr>
            <a:normAutofit/>
          </a:bodyPr>
          <a:lstStyle/>
          <a:p>
            <a:pPr marL="514350" indent="-514350">
              <a:buAutoNum type="arabicPeriod" startAt="4"/>
            </a:pPr>
            <a:r>
              <a:rPr lang="en-US" sz="2400" dirty="0" smtClean="0">
                <a:latin typeface="Calibri" pitchFamily="34" charset="0"/>
              </a:rPr>
              <a:t>During smoking </a:t>
            </a:r>
            <a:r>
              <a:rPr lang="en-US" sz="4000" b="1" dirty="0" smtClean="0">
                <a:solidFill>
                  <a:srgbClr val="7030A0"/>
                </a:solidFill>
                <a:latin typeface="Calibri" pitchFamily="34" charset="0"/>
              </a:rPr>
              <a:t>tar</a:t>
            </a:r>
            <a:r>
              <a:rPr lang="en-US" sz="2400" dirty="0" smtClean="0">
                <a:latin typeface="Calibri" pitchFamily="34" charset="0"/>
              </a:rPr>
              <a:t> is </a:t>
            </a:r>
            <a:r>
              <a:rPr lang="en-US" sz="2400" b="1" dirty="0" smtClean="0">
                <a:solidFill>
                  <a:srgbClr val="7030A0"/>
                </a:solidFill>
                <a:latin typeface="Calibri" pitchFamily="34" charset="0"/>
              </a:rPr>
              <a:t>released</a:t>
            </a:r>
            <a:r>
              <a:rPr lang="en-US" sz="2400" dirty="0" smtClean="0">
                <a:latin typeface="Calibri" pitchFamily="34" charset="0"/>
              </a:rPr>
              <a:t>.  Tar is a </a:t>
            </a:r>
            <a:r>
              <a:rPr lang="en-US" sz="4000" b="1" dirty="0" smtClean="0">
                <a:solidFill>
                  <a:srgbClr val="7030A0"/>
                </a:solidFill>
                <a:latin typeface="Calibri" pitchFamily="34" charset="0"/>
              </a:rPr>
              <a:t>carcinogen</a:t>
            </a:r>
            <a:r>
              <a:rPr lang="en-US" sz="2400" dirty="0" smtClean="0">
                <a:latin typeface="Calibri" pitchFamily="34" charset="0"/>
              </a:rPr>
              <a:t>.  It </a:t>
            </a:r>
            <a:r>
              <a:rPr lang="en-US" sz="2400" b="1" dirty="0" smtClean="0">
                <a:solidFill>
                  <a:srgbClr val="7030A0"/>
                </a:solidFill>
                <a:latin typeface="Calibri" pitchFamily="34" charset="0"/>
              </a:rPr>
              <a:t>irritates the internal lung tissue</a:t>
            </a:r>
            <a:r>
              <a:rPr lang="en-US" sz="2400" dirty="0" smtClean="0">
                <a:latin typeface="Calibri" pitchFamily="34" charset="0"/>
              </a:rPr>
              <a:t>.  This can </a:t>
            </a:r>
            <a:r>
              <a:rPr lang="en-US" sz="2400" b="1" dirty="0" smtClean="0">
                <a:solidFill>
                  <a:srgbClr val="7030A0"/>
                </a:solidFill>
                <a:latin typeface="Calibri" pitchFamily="34" charset="0"/>
              </a:rPr>
              <a:t>lead to </a:t>
            </a:r>
            <a:r>
              <a:rPr lang="en-US" sz="4000" b="1" dirty="0" smtClean="0">
                <a:solidFill>
                  <a:srgbClr val="7030A0"/>
                </a:solidFill>
                <a:latin typeface="Calibri" pitchFamily="34" charset="0"/>
              </a:rPr>
              <a:t>lung cancer </a:t>
            </a:r>
            <a:r>
              <a:rPr lang="en-US" sz="2400" dirty="0" smtClean="0">
                <a:latin typeface="Calibri" pitchFamily="34" charset="0"/>
              </a:rPr>
              <a:t>if the </a:t>
            </a:r>
            <a:r>
              <a:rPr lang="en-US" sz="2400" b="1" dirty="0" smtClean="0">
                <a:solidFill>
                  <a:srgbClr val="7030A0"/>
                </a:solidFill>
                <a:latin typeface="Calibri" pitchFamily="34" charset="0"/>
              </a:rPr>
              <a:t>individual is a long time smoker</a:t>
            </a:r>
            <a:r>
              <a:rPr lang="en-US" sz="2400" dirty="0" smtClean="0">
                <a:solidFill>
                  <a:srgbClr val="7030A0"/>
                </a:solidFill>
                <a:latin typeface="Calibri" pitchFamily="34" charset="0"/>
              </a:rPr>
              <a:t>.</a:t>
            </a:r>
          </a:p>
          <a:p>
            <a:pPr marL="514350" indent="-514350">
              <a:buAutoNum type="arabicPeriod" startAt="5"/>
            </a:pPr>
            <a:r>
              <a:rPr lang="en-US" sz="2400" b="1" dirty="0" smtClean="0">
                <a:solidFill>
                  <a:srgbClr val="7030A0"/>
                </a:solidFill>
                <a:latin typeface="Calibri" pitchFamily="34" charset="0"/>
              </a:rPr>
              <a:t>Pregnant women </a:t>
            </a:r>
            <a:r>
              <a:rPr lang="en-US" sz="2400" dirty="0" smtClean="0">
                <a:latin typeface="Calibri" pitchFamily="34" charset="0"/>
              </a:rPr>
              <a:t>who </a:t>
            </a:r>
            <a:r>
              <a:rPr lang="en-US" sz="2400" b="1" dirty="0" smtClean="0">
                <a:solidFill>
                  <a:srgbClr val="7030A0"/>
                </a:solidFill>
                <a:latin typeface="Calibri" pitchFamily="34" charset="0"/>
              </a:rPr>
              <a:t>smoke</a:t>
            </a:r>
            <a:r>
              <a:rPr lang="en-US" sz="2400" dirty="0" smtClean="0">
                <a:latin typeface="Calibri" pitchFamily="34" charset="0"/>
              </a:rPr>
              <a:t> give </a:t>
            </a:r>
            <a:r>
              <a:rPr lang="en-US" sz="2400" b="1" dirty="0" smtClean="0">
                <a:solidFill>
                  <a:srgbClr val="7030A0"/>
                </a:solidFill>
                <a:latin typeface="Calibri" pitchFamily="34" charset="0"/>
              </a:rPr>
              <a:t>birth to babies with a smaller birth weight</a:t>
            </a:r>
            <a:r>
              <a:rPr lang="en-US" sz="2400" dirty="0" smtClean="0">
                <a:solidFill>
                  <a:srgbClr val="7030A0"/>
                </a:solidFill>
                <a:latin typeface="Calibri" pitchFamily="34" charset="0"/>
              </a:rPr>
              <a:t>. </a:t>
            </a:r>
            <a:r>
              <a:rPr lang="en-US" sz="2400" dirty="0" smtClean="0">
                <a:latin typeface="Calibri" pitchFamily="34" charset="0"/>
              </a:rPr>
              <a:t> This occurs because once again the </a:t>
            </a:r>
            <a:r>
              <a:rPr lang="en-US" sz="2400" b="1" dirty="0" smtClean="0">
                <a:solidFill>
                  <a:srgbClr val="7030A0"/>
                </a:solidFill>
                <a:latin typeface="Calibri" pitchFamily="34" charset="0"/>
              </a:rPr>
              <a:t>carbon monoxide reduces </a:t>
            </a:r>
            <a:r>
              <a:rPr lang="en-US" sz="2400" dirty="0" smtClean="0">
                <a:latin typeface="Calibri" pitchFamily="34" charset="0"/>
              </a:rPr>
              <a:t>the </a:t>
            </a:r>
            <a:r>
              <a:rPr lang="en-US" sz="2400" b="1" dirty="0" smtClean="0">
                <a:solidFill>
                  <a:srgbClr val="7030A0"/>
                </a:solidFill>
                <a:latin typeface="Calibri" pitchFamily="34" charset="0"/>
              </a:rPr>
              <a:t>amount of oxygen available to the baby</a:t>
            </a:r>
            <a:r>
              <a:rPr lang="en-US" sz="2400" dirty="0" smtClean="0">
                <a:solidFill>
                  <a:srgbClr val="7030A0"/>
                </a:solidFill>
                <a:latin typeface="Calibri" pitchFamily="34" charset="0"/>
              </a:rPr>
              <a:t>. </a:t>
            </a:r>
            <a:r>
              <a:rPr lang="en-US" sz="2400" dirty="0" smtClean="0">
                <a:latin typeface="Calibri" pitchFamily="34" charset="0"/>
              </a:rPr>
              <a:t> This can  also lead to </a:t>
            </a:r>
            <a:r>
              <a:rPr lang="en-US" sz="2400" b="1" dirty="0" smtClean="0">
                <a:solidFill>
                  <a:srgbClr val="7030A0"/>
                </a:solidFill>
                <a:latin typeface="Calibri" pitchFamily="34" charset="0"/>
              </a:rPr>
              <a:t>difficulties during childbirth</a:t>
            </a:r>
            <a:r>
              <a:rPr lang="en-US" sz="2400" dirty="0" smtClean="0">
                <a:solidFill>
                  <a:srgbClr val="7030A0"/>
                </a:solidFill>
                <a:latin typeface="Calibri" pitchFamily="34" charset="0"/>
              </a:rPr>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153400" cy="1143000"/>
          </a:xfrm>
        </p:spPr>
        <p:txBody>
          <a:bodyPr>
            <a:normAutofit fontScale="90000"/>
          </a:bodyPr>
          <a:lstStyle/>
          <a:p>
            <a:r>
              <a:rPr lang="en-US" dirty="0">
                <a:ln w="500">
                  <a:solidFill>
                    <a:srgbClr val="B13F9A">
                      <a:shade val="20000"/>
                      <a:satMod val="120000"/>
                    </a:srgbClr>
                  </a:solidFill>
                </a:ln>
                <a:solidFill>
                  <a:prstClr val="black"/>
                </a:solidFill>
                <a:latin typeface="Calibri" pitchFamily="34" charset="0"/>
              </a:rPr>
              <a:t>Smoking: </a:t>
            </a:r>
            <a:r>
              <a:rPr lang="en-US" cap="none" dirty="0">
                <a:ln w="500">
                  <a:solidFill>
                    <a:srgbClr val="B13F9A">
                      <a:shade val="20000"/>
                      <a:satMod val="120000"/>
                    </a:srgbClr>
                  </a:solidFill>
                </a:ln>
                <a:solidFill>
                  <a:srgbClr val="7030A0"/>
                </a:solidFill>
                <a:latin typeface="Calibri" pitchFamily="34" charset="0"/>
              </a:rPr>
              <a:t>The harmful effects of smoking…</a:t>
            </a:r>
            <a:endParaRPr lang="en-US" dirty="0"/>
          </a:p>
        </p:txBody>
      </p:sp>
      <p:sp>
        <p:nvSpPr>
          <p:cNvPr id="3" name="Content Placeholder 2"/>
          <p:cNvSpPr>
            <a:spLocks noGrp="1"/>
          </p:cNvSpPr>
          <p:nvPr>
            <p:ph idx="1"/>
          </p:nvPr>
        </p:nvSpPr>
        <p:spPr>
          <a:xfrm>
            <a:off x="457200" y="1609416"/>
            <a:ext cx="7696200" cy="4846320"/>
          </a:xfrm>
        </p:spPr>
        <p:txBody>
          <a:bodyPr>
            <a:normAutofit/>
          </a:bodyPr>
          <a:lstStyle/>
          <a:p>
            <a:pPr marL="514350" indent="-514350">
              <a:buAutoNum type="arabicPeriod" startAt="6"/>
            </a:pPr>
            <a:r>
              <a:rPr lang="en-US" sz="2400" b="1" dirty="0" smtClean="0">
                <a:solidFill>
                  <a:srgbClr val="7030A0"/>
                </a:solidFill>
                <a:latin typeface="Calibri" pitchFamily="34" charset="0"/>
              </a:rPr>
              <a:t>People</a:t>
            </a:r>
            <a:r>
              <a:rPr lang="en-US" sz="2400" dirty="0" smtClean="0">
                <a:latin typeface="Calibri" pitchFamily="34" charset="0"/>
              </a:rPr>
              <a:t> who </a:t>
            </a:r>
            <a:r>
              <a:rPr lang="en-US" sz="2400" b="1" dirty="0" smtClean="0">
                <a:solidFill>
                  <a:srgbClr val="7030A0"/>
                </a:solidFill>
                <a:latin typeface="Calibri" pitchFamily="34" charset="0"/>
              </a:rPr>
              <a:t>do not smoke </a:t>
            </a:r>
            <a:r>
              <a:rPr lang="en-US" sz="2400" dirty="0" smtClean="0">
                <a:latin typeface="Calibri" pitchFamily="34" charset="0"/>
              </a:rPr>
              <a:t>also </a:t>
            </a:r>
            <a:r>
              <a:rPr lang="en-US" sz="2400" b="1" dirty="0" smtClean="0">
                <a:solidFill>
                  <a:srgbClr val="7030A0"/>
                </a:solidFill>
                <a:latin typeface="Calibri" pitchFamily="34" charset="0"/>
              </a:rPr>
              <a:t>experience</a:t>
            </a:r>
            <a:r>
              <a:rPr lang="en-US" sz="2400" dirty="0" smtClean="0">
                <a:latin typeface="Calibri" pitchFamily="34" charset="0"/>
              </a:rPr>
              <a:t> the </a:t>
            </a:r>
            <a:r>
              <a:rPr lang="en-US" sz="2400" b="1" dirty="0" smtClean="0">
                <a:solidFill>
                  <a:srgbClr val="7030A0"/>
                </a:solidFill>
                <a:latin typeface="Calibri" pitchFamily="34" charset="0"/>
              </a:rPr>
              <a:t>unpleasant</a:t>
            </a:r>
            <a:r>
              <a:rPr lang="en-US" sz="2400" b="1" dirty="0" smtClean="0">
                <a:solidFill>
                  <a:srgbClr val="6600FF"/>
                </a:solidFill>
                <a:latin typeface="Calibri" pitchFamily="34" charset="0"/>
              </a:rPr>
              <a:t> </a:t>
            </a:r>
            <a:r>
              <a:rPr lang="en-US" sz="2400" dirty="0" smtClean="0">
                <a:latin typeface="Calibri" pitchFamily="34" charset="0"/>
              </a:rPr>
              <a:t>and sometimes </a:t>
            </a:r>
            <a:r>
              <a:rPr lang="en-US" sz="2400" b="1" dirty="0" smtClean="0">
                <a:solidFill>
                  <a:srgbClr val="7030A0"/>
                </a:solidFill>
                <a:latin typeface="Calibri" pitchFamily="34" charset="0"/>
              </a:rPr>
              <a:t>harmful effects of smoking</a:t>
            </a:r>
            <a:r>
              <a:rPr lang="en-US" sz="2400" dirty="0" smtClean="0">
                <a:solidFill>
                  <a:srgbClr val="7030A0"/>
                </a:solidFill>
                <a:latin typeface="Calibri" pitchFamily="34" charset="0"/>
              </a:rPr>
              <a:t>.  </a:t>
            </a:r>
          </a:p>
          <a:p>
            <a:pPr marL="514350" indent="-514350">
              <a:buNone/>
            </a:pPr>
            <a:r>
              <a:rPr lang="en-US" sz="2400" dirty="0" smtClean="0">
                <a:latin typeface="Calibri" pitchFamily="34" charset="0"/>
              </a:rPr>
              <a:t>	These are…</a:t>
            </a:r>
          </a:p>
          <a:p>
            <a:pPr marL="514350" indent="-514350"/>
            <a:r>
              <a:rPr lang="en-US" sz="2400" dirty="0" smtClean="0">
                <a:latin typeface="Calibri" pitchFamily="34" charset="0"/>
              </a:rPr>
              <a:t>Smoke in the air stings the eyes</a:t>
            </a:r>
          </a:p>
          <a:p>
            <a:pPr marL="514350" indent="-514350"/>
            <a:r>
              <a:rPr lang="en-US" sz="2400" dirty="0" smtClean="0">
                <a:latin typeface="Calibri" pitchFamily="34" charset="0"/>
              </a:rPr>
              <a:t>Headaches</a:t>
            </a:r>
          </a:p>
          <a:p>
            <a:pPr marL="514350" indent="-514350"/>
            <a:r>
              <a:rPr lang="en-US" sz="2400" dirty="0" smtClean="0">
                <a:latin typeface="Calibri" pitchFamily="34" charset="0"/>
              </a:rPr>
              <a:t>Sore throats</a:t>
            </a:r>
          </a:p>
          <a:p>
            <a:pPr marL="514350" indent="-514350"/>
            <a:r>
              <a:rPr lang="en-US" sz="2400" dirty="0" smtClean="0">
                <a:latin typeface="Calibri" pitchFamily="34" charset="0"/>
              </a:rPr>
              <a:t>Remember if non smokers are exposed to cigarette smoke over a long period  of time they too can </a:t>
            </a:r>
            <a:r>
              <a:rPr lang="en-US" sz="4000" b="1" dirty="0" smtClean="0">
                <a:solidFill>
                  <a:srgbClr val="7030A0"/>
                </a:solidFill>
                <a:latin typeface="Calibri" pitchFamily="34" charset="0"/>
              </a:rPr>
              <a:t>develop all the harmful effects of smokers</a:t>
            </a:r>
            <a:r>
              <a:rPr lang="en-US" sz="2400" dirty="0" smtClean="0">
                <a:latin typeface="Calibri" pitchFamily="34" charset="0"/>
              </a:rPr>
              <a:t>.</a:t>
            </a:r>
          </a:p>
          <a:p>
            <a:pPr>
              <a:buNone/>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74320" lvl="0" indent="-274320">
              <a:spcBef>
                <a:spcPts val="600"/>
              </a:spcBef>
            </a:pPr>
            <a:r>
              <a:rPr lang="en-US" sz="3400" dirty="0">
                <a:ln w="500">
                  <a:solidFill>
                    <a:srgbClr val="B13F9A">
                      <a:shade val="20000"/>
                      <a:satMod val="120000"/>
                    </a:srgbClr>
                  </a:solidFill>
                </a:ln>
                <a:solidFill>
                  <a:prstClr val="black"/>
                </a:solidFill>
                <a:latin typeface="Calibri" pitchFamily="34" charset="0"/>
              </a:rPr>
              <a:t>Smoking: </a:t>
            </a:r>
            <a:r>
              <a:rPr lang="en-US" sz="3400" cap="none" dirty="0" smtClean="0">
                <a:ln w="500">
                  <a:solidFill>
                    <a:srgbClr val="B13F9A">
                      <a:shade val="20000"/>
                      <a:satMod val="120000"/>
                    </a:srgbClr>
                  </a:solidFill>
                </a:ln>
                <a:solidFill>
                  <a:srgbClr val="7030A0"/>
                </a:solidFill>
                <a:latin typeface="Calibri" pitchFamily="34" charset="0"/>
              </a:rPr>
              <a:t>Legislation in South Africa</a:t>
            </a:r>
            <a:endParaRPr lang="en-US" sz="2700" cap="none" dirty="0">
              <a:ln>
                <a:noFill/>
              </a:ln>
              <a:solidFill>
                <a:srgbClr val="7030A0"/>
              </a:solidFill>
              <a:latin typeface="Calibri" pitchFamily="34" charset="0"/>
              <a:ea typeface="+mn-ea"/>
              <a:cs typeface="+mn-cs"/>
            </a:endParaRPr>
          </a:p>
        </p:txBody>
      </p:sp>
      <p:sp>
        <p:nvSpPr>
          <p:cNvPr id="3" name="Content Placeholder 2"/>
          <p:cNvSpPr>
            <a:spLocks noGrp="1"/>
          </p:cNvSpPr>
          <p:nvPr>
            <p:ph idx="1"/>
          </p:nvPr>
        </p:nvSpPr>
        <p:spPr>
          <a:xfrm>
            <a:off x="457200" y="1609416"/>
            <a:ext cx="7772400" cy="4846320"/>
          </a:xfrm>
        </p:spPr>
        <p:txBody>
          <a:bodyPr>
            <a:normAutofit/>
          </a:bodyPr>
          <a:lstStyle/>
          <a:p>
            <a:r>
              <a:rPr lang="en-US" dirty="0" smtClean="0">
                <a:latin typeface="Calibri" pitchFamily="34" charset="0"/>
              </a:rPr>
              <a:t>There </a:t>
            </a:r>
            <a:r>
              <a:rPr lang="en-US" dirty="0" smtClean="0">
                <a:latin typeface="Calibri" pitchFamily="34" charset="0"/>
              </a:rPr>
              <a:t>are many smoking laws is South </a:t>
            </a:r>
            <a:r>
              <a:rPr lang="en-US" dirty="0" smtClean="0">
                <a:latin typeface="Calibri" pitchFamily="34" charset="0"/>
              </a:rPr>
              <a:t>Africa. We </a:t>
            </a:r>
            <a:r>
              <a:rPr lang="en-US" dirty="0" smtClean="0">
                <a:latin typeface="Calibri" pitchFamily="34" charset="0"/>
              </a:rPr>
              <a:t>will look at only a few, these are…</a:t>
            </a:r>
          </a:p>
          <a:p>
            <a:pPr marL="514350" indent="-514350">
              <a:buFont typeface="+mj-lt"/>
              <a:buAutoNum type="arabicPeriod"/>
            </a:pPr>
            <a:r>
              <a:rPr lang="en-US" dirty="0" smtClean="0">
                <a:latin typeface="Calibri" pitchFamily="34" charset="0"/>
              </a:rPr>
              <a:t>You </a:t>
            </a:r>
            <a:r>
              <a:rPr lang="en-US" b="1" dirty="0" smtClean="0">
                <a:solidFill>
                  <a:srgbClr val="7030A0"/>
                </a:solidFill>
                <a:latin typeface="Calibri" pitchFamily="34" charset="0"/>
              </a:rPr>
              <a:t>cannot smoke </a:t>
            </a:r>
            <a:r>
              <a:rPr lang="en-US" dirty="0" smtClean="0">
                <a:latin typeface="Calibri" pitchFamily="34" charset="0"/>
              </a:rPr>
              <a:t>in the </a:t>
            </a:r>
            <a:r>
              <a:rPr lang="en-US" b="1" dirty="0" smtClean="0">
                <a:solidFill>
                  <a:srgbClr val="7030A0"/>
                </a:solidFill>
                <a:latin typeface="Calibri" pitchFamily="34" charset="0"/>
              </a:rPr>
              <a:t>car</a:t>
            </a:r>
            <a:r>
              <a:rPr lang="en-US" dirty="0" smtClean="0">
                <a:latin typeface="Calibri" pitchFamily="34" charset="0"/>
              </a:rPr>
              <a:t> with a </a:t>
            </a:r>
            <a:r>
              <a:rPr lang="en-US" b="1" dirty="0" smtClean="0">
                <a:solidFill>
                  <a:srgbClr val="7030A0"/>
                </a:solidFill>
                <a:latin typeface="Calibri" pitchFamily="34" charset="0"/>
              </a:rPr>
              <a:t>child under 12</a:t>
            </a:r>
            <a:r>
              <a:rPr lang="en-US" dirty="0" smtClean="0">
                <a:solidFill>
                  <a:srgbClr val="7030A0"/>
                </a:solidFill>
                <a:latin typeface="Calibri" pitchFamily="34" charset="0"/>
              </a:rPr>
              <a:t>.</a:t>
            </a:r>
          </a:p>
          <a:p>
            <a:pPr marL="514350" indent="-514350">
              <a:buFont typeface="+mj-lt"/>
              <a:buAutoNum type="arabicPeriod"/>
            </a:pPr>
            <a:r>
              <a:rPr lang="en-US" dirty="0" smtClean="0">
                <a:latin typeface="Calibri" pitchFamily="34" charset="0"/>
              </a:rPr>
              <a:t>You </a:t>
            </a:r>
            <a:r>
              <a:rPr lang="en-US" b="1" dirty="0" smtClean="0">
                <a:solidFill>
                  <a:srgbClr val="7030A0"/>
                </a:solidFill>
                <a:latin typeface="Calibri" pitchFamily="34" charset="0"/>
              </a:rPr>
              <a:t>may not smoke </a:t>
            </a:r>
            <a:r>
              <a:rPr lang="en-US" dirty="0" smtClean="0">
                <a:latin typeface="Calibri" pitchFamily="34" charset="0"/>
              </a:rPr>
              <a:t>in </a:t>
            </a:r>
            <a:r>
              <a:rPr lang="en-US" b="1" dirty="0" smtClean="0">
                <a:solidFill>
                  <a:srgbClr val="7030A0"/>
                </a:solidFill>
                <a:latin typeface="Calibri" pitchFamily="34" charset="0"/>
              </a:rPr>
              <a:t>partially enclosed public places</a:t>
            </a:r>
            <a:r>
              <a:rPr lang="en-US" dirty="0" smtClean="0">
                <a:latin typeface="Calibri" pitchFamily="34" charset="0"/>
              </a:rPr>
              <a:t> like patio etc.</a:t>
            </a:r>
          </a:p>
          <a:p>
            <a:pPr marL="514350" indent="-514350">
              <a:buFont typeface="+mj-lt"/>
              <a:buAutoNum type="arabicPeriod"/>
            </a:pPr>
            <a:r>
              <a:rPr lang="en-US" dirty="0" smtClean="0">
                <a:latin typeface="Calibri" pitchFamily="34" charset="0"/>
              </a:rPr>
              <a:t>You </a:t>
            </a:r>
            <a:r>
              <a:rPr lang="en-US" b="1" dirty="0" smtClean="0">
                <a:solidFill>
                  <a:srgbClr val="7030A0"/>
                </a:solidFill>
                <a:latin typeface="Calibri" pitchFamily="34" charset="0"/>
              </a:rPr>
              <a:t>cannot smoke </a:t>
            </a:r>
            <a:r>
              <a:rPr lang="en-US" dirty="0" smtClean="0">
                <a:latin typeface="Calibri" pitchFamily="34" charset="0"/>
              </a:rPr>
              <a:t>on the </a:t>
            </a:r>
            <a:r>
              <a:rPr lang="en-US" b="1" dirty="0" smtClean="0">
                <a:solidFill>
                  <a:srgbClr val="7030A0"/>
                </a:solidFill>
                <a:latin typeface="Calibri" pitchFamily="34" charset="0"/>
              </a:rPr>
              <a:t>premises</a:t>
            </a:r>
            <a:r>
              <a:rPr lang="en-US" dirty="0" smtClean="0">
                <a:latin typeface="Calibri" pitchFamily="34" charset="0"/>
              </a:rPr>
              <a:t> that are used for </a:t>
            </a:r>
            <a:r>
              <a:rPr lang="en-US" b="1" dirty="0" smtClean="0">
                <a:solidFill>
                  <a:srgbClr val="7030A0"/>
                </a:solidFill>
                <a:latin typeface="Calibri" pitchFamily="34" charset="0"/>
              </a:rPr>
              <a:t>commercial childcare activities</a:t>
            </a:r>
            <a:r>
              <a:rPr lang="en-US" dirty="0" smtClean="0">
                <a:solidFill>
                  <a:srgbClr val="7030A0"/>
                </a:solidFill>
                <a:latin typeface="Calibri" pitchFamily="34" charset="0"/>
              </a:rPr>
              <a:t>.</a:t>
            </a:r>
          </a:p>
          <a:p>
            <a:pPr marL="514350" indent="-514350">
              <a:buFont typeface="+mj-lt"/>
              <a:buAutoNum type="arabicPeriod"/>
            </a:pPr>
            <a:r>
              <a:rPr lang="en-US" dirty="0" smtClean="0">
                <a:latin typeface="Calibri" pitchFamily="34" charset="0"/>
              </a:rPr>
              <a:t>You </a:t>
            </a:r>
            <a:r>
              <a:rPr lang="en-US" b="1" dirty="0" smtClean="0">
                <a:solidFill>
                  <a:srgbClr val="7030A0"/>
                </a:solidFill>
                <a:latin typeface="Calibri" pitchFamily="34" charset="0"/>
              </a:rPr>
              <a:t>cannot sell </a:t>
            </a:r>
            <a:r>
              <a:rPr lang="en-US" dirty="0" smtClean="0">
                <a:latin typeface="Calibri" pitchFamily="34" charset="0"/>
              </a:rPr>
              <a:t>or </a:t>
            </a:r>
            <a:r>
              <a:rPr lang="en-US" b="1" dirty="0" smtClean="0">
                <a:solidFill>
                  <a:srgbClr val="7030A0"/>
                </a:solidFill>
                <a:latin typeface="Calibri" pitchFamily="34" charset="0"/>
              </a:rPr>
              <a:t>be  a supplier of cigarettes </a:t>
            </a:r>
            <a:r>
              <a:rPr lang="en-US" dirty="0" smtClean="0">
                <a:latin typeface="Calibri" pitchFamily="34" charset="0"/>
              </a:rPr>
              <a:t>if you are </a:t>
            </a:r>
            <a:r>
              <a:rPr lang="en-US" b="1" dirty="0" smtClean="0">
                <a:solidFill>
                  <a:srgbClr val="7030A0"/>
                </a:solidFill>
                <a:latin typeface="Calibri" pitchFamily="34" charset="0"/>
              </a:rPr>
              <a:t>under 18</a:t>
            </a:r>
            <a:r>
              <a:rPr lang="en-US" dirty="0" smtClean="0">
                <a:solidFill>
                  <a:srgbClr val="7030A0"/>
                </a:solidFill>
                <a:latin typeface="Calibri" pitchFamily="34" charset="0"/>
              </a:rPr>
              <a:t>.</a:t>
            </a:r>
          </a:p>
          <a:p>
            <a:pPr marL="514350" indent="-514350">
              <a:buFont typeface="+mj-lt"/>
              <a:buAutoNum type="arabicPeriod"/>
            </a:pPr>
            <a:r>
              <a:rPr lang="en-US" b="1" dirty="0" smtClean="0">
                <a:solidFill>
                  <a:srgbClr val="7030A0"/>
                </a:solidFill>
                <a:latin typeface="Calibri" pitchFamily="34" charset="0"/>
              </a:rPr>
              <a:t>Sweets or toys </a:t>
            </a:r>
            <a:r>
              <a:rPr lang="en-US" dirty="0" smtClean="0">
                <a:latin typeface="Calibri" pitchFamily="34" charset="0"/>
              </a:rPr>
              <a:t>that </a:t>
            </a:r>
            <a:r>
              <a:rPr lang="en-US" b="1" dirty="0" smtClean="0">
                <a:solidFill>
                  <a:srgbClr val="7030A0"/>
                </a:solidFill>
                <a:latin typeface="Calibri" pitchFamily="34" charset="0"/>
              </a:rPr>
              <a:t>look like cigarettes </a:t>
            </a:r>
            <a:r>
              <a:rPr lang="en-US" dirty="0" smtClean="0">
                <a:latin typeface="Calibri" pitchFamily="34" charset="0"/>
              </a:rPr>
              <a:t>are </a:t>
            </a:r>
            <a:r>
              <a:rPr lang="en-US" b="1" dirty="0" smtClean="0">
                <a:solidFill>
                  <a:srgbClr val="7030A0"/>
                </a:solidFill>
                <a:latin typeface="Calibri" pitchFamily="34" charset="0"/>
              </a:rPr>
              <a:t>banned</a:t>
            </a:r>
            <a:r>
              <a:rPr lang="en-US" dirty="0" smtClean="0">
                <a:latin typeface="Calibri" pitchFamily="34" charset="0"/>
              </a:rPr>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Respiratory emergencies:</a:t>
            </a:r>
            <a:endParaRPr lang="en-US" dirty="0">
              <a:solidFill>
                <a:schemeClr val="tx1"/>
              </a:solidFill>
              <a:latin typeface="Calibri" pitchFamily="34" charset="0"/>
            </a:endParaRPr>
          </a:p>
        </p:txBody>
      </p:sp>
      <p:sp>
        <p:nvSpPr>
          <p:cNvPr id="3" name="Content Placeholder 2"/>
          <p:cNvSpPr>
            <a:spLocks noGrp="1"/>
          </p:cNvSpPr>
          <p:nvPr>
            <p:ph idx="1"/>
          </p:nvPr>
        </p:nvSpPr>
        <p:spPr>
          <a:xfrm>
            <a:off x="457200" y="1609416"/>
            <a:ext cx="7620000" cy="4846320"/>
          </a:xfrm>
        </p:spPr>
        <p:txBody>
          <a:bodyPr>
            <a:normAutofit/>
          </a:bodyPr>
          <a:lstStyle/>
          <a:p>
            <a:pPr>
              <a:buNone/>
            </a:pPr>
            <a:r>
              <a:rPr lang="en-US" b="1" dirty="0" smtClean="0">
                <a:latin typeface="Calibri" pitchFamily="34" charset="0"/>
              </a:rPr>
              <a:t>ARTIFICAL RESPIRATION:</a:t>
            </a:r>
          </a:p>
          <a:p>
            <a:pPr>
              <a:buNone/>
            </a:pPr>
            <a:endParaRPr lang="en-US" sz="1000" b="1" dirty="0" smtClean="0">
              <a:latin typeface="Calibri" pitchFamily="34" charset="0"/>
            </a:endParaRPr>
          </a:p>
          <a:p>
            <a:r>
              <a:rPr lang="en-US" dirty="0" smtClean="0">
                <a:latin typeface="Calibri" pitchFamily="34" charset="0"/>
              </a:rPr>
              <a:t>A </a:t>
            </a:r>
            <a:r>
              <a:rPr lang="en-US" b="1" dirty="0" smtClean="0">
                <a:solidFill>
                  <a:srgbClr val="7030A0"/>
                </a:solidFill>
                <a:latin typeface="Calibri" pitchFamily="34" charset="0"/>
              </a:rPr>
              <a:t>drug overdose, drowning or an accident </a:t>
            </a:r>
            <a:r>
              <a:rPr lang="en-US" dirty="0" smtClean="0">
                <a:latin typeface="Calibri" pitchFamily="34" charset="0"/>
              </a:rPr>
              <a:t>may cause a </a:t>
            </a:r>
            <a:r>
              <a:rPr lang="en-US" b="1" dirty="0" smtClean="0">
                <a:solidFill>
                  <a:srgbClr val="7030A0"/>
                </a:solidFill>
                <a:latin typeface="Calibri" pitchFamily="34" charset="0"/>
              </a:rPr>
              <a:t>person to stop breathing</a:t>
            </a:r>
            <a:r>
              <a:rPr lang="en-US" dirty="0" smtClean="0">
                <a:solidFill>
                  <a:srgbClr val="7030A0"/>
                </a:solidFill>
                <a:latin typeface="Calibri" pitchFamily="34" charset="0"/>
              </a:rPr>
              <a:t>.</a:t>
            </a:r>
          </a:p>
          <a:p>
            <a:r>
              <a:rPr lang="en-US" dirty="0" smtClean="0">
                <a:latin typeface="Calibri" pitchFamily="34" charset="0"/>
              </a:rPr>
              <a:t>Then </a:t>
            </a:r>
            <a:r>
              <a:rPr lang="en-US" b="1" dirty="0" smtClean="0">
                <a:solidFill>
                  <a:srgbClr val="7030A0"/>
                </a:solidFill>
                <a:latin typeface="Calibri" pitchFamily="34" charset="0"/>
              </a:rPr>
              <a:t>artificial respiration </a:t>
            </a:r>
            <a:r>
              <a:rPr lang="en-US" dirty="0" smtClean="0">
                <a:latin typeface="Calibri" pitchFamily="34" charset="0"/>
              </a:rPr>
              <a:t>becomes </a:t>
            </a:r>
            <a:r>
              <a:rPr lang="en-US" b="1" dirty="0" smtClean="0">
                <a:solidFill>
                  <a:srgbClr val="7030A0"/>
                </a:solidFill>
                <a:latin typeface="Calibri" pitchFamily="34" charset="0"/>
              </a:rPr>
              <a:t>necessary</a:t>
            </a:r>
            <a:r>
              <a:rPr lang="en-US" dirty="0" smtClean="0">
                <a:latin typeface="Calibri" pitchFamily="34" charset="0"/>
              </a:rPr>
              <a:t> to </a:t>
            </a:r>
            <a:r>
              <a:rPr lang="en-US" b="1" dirty="0" smtClean="0">
                <a:solidFill>
                  <a:srgbClr val="7030A0"/>
                </a:solidFill>
                <a:latin typeface="Calibri" pitchFamily="34" charset="0"/>
              </a:rPr>
              <a:t>keep the lungs working </a:t>
            </a:r>
            <a:r>
              <a:rPr lang="en-US" dirty="0" smtClean="0">
                <a:latin typeface="Calibri" pitchFamily="34" charset="0"/>
              </a:rPr>
              <a:t>in order to </a:t>
            </a:r>
            <a:r>
              <a:rPr lang="en-US" b="1" dirty="0" smtClean="0">
                <a:solidFill>
                  <a:srgbClr val="7030A0"/>
                </a:solidFill>
                <a:latin typeface="Calibri" pitchFamily="34" charset="0"/>
              </a:rPr>
              <a:t>supply the body with oxygen until medical assistance arrives</a:t>
            </a:r>
            <a:r>
              <a:rPr lang="en-US" dirty="0" smtClean="0">
                <a:latin typeface="Calibri" pitchFamily="34" charset="0"/>
              </a:rPr>
              <a:t>.</a:t>
            </a:r>
          </a:p>
          <a:p>
            <a:r>
              <a:rPr lang="en-US" b="1" dirty="0" smtClean="0">
                <a:solidFill>
                  <a:srgbClr val="7030A0"/>
                </a:solidFill>
                <a:latin typeface="Calibri" pitchFamily="34" charset="0"/>
              </a:rPr>
              <a:t>Artificial respiration </a:t>
            </a:r>
            <a:r>
              <a:rPr lang="en-US" dirty="0" smtClean="0">
                <a:latin typeface="Calibri" pitchFamily="34" charset="0"/>
              </a:rPr>
              <a:t>can occur through a </a:t>
            </a:r>
            <a:r>
              <a:rPr lang="en-US" b="1" dirty="0" smtClean="0">
                <a:solidFill>
                  <a:srgbClr val="7030A0"/>
                </a:solidFill>
                <a:latin typeface="Calibri" pitchFamily="34" charset="0"/>
              </a:rPr>
              <a:t>machine called a ventilator</a:t>
            </a:r>
            <a:r>
              <a:rPr lang="en-US" dirty="0" smtClean="0">
                <a:solidFill>
                  <a:srgbClr val="7030A0"/>
                </a:solidFill>
                <a:latin typeface="Calibri" pitchFamily="34" charset="0"/>
              </a:rPr>
              <a:t>.</a:t>
            </a:r>
          </a:p>
          <a:p>
            <a:r>
              <a:rPr lang="en-US" b="1" dirty="0" smtClean="0">
                <a:solidFill>
                  <a:srgbClr val="7030A0"/>
                </a:solidFill>
                <a:latin typeface="Calibri" pitchFamily="34" charset="0"/>
              </a:rPr>
              <a:t>Mouth-to-mouth resuscitation </a:t>
            </a:r>
            <a:r>
              <a:rPr lang="en-US" dirty="0" smtClean="0">
                <a:latin typeface="Calibri" pitchFamily="34" charset="0"/>
              </a:rPr>
              <a:t>is one of the </a:t>
            </a:r>
            <a:r>
              <a:rPr lang="en-US" b="1" dirty="0" smtClean="0">
                <a:solidFill>
                  <a:srgbClr val="7030A0"/>
                </a:solidFill>
                <a:latin typeface="Calibri" pitchFamily="34" charset="0"/>
              </a:rPr>
              <a:t>most common means of artificial respiration</a:t>
            </a:r>
            <a:r>
              <a:rPr lang="en-US" dirty="0" smtClean="0">
                <a:solidFill>
                  <a:srgbClr val="7030A0"/>
                </a:solidFill>
                <a:latin typeface="Calibri" pitchFamily="34" charset="0"/>
              </a:rPr>
              <a:t>.</a:t>
            </a:r>
          </a:p>
          <a:p>
            <a:pPr>
              <a:buNone/>
            </a:pPr>
            <a:endParaRPr lang="en-US" dirty="0" smtClean="0">
              <a:latin typeface="Calibri" pitchFamily="34" charset="0"/>
            </a:endParaRPr>
          </a:p>
          <a:p>
            <a:pPr>
              <a:buNone/>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42048" cy="1143000"/>
          </a:xfrm>
        </p:spPr>
        <p:txBody>
          <a:bodyPr>
            <a:normAutofit/>
          </a:bodyPr>
          <a:lstStyle/>
          <a:p>
            <a:r>
              <a:rPr lang="en-US" dirty="0" smtClean="0">
                <a:solidFill>
                  <a:schemeClr val="tx1"/>
                </a:solidFill>
                <a:latin typeface="Calibri" pitchFamily="34" charset="0"/>
              </a:rPr>
              <a:t>Respiratory emergencies:</a:t>
            </a:r>
            <a:endParaRPr lang="en-US" dirty="0"/>
          </a:p>
        </p:txBody>
      </p:sp>
      <p:sp>
        <p:nvSpPr>
          <p:cNvPr id="3" name="Content Placeholder 2"/>
          <p:cNvSpPr>
            <a:spLocks noGrp="1"/>
          </p:cNvSpPr>
          <p:nvPr>
            <p:ph sz="half" idx="1"/>
          </p:nvPr>
        </p:nvSpPr>
        <p:spPr/>
        <p:txBody>
          <a:bodyPr>
            <a:normAutofit fontScale="77500" lnSpcReduction="20000"/>
          </a:bodyPr>
          <a:lstStyle/>
          <a:p>
            <a:r>
              <a:rPr lang="en-US" b="1" dirty="0" smtClean="0">
                <a:latin typeface="Calibri" pitchFamily="34" charset="0"/>
              </a:rPr>
              <a:t>Mouth-to-mouth </a:t>
            </a:r>
            <a:r>
              <a:rPr lang="en-US" b="1" dirty="0" smtClean="0">
                <a:latin typeface="Calibri" pitchFamily="34" charset="0"/>
              </a:rPr>
              <a:t>occurs </a:t>
            </a:r>
            <a:r>
              <a:rPr lang="en-US" b="1" dirty="0" smtClean="0">
                <a:latin typeface="Calibri" pitchFamily="34" charset="0"/>
              </a:rPr>
              <a:t>in the following way:</a:t>
            </a:r>
          </a:p>
          <a:p>
            <a:pPr marL="514350" indent="-514350">
              <a:buFont typeface="+mj-lt"/>
              <a:buAutoNum type="arabicPeriod"/>
            </a:pPr>
            <a:r>
              <a:rPr lang="en-US" dirty="0" smtClean="0">
                <a:latin typeface="Calibri" pitchFamily="34" charset="0"/>
              </a:rPr>
              <a:t>The patient must be fully stretched out on his back.</a:t>
            </a:r>
          </a:p>
          <a:p>
            <a:pPr marL="514350" indent="-514350">
              <a:buFont typeface="+mj-lt"/>
              <a:buAutoNum type="arabicPeriod"/>
            </a:pPr>
            <a:r>
              <a:rPr lang="en-US" dirty="0" smtClean="0">
                <a:latin typeface="Calibri" pitchFamily="34" charset="0"/>
              </a:rPr>
              <a:t>The neck must be lifted and supported with a pillow to ensure the head is tilted backwards.</a:t>
            </a:r>
          </a:p>
          <a:p>
            <a:pPr marL="514350" indent="-514350">
              <a:buFont typeface="+mj-lt"/>
              <a:buAutoNum type="arabicPeriod"/>
            </a:pPr>
            <a:r>
              <a:rPr lang="en-US" dirty="0" smtClean="0">
                <a:latin typeface="Calibri" pitchFamily="34" charset="0"/>
              </a:rPr>
              <a:t>Tightly hold the nose so that it is closed.</a:t>
            </a:r>
          </a:p>
          <a:p>
            <a:pPr marL="514350" indent="-514350">
              <a:buFont typeface="+mj-lt"/>
              <a:buAutoNum type="arabicPeriod"/>
            </a:pPr>
            <a:r>
              <a:rPr lang="en-US" dirty="0" smtClean="0">
                <a:latin typeface="Calibri" pitchFamily="34" charset="0"/>
              </a:rPr>
              <a:t>Blow hard into the mouth until the chest rises as in normal breathing.</a:t>
            </a:r>
          </a:p>
        </p:txBody>
      </p:sp>
      <p:pic>
        <p:nvPicPr>
          <p:cNvPr id="5" name="Content Placeholder 4" descr="p131.gif"/>
          <p:cNvPicPr>
            <a:picLocks noGrp="1" noChangeAspect="1"/>
          </p:cNvPicPr>
          <p:nvPr>
            <p:ph sz="half" idx="2"/>
          </p:nvPr>
        </p:nvPicPr>
        <p:blipFill>
          <a:blip r:embed="rId2" cstate="print"/>
          <a:stretch>
            <a:fillRect/>
          </a:stretch>
        </p:blipFill>
        <p:spPr>
          <a:xfrm>
            <a:off x="4588763" y="1600200"/>
            <a:ext cx="2700148" cy="4525963"/>
          </a:xfrm>
        </p:spPr>
      </p:pic>
      <p:sp>
        <p:nvSpPr>
          <p:cNvPr id="6" name="TextBox 5"/>
          <p:cNvSpPr txBox="1"/>
          <p:nvPr/>
        </p:nvSpPr>
        <p:spPr>
          <a:xfrm>
            <a:off x="5257800" y="6096000"/>
            <a:ext cx="1755160" cy="461665"/>
          </a:xfrm>
          <a:prstGeom prst="rect">
            <a:avLst/>
          </a:prstGeom>
          <a:noFill/>
        </p:spPr>
        <p:txBody>
          <a:bodyPr wrap="none" rtlCol="0">
            <a:spAutoFit/>
          </a:bodyPr>
          <a:lstStyle/>
          <a:p>
            <a:r>
              <a:rPr lang="en-US" sz="2400" b="1" dirty="0" smtClean="0">
                <a:latin typeface="Calibri" pitchFamily="34" charset="0"/>
              </a:rPr>
              <a:t>Steps in CPR</a:t>
            </a:r>
            <a:endParaRPr lang="en-US" sz="2400" b="1"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GAS exchange at the lungs</a:t>
            </a:r>
            <a:endParaRPr lang="en-US" dirty="0"/>
          </a:p>
        </p:txBody>
      </p:sp>
      <p:sp>
        <p:nvSpPr>
          <p:cNvPr id="3" name="Content Placeholder 2"/>
          <p:cNvSpPr>
            <a:spLocks noGrp="1"/>
          </p:cNvSpPr>
          <p:nvPr>
            <p:ph idx="1"/>
          </p:nvPr>
        </p:nvSpPr>
        <p:spPr/>
        <p:txBody>
          <a:bodyPr>
            <a:normAutofit fontScale="92500"/>
          </a:bodyPr>
          <a:lstStyle/>
          <a:p>
            <a:pPr marL="514350" indent="-514350">
              <a:buAutoNum type="arabicPeriod" startAt="5"/>
            </a:pPr>
            <a:r>
              <a:rPr lang="en-US" dirty="0" smtClean="0">
                <a:latin typeface="Calibri" pitchFamily="34" charset="0"/>
              </a:rPr>
              <a:t>This means that there is a </a:t>
            </a:r>
            <a:r>
              <a:rPr lang="en-US" b="1" dirty="0" smtClean="0">
                <a:solidFill>
                  <a:srgbClr val="6600FF"/>
                </a:solidFill>
                <a:latin typeface="Calibri" pitchFamily="34" charset="0"/>
              </a:rPr>
              <a:t>region of high concentration of carbon dioxide</a:t>
            </a:r>
            <a:r>
              <a:rPr lang="en-US" dirty="0" smtClean="0">
                <a:solidFill>
                  <a:srgbClr val="6600FF"/>
                </a:solidFill>
                <a:latin typeface="Calibri" pitchFamily="34" charset="0"/>
              </a:rPr>
              <a:t> </a:t>
            </a:r>
            <a:r>
              <a:rPr lang="en-US" dirty="0" smtClean="0">
                <a:latin typeface="Calibri" pitchFamily="34" charset="0"/>
              </a:rPr>
              <a:t>in the </a:t>
            </a:r>
            <a:r>
              <a:rPr lang="en-US" b="1" dirty="0" smtClean="0">
                <a:solidFill>
                  <a:srgbClr val="6600FF"/>
                </a:solidFill>
                <a:latin typeface="Calibri" pitchFamily="34" charset="0"/>
              </a:rPr>
              <a:t>capillaries around the alveoli </a:t>
            </a:r>
            <a:r>
              <a:rPr lang="en-US" dirty="0" smtClean="0">
                <a:latin typeface="Calibri" pitchFamily="34" charset="0"/>
              </a:rPr>
              <a:t>and a </a:t>
            </a:r>
            <a:r>
              <a:rPr lang="en-US" b="1" dirty="0" smtClean="0">
                <a:solidFill>
                  <a:srgbClr val="6600FF"/>
                </a:solidFill>
                <a:latin typeface="Calibri" pitchFamily="34" charset="0"/>
              </a:rPr>
              <a:t>region of low concentration of carbon dioxide within the alveoli</a:t>
            </a:r>
            <a:r>
              <a:rPr lang="en-US" dirty="0" smtClean="0">
                <a:solidFill>
                  <a:srgbClr val="6600FF"/>
                </a:solidFill>
                <a:latin typeface="Calibri" pitchFamily="34" charset="0"/>
              </a:rPr>
              <a:t>.</a:t>
            </a:r>
            <a:r>
              <a:rPr lang="en-US" dirty="0" smtClean="0">
                <a:latin typeface="Calibri" pitchFamily="34" charset="0"/>
              </a:rPr>
              <a:t> </a:t>
            </a:r>
          </a:p>
          <a:p>
            <a:pPr marL="514350" indent="-514350">
              <a:buAutoNum type="arabicPeriod" startAt="5"/>
            </a:pPr>
            <a:r>
              <a:rPr lang="en-US" dirty="0" smtClean="0">
                <a:latin typeface="Calibri" pitchFamily="34" charset="0"/>
              </a:rPr>
              <a:t>Therefore </a:t>
            </a:r>
            <a:r>
              <a:rPr lang="en-US" b="1" dirty="0" smtClean="0">
                <a:solidFill>
                  <a:srgbClr val="6600FF"/>
                </a:solidFill>
                <a:latin typeface="Calibri" pitchFamily="34" charset="0"/>
              </a:rPr>
              <a:t>carbon dioxide moves from the capillaries into the alveoli</a:t>
            </a:r>
            <a:r>
              <a:rPr lang="en-US" dirty="0" smtClean="0">
                <a:solidFill>
                  <a:srgbClr val="6600FF"/>
                </a:solidFill>
                <a:latin typeface="Calibri" pitchFamily="34" charset="0"/>
              </a:rPr>
              <a:t> </a:t>
            </a:r>
            <a:r>
              <a:rPr lang="en-US" dirty="0" smtClean="0">
                <a:latin typeface="Calibri" pitchFamily="34" charset="0"/>
              </a:rPr>
              <a:t>by </a:t>
            </a:r>
            <a:r>
              <a:rPr lang="en-US" b="1" dirty="0" smtClean="0">
                <a:solidFill>
                  <a:srgbClr val="6600FF"/>
                </a:solidFill>
                <a:latin typeface="Calibri" pitchFamily="34" charset="0"/>
              </a:rPr>
              <a:t>diffusion</a:t>
            </a:r>
            <a:r>
              <a:rPr lang="en-US" dirty="0" smtClean="0">
                <a:solidFill>
                  <a:srgbClr val="6600FF"/>
                </a:solidFill>
                <a:latin typeface="Calibri" pitchFamily="34" charset="0"/>
              </a:rPr>
              <a:t>.</a:t>
            </a:r>
          </a:p>
          <a:p>
            <a:pPr marL="514350" indent="-514350">
              <a:buAutoNum type="arabicPeriod" startAt="5"/>
            </a:pPr>
            <a:r>
              <a:rPr lang="en-US" dirty="0" smtClean="0">
                <a:latin typeface="Calibri" pitchFamily="34" charset="0"/>
              </a:rPr>
              <a:t>The </a:t>
            </a:r>
            <a:r>
              <a:rPr lang="en-US" b="1" dirty="0" smtClean="0">
                <a:solidFill>
                  <a:srgbClr val="6600FF"/>
                </a:solidFill>
                <a:latin typeface="Calibri" pitchFamily="34" charset="0"/>
              </a:rPr>
              <a:t>dissolved carbon dioxide diffuses </a:t>
            </a:r>
            <a:r>
              <a:rPr lang="en-US" dirty="0" smtClean="0">
                <a:latin typeface="Calibri" pitchFamily="34" charset="0"/>
              </a:rPr>
              <a:t>through the </a:t>
            </a:r>
            <a:r>
              <a:rPr lang="en-US" b="1" dirty="0" smtClean="0">
                <a:solidFill>
                  <a:srgbClr val="6600FF"/>
                </a:solidFill>
                <a:latin typeface="Calibri" pitchFamily="34" charset="0"/>
              </a:rPr>
              <a:t>walls of the capillaries </a:t>
            </a:r>
            <a:r>
              <a:rPr lang="en-US" dirty="0" smtClean="0">
                <a:latin typeface="Calibri" pitchFamily="34" charset="0"/>
              </a:rPr>
              <a:t>and the </a:t>
            </a:r>
            <a:r>
              <a:rPr lang="en-US" b="1" dirty="0" smtClean="0">
                <a:solidFill>
                  <a:srgbClr val="6600FF"/>
                </a:solidFill>
                <a:latin typeface="Calibri" pitchFamily="34" charset="0"/>
              </a:rPr>
              <a:t>squamous epithelial lining of the alveoli</a:t>
            </a:r>
            <a:r>
              <a:rPr lang="en-US" dirty="0" smtClean="0">
                <a:solidFill>
                  <a:srgbClr val="6600FF"/>
                </a:solidFill>
                <a:latin typeface="Calibri" pitchFamily="34" charset="0"/>
              </a:rPr>
              <a:t>.</a:t>
            </a:r>
          </a:p>
          <a:p>
            <a:pPr marL="514350" indent="-514350">
              <a:buAutoNum type="arabicPeriod" startAt="5"/>
            </a:pPr>
            <a:r>
              <a:rPr lang="en-US" dirty="0" smtClean="0">
                <a:latin typeface="Calibri" pitchFamily="34" charset="0"/>
              </a:rPr>
              <a:t>At this point there is a </a:t>
            </a:r>
            <a:r>
              <a:rPr lang="en-US" b="1" dirty="0" smtClean="0">
                <a:solidFill>
                  <a:srgbClr val="6600FF"/>
                </a:solidFill>
                <a:latin typeface="Calibri" pitchFamily="34" charset="0"/>
              </a:rPr>
              <a:t>high concentration of oxygen in the alveoli</a:t>
            </a:r>
            <a:r>
              <a:rPr lang="en-US" dirty="0" smtClean="0">
                <a:latin typeface="Calibri" pitchFamily="34" charset="0"/>
              </a:rPr>
              <a:t> and a </a:t>
            </a:r>
            <a:r>
              <a:rPr lang="en-US" b="1" dirty="0" smtClean="0">
                <a:solidFill>
                  <a:srgbClr val="6600FF"/>
                </a:solidFill>
                <a:latin typeface="Calibri" pitchFamily="34" charset="0"/>
              </a:rPr>
              <a:t>low concentration of oxygen </a:t>
            </a:r>
            <a:r>
              <a:rPr lang="en-US" dirty="0" smtClean="0">
                <a:latin typeface="Calibri" pitchFamily="34" charset="0"/>
              </a:rPr>
              <a:t>in the </a:t>
            </a:r>
            <a:r>
              <a:rPr lang="en-US" b="1" dirty="0" smtClean="0">
                <a:solidFill>
                  <a:srgbClr val="6600FF"/>
                </a:solidFill>
                <a:latin typeface="Calibri" pitchFamily="34" charset="0"/>
              </a:rPr>
              <a:t>blood capillaries around the alveoli</a:t>
            </a:r>
            <a:r>
              <a:rPr lang="en-US" dirty="0" smtClean="0">
                <a:solidFill>
                  <a:srgbClr val="6600FF"/>
                </a:solidFill>
                <a:latin typeface="Calibri" pitchFamily="34" charset="0"/>
              </a:rPr>
              <a:t>.</a:t>
            </a:r>
            <a:endParaRPr lang="en-US" dirty="0">
              <a:solidFill>
                <a:srgbClr val="6600FF"/>
              </a:solidFill>
              <a:latin typeface="Calibri"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Respiratory emergencies:</a:t>
            </a:r>
            <a:endParaRPr lang="en-US" dirty="0"/>
          </a:p>
        </p:txBody>
      </p:sp>
      <p:sp>
        <p:nvSpPr>
          <p:cNvPr id="5" name="Content Placeholder 4"/>
          <p:cNvSpPr>
            <a:spLocks noGrp="1"/>
          </p:cNvSpPr>
          <p:nvPr>
            <p:ph idx="1"/>
          </p:nvPr>
        </p:nvSpPr>
        <p:spPr/>
        <p:txBody>
          <a:bodyPr/>
          <a:lstStyle/>
          <a:p>
            <a:pPr marL="514350" indent="-514350">
              <a:buAutoNum type="arabicPeriod" startAt="5"/>
            </a:pPr>
            <a:r>
              <a:rPr lang="en-US" dirty="0" smtClean="0">
                <a:latin typeface="Calibri" pitchFamily="34" charset="0"/>
              </a:rPr>
              <a:t>Allow the air to escape through the mouth.</a:t>
            </a:r>
          </a:p>
          <a:p>
            <a:pPr marL="514350" indent="-514350">
              <a:buAutoNum type="arabicPeriod" startAt="6"/>
            </a:pPr>
            <a:r>
              <a:rPr lang="en-US" dirty="0" smtClean="0">
                <a:latin typeface="Calibri" pitchFamily="34" charset="0"/>
              </a:rPr>
              <a:t>This must continue in an adult at the rate of 15 breaths per minute and 20 breaths per minute in a child.</a:t>
            </a:r>
          </a:p>
          <a:p>
            <a:pPr marL="514350" indent="-514350">
              <a:buAutoNum type="arabicPeriod" startAt="7"/>
            </a:pPr>
            <a:r>
              <a:rPr lang="en-US" dirty="0" smtClean="0">
                <a:latin typeface="Calibri" pitchFamily="34" charset="0"/>
              </a:rPr>
              <a:t>This may have to continue for a long time until the patient is breathing on their own.</a:t>
            </a:r>
          </a:p>
          <a:p>
            <a:pPr marL="514350" indent="-514350">
              <a:buNone/>
            </a:pPr>
            <a:endParaRPr lang="en-US" dirty="0" smtClean="0">
              <a:latin typeface="Calibri" pitchFamily="34" charset="0"/>
            </a:endParaRP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Terminology:</a:t>
            </a:r>
            <a:endParaRPr lang="en-US" dirty="0">
              <a:solidFill>
                <a:schemeClr val="tx1"/>
              </a:solidFill>
              <a:latin typeface="Calibri" pitchFamily="34" charset="0"/>
            </a:endParaRPr>
          </a:p>
        </p:txBody>
      </p:sp>
      <p:sp>
        <p:nvSpPr>
          <p:cNvPr id="5" name="Content Placeholder 4"/>
          <p:cNvSpPr>
            <a:spLocks noGrp="1"/>
          </p:cNvSpPr>
          <p:nvPr>
            <p:ph idx="1"/>
          </p:nvPr>
        </p:nvSpPr>
        <p:spPr>
          <a:xfrm>
            <a:off x="228600" y="1609416"/>
            <a:ext cx="8077200" cy="5096184"/>
          </a:xfrm>
        </p:spPr>
        <p:txBody>
          <a:bodyPr>
            <a:normAutofit/>
          </a:bodyPr>
          <a:lstStyle/>
          <a:p>
            <a:r>
              <a:rPr lang="en-US" sz="2400" b="1" dirty="0" smtClean="0">
                <a:solidFill>
                  <a:srgbClr val="7030A0"/>
                </a:solidFill>
                <a:latin typeface="Calibri" pitchFamily="34" charset="0"/>
              </a:rPr>
              <a:t>Diffusion: </a:t>
            </a:r>
            <a:r>
              <a:rPr lang="en-US" sz="2400" dirty="0" smtClean="0">
                <a:latin typeface="Calibri" pitchFamily="34" charset="0"/>
              </a:rPr>
              <a:t>The movement of a substance (gas or liquid) from a region of high concentration to a region of low concentration until equilibrium is </a:t>
            </a:r>
            <a:r>
              <a:rPr lang="en-US" sz="2400" dirty="0" smtClean="0">
                <a:latin typeface="Calibri" pitchFamily="34" charset="0"/>
              </a:rPr>
              <a:t>reached</a:t>
            </a:r>
            <a:endParaRPr lang="en-US" sz="2400" dirty="0" smtClean="0">
              <a:latin typeface="Calibri" pitchFamily="34" charset="0"/>
            </a:endParaRPr>
          </a:p>
          <a:p>
            <a:r>
              <a:rPr lang="en-US" sz="2400" b="1" dirty="0" smtClean="0">
                <a:solidFill>
                  <a:srgbClr val="7030A0"/>
                </a:solidFill>
                <a:latin typeface="Calibri" pitchFamily="34" charset="0"/>
              </a:rPr>
              <a:t>Oxygenated Blood: </a:t>
            </a:r>
            <a:r>
              <a:rPr lang="en-US" sz="2400" dirty="0" smtClean="0">
                <a:latin typeface="Calibri" pitchFamily="34" charset="0"/>
              </a:rPr>
              <a:t>Blood with a high concentration of oxygen and a low concentration of carbon dioxide</a:t>
            </a:r>
          </a:p>
          <a:p>
            <a:pPr fontAlgn="t"/>
            <a:r>
              <a:rPr lang="en-US" sz="2400" b="1" dirty="0" smtClean="0">
                <a:solidFill>
                  <a:srgbClr val="7030A0"/>
                </a:solidFill>
                <a:latin typeface="Calibri" pitchFamily="34" charset="0"/>
              </a:rPr>
              <a:t>Deoxygenated blood</a:t>
            </a:r>
            <a:r>
              <a:rPr lang="en-US" sz="2400" b="1" dirty="0" smtClean="0"/>
              <a:t>:  </a:t>
            </a:r>
            <a:r>
              <a:rPr lang="en-US" sz="2400" dirty="0" smtClean="0">
                <a:latin typeface="Calibri" pitchFamily="34" charset="0"/>
              </a:rPr>
              <a:t>Blood that has a high concentration of carbon dioxide and a low concentration of oxygen.</a:t>
            </a:r>
          </a:p>
          <a:p>
            <a:pPr fontAlgn="t"/>
            <a:r>
              <a:rPr lang="en-US" sz="2400" b="1" dirty="0" smtClean="0">
                <a:solidFill>
                  <a:srgbClr val="7030A0"/>
                </a:solidFill>
                <a:latin typeface="Calibri" pitchFamily="34" charset="0"/>
              </a:rPr>
              <a:t>Haemoglobin</a:t>
            </a:r>
            <a:r>
              <a:rPr lang="en-US" sz="2400" dirty="0" smtClean="0">
                <a:latin typeface="Calibri" pitchFamily="34" charset="0"/>
              </a:rPr>
              <a:t>:  pigment that is used to transport gases.</a:t>
            </a:r>
          </a:p>
          <a:p>
            <a:pPr fontAlgn="t"/>
            <a:r>
              <a:rPr lang="en-US" sz="2400" b="1" dirty="0" smtClean="0">
                <a:solidFill>
                  <a:srgbClr val="7030A0"/>
                </a:solidFill>
                <a:latin typeface="Calibri" pitchFamily="34" charset="0"/>
              </a:rPr>
              <a:t>Oxyhaemoglobin</a:t>
            </a:r>
            <a:r>
              <a:rPr lang="en-US" sz="2400" dirty="0" smtClean="0">
                <a:latin typeface="Calibri" pitchFamily="34" charset="0"/>
              </a:rPr>
              <a:t>:  the compound that is formed when oxygen is combined with haemoglobin during the transport of oxygen.</a:t>
            </a:r>
          </a:p>
          <a:p>
            <a:pPr fontAlgn="t"/>
            <a:endParaRPr lang="en-US" sz="2400" dirty="0" smtClean="0"/>
          </a:p>
          <a:p>
            <a:endParaRPr lang="en-US" sz="2800" dirty="0" smtClean="0">
              <a:latin typeface="Calibri" pitchFamily="34" charset="0"/>
            </a:endParaRPr>
          </a:p>
          <a:p>
            <a:endParaRPr lang="en-US" sz="2800" b="1" dirty="0" smtClean="0">
              <a:latin typeface="Calibri" pitchFamily="34" charset="0"/>
            </a:endParaRPr>
          </a:p>
          <a:p>
            <a:endParaRPr lang="en-US" sz="2800" dirty="0" smtClean="0">
              <a:latin typeface="Calibri" pitchFamily="34" charset="0"/>
            </a:endParaRPr>
          </a:p>
          <a:p>
            <a:endParaRPr lang="en-US" sz="2800" b="1" dirty="0" smtClean="0">
              <a:latin typeface="Calibri" pitchFamily="34" charset="0"/>
            </a:endParaRP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Terminology:</a:t>
            </a:r>
            <a:endParaRPr lang="en-US" dirty="0"/>
          </a:p>
        </p:txBody>
      </p:sp>
      <p:sp>
        <p:nvSpPr>
          <p:cNvPr id="3" name="Content Placeholder 2"/>
          <p:cNvSpPr>
            <a:spLocks noGrp="1"/>
          </p:cNvSpPr>
          <p:nvPr>
            <p:ph idx="1"/>
          </p:nvPr>
        </p:nvSpPr>
        <p:spPr>
          <a:xfrm>
            <a:off x="457200" y="1609416"/>
            <a:ext cx="7620000" cy="5019984"/>
          </a:xfrm>
        </p:spPr>
        <p:txBody>
          <a:bodyPr>
            <a:normAutofit fontScale="92500" lnSpcReduction="10000"/>
          </a:bodyPr>
          <a:lstStyle/>
          <a:p>
            <a:r>
              <a:rPr lang="en-US" sz="2400" b="1" dirty="0" smtClean="0">
                <a:solidFill>
                  <a:srgbClr val="7030A0"/>
                </a:solidFill>
                <a:latin typeface="Calibri" pitchFamily="34" charset="0"/>
              </a:rPr>
              <a:t>Carbhaemoglobin</a:t>
            </a:r>
            <a:r>
              <a:rPr lang="en-US" sz="2400" dirty="0" smtClean="0">
                <a:latin typeface="Calibri" pitchFamily="34" charset="0"/>
              </a:rPr>
              <a:t>:  the compound that is formed when carbon dioxide combines with haemoglobin so that it can be transported to the lungs</a:t>
            </a:r>
            <a:r>
              <a:rPr lang="en-US" sz="2400" dirty="0" smtClean="0">
                <a:latin typeface="Calibri" pitchFamily="34" charset="0"/>
              </a:rPr>
              <a:t>.</a:t>
            </a:r>
          </a:p>
          <a:p>
            <a:endParaRPr lang="en-US" sz="2400" dirty="0" smtClean="0">
              <a:latin typeface="Calibri" pitchFamily="34" charset="0"/>
            </a:endParaRPr>
          </a:p>
          <a:p>
            <a:r>
              <a:rPr lang="en-US" sz="2400" b="1" dirty="0" smtClean="0">
                <a:solidFill>
                  <a:srgbClr val="7030A0"/>
                </a:solidFill>
                <a:latin typeface="Calibri" pitchFamily="34" charset="0"/>
              </a:rPr>
              <a:t>Altitude</a:t>
            </a:r>
            <a:r>
              <a:rPr lang="en-US" sz="2400" dirty="0" smtClean="0">
                <a:latin typeface="Calibri" pitchFamily="34" charset="0"/>
              </a:rPr>
              <a:t>:  refers to the height of the land above sea level</a:t>
            </a:r>
            <a:r>
              <a:rPr lang="en-US" sz="2400" dirty="0" smtClean="0">
                <a:latin typeface="Calibri" pitchFamily="34" charset="0"/>
              </a:rPr>
              <a:t>.</a:t>
            </a:r>
          </a:p>
          <a:p>
            <a:endParaRPr lang="en-US" sz="2400" dirty="0" smtClean="0">
              <a:latin typeface="Calibri" pitchFamily="34" charset="0"/>
            </a:endParaRPr>
          </a:p>
          <a:p>
            <a:pPr fontAlgn="t"/>
            <a:r>
              <a:rPr lang="en-US" sz="2400" b="1" dirty="0" smtClean="0">
                <a:solidFill>
                  <a:srgbClr val="7030A0"/>
                </a:solidFill>
                <a:latin typeface="Calibri" pitchFamily="34" charset="0"/>
              </a:rPr>
              <a:t>Allergic</a:t>
            </a:r>
            <a:r>
              <a:rPr lang="en-US" sz="2400" b="1" dirty="0" smtClean="0">
                <a:latin typeface="Calibri" pitchFamily="34" charset="0"/>
              </a:rPr>
              <a:t>:  </a:t>
            </a:r>
            <a:r>
              <a:rPr lang="en-US" sz="2400" dirty="0" smtClean="0">
                <a:latin typeface="Calibri" pitchFamily="34" charset="0"/>
              </a:rPr>
              <a:t>When a person becomes sick when exposed to certain plants</a:t>
            </a:r>
            <a:r>
              <a:rPr lang="en-US" sz="2400" dirty="0" smtClean="0">
                <a:latin typeface="Calibri" pitchFamily="34" charset="0"/>
              </a:rPr>
              <a:t>, animals </a:t>
            </a:r>
            <a:r>
              <a:rPr lang="en-US" sz="2400" dirty="0" smtClean="0">
                <a:latin typeface="Calibri" pitchFamily="34" charset="0"/>
              </a:rPr>
              <a:t>or certain types of food</a:t>
            </a:r>
            <a:r>
              <a:rPr lang="en-US" sz="2400" dirty="0" smtClean="0">
                <a:latin typeface="Calibri" pitchFamily="34" charset="0"/>
              </a:rPr>
              <a:t>.</a:t>
            </a:r>
          </a:p>
          <a:p>
            <a:pPr fontAlgn="t"/>
            <a:endParaRPr lang="en-US" sz="2400" dirty="0" smtClean="0">
              <a:latin typeface="Calibri" pitchFamily="34" charset="0"/>
            </a:endParaRPr>
          </a:p>
          <a:p>
            <a:pPr fontAlgn="t"/>
            <a:r>
              <a:rPr lang="en-US" sz="2400" dirty="0" smtClean="0">
                <a:latin typeface="Calibri" pitchFamily="34" charset="0"/>
              </a:rPr>
              <a:t> </a:t>
            </a:r>
            <a:r>
              <a:rPr lang="en-US" sz="2400" b="1" dirty="0" smtClean="0">
                <a:solidFill>
                  <a:srgbClr val="7030A0"/>
                </a:solidFill>
                <a:latin typeface="Calibri" pitchFamily="34" charset="0"/>
              </a:rPr>
              <a:t>Allergen</a:t>
            </a:r>
            <a:r>
              <a:rPr lang="en-US" sz="2400" b="1" dirty="0" smtClean="0">
                <a:latin typeface="Calibri" pitchFamily="34" charset="0"/>
              </a:rPr>
              <a:t>: </a:t>
            </a:r>
            <a:r>
              <a:rPr lang="en-US" sz="2400" dirty="0" smtClean="0">
                <a:latin typeface="Calibri" pitchFamily="34" charset="0"/>
              </a:rPr>
              <a:t>The substances that cause an allergic reaction in some people</a:t>
            </a:r>
            <a:r>
              <a:rPr lang="en-US" sz="2400" dirty="0" smtClean="0">
                <a:latin typeface="Calibri" pitchFamily="34" charset="0"/>
              </a:rPr>
              <a:t>.</a:t>
            </a:r>
          </a:p>
          <a:p>
            <a:pPr fontAlgn="t"/>
            <a:endParaRPr lang="en-US" sz="2400" dirty="0" smtClean="0">
              <a:latin typeface="Calibri" pitchFamily="34" charset="0"/>
            </a:endParaRPr>
          </a:p>
          <a:p>
            <a:pPr fontAlgn="t"/>
            <a:r>
              <a:rPr lang="en-US" sz="2400" b="1" dirty="0" smtClean="0">
                <a:solidFill>
                  <a:srgbClr val="7030A0"/>
                </a:solidFill>
                <a:latin typeface="Calibri" pitchFamily="34" charset="0"/>
              </a:rPr>
              <a:t>Allergic reaction or attack</a:t>
            </a:r>
            <a:r>
              <a:rPr lang="en-US" sz="2400" dirty="0" smtClean="0">
                <a:latin typeface="Calibri" pitchFamily="34" charset="0"/>
              </a:rPr>
              <a:t>: occurs when an allergen enters the body of an allergic person. </a:t>
            </a:r>
          </a:p>
          <a:p>
            <a:pPr fontAlgn="t"/>
            <a:endParaRPr lang="en-US" dirty="0" smtClean="0"/>
          </a:p>
          <a:p>
            <a:pPr fontAlgn="t"/>
            <a:endParaRPr lang="en-US" dirty="0" smtClean="0"/>
          </a:p>
          <a:p>
            <a:pPr fontAlgn="t"/>
            <a:endParaRPr lang="en-U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Terminology:</a:t>
            </a:r>
            <a:endParaRPr lang="en-US" dirty="0"/>
          </a:p>
        </p:txBody>
      </p:sp>
      <p:sp>
        <p:nvSpPr>
          <p:cNvPr id="3" name="Content Placeholder 2"/>
          <p:cNvSpPr>
            <a:spLocks noGrp="1"/>
          </p:cNvSpPr>
          <p:nvPr>
            <p:ph idx="1"/>
          </p:nvPr>
        </p:nvSpPr>
        <p:spPr>
          <a:xfrm>
            <a:off x="228600" y="1609416"/>
            <a:ext cx="7924800" cy="5019984"/>
          </a:xfrm>
        </p:spPr>
        <p:txBody>
          <a:bodyPr>
            <a:normAutofit fontScale="92500" lnSpcReduction="10000"/>
          </a:bodyPr>
          <a:lstStyle/>
          <a:p>
            <a:pPr fontAlgn="t"/>
            <a:r>
              <a:rPr lang="en-US" sz="2400" b="1" dirty="0" smtClean="0">
                <a:solidFill>
                  <a:srgbClr val="7030A0"/>
                </a:solidFill>
                <a:latin typeface="Calibri" pitchFamily="34" charset="0"/>
              </a:rPr>
              <a:t>Disease</a:t>
            </a:r>
            <a:r>
              <a:rPr lang="en-US" sz="2400" b="1" dirty="0" smtClean="0">
                <a:latin typeface="Calibri" pitchFamily="34" charset="0"/>
              </a:rPr>
              <a:t>:  </a:t>
            </a:r>
            <a:r>
              <a:rPr lang="en-US" sz="2400" dirty="0" smtClean="0">
                <a:latin typeface="Calibri" pitchFamily="34" charset="0"/>
              </a:rPr>
              <a:t>when the normal functioning of an organism is upset or changed by infections, environmental factors or inborn defects</a:t>
            </a:r>
            <a:r>
              <a:rPr lang="en-US" sz="2400" dirty="0" smtClean="0">
                <a:latin typeface="Calibri" pitchFamily="34" charset="0"/>
              </a:rPr>
              <a:t>.</a:t>
            </a:r>
          </a:p>
          <a:p>
            <a:pPr fontAlgn="t"/>
            <a:endParaRPr lang="en-US" sz="2400" dirty="0" smtClean="0">
              <a:latin typeface="Calibri" pitchFamily="34" charset="0"/>
            </a:endParaRPr>
          </a:p>
          <a:p>
            <a:pPr fontAlgn="t"/>
            <a:r>
              <a:rPr lang="en-US" sz="2400" b="1" i="1" dirty="0" smtClean="0">
                <a:solidFill>
                  <a:srgbClr val="7030A0"/>
                </a:solidFill>
                <a:latin typeface="Calibri" pitchFamily="34" charset="0"/>
              </a:rPr>
              <a:t>Myobacterium tuberculosis</a:t>
            </a:r>
            <a:r>
              <a:rPr lang="en-US" sz="2400" dirty="0" smtClean="0">
                <a:latin typeface="Calibri" pitchFamily="34" charset="0"/>
              </a:rPr>
              <a:t>:  bacterium that causes TB</a:t>
            </a:r>
            <a:r>
              <a:rPr lang="en-US" sz="2400" dirty="0" smtClean="0">
                <a:latin typeface="Calibri" pitchFamily="34" charset="0"/>
              </a:rPr>
              <a:t>.</a:t>
            </a:r>
          </a:p>
          <a:p>
            <a:pPr fontAlgn="t"/>
            <a:endParaRPr lang="en-US" sz="2400" dirty="0" smtClean="0">
              <a:latin typeface="Calibri" pitchFamily="34" charset="0"/>
            </a:endParaRPr>
          </a:p>
          <a:p>
            <a:pPr fontAlgn="t"/>
            <a:r>
              <a:rPr lang="en-US" sz="2400" b="1" dirty="0" smtClean="0">
                <a:solidFill>
                  <a:srgbClr val="7030A0"/>
                </a:solidFill>
                <a:latin typeface="Calibri" pitchFamily="34" charset="0"/>
              </a:rPr>
              <a:t>Active TB</a:t>
            </a:r>
            <a:r>
              <a:rPr lang="en-US" sz="2400" b="1" dirty="0" smtClean="0">
                <a:latin typeface="Calibri" pitchFamily="34" charset="0"/>
              </a:rPr>
              <a:t>:  </a:t>
            </a:r>
            <a:r>
              <a:rPr lang="en-US" sz="2400" dirty="0" smtClean="0">
                <a:latin typeface="Calibri" pitchFamily="34" charset="0"/>
              </a:rPr>
              <a:t>the type of TB where person feels sick and it can be spread to other </a:t>
            </a:r>
            <a:r>
              <a:rPr lang="en-US" sz="2400" dirty="0" smtClean="0">
                <a:latin typeface="Calibri" pitchFamily="34" charset="0"/>
              </a:rPr>
              <a:t>people</a:t>
            </a:r>
          </a:p>
          <a:p>
            <a:pPr fontAlgn="t"/>
            <a:endParaRPr lang="en-US" sz="2400" dirty="0" smtClean="0">
              <a:latin typeface="Calibri" pitchFamily="34" charset="0"/>
            </a:endParaRPr>
          </a:p>
          <a:p>
            <a:pPr fontAlgn="t"/>
            <a:r>
              <a:rPr lang="en-US" sz="2400" b="1" dirty="0" smtClean="0">
                <a:solidFill>
                  <a:srgbClr val="7030A0"/>
                </a:solidFill>
                <a:latin typeface="Calibri" pitchFamily="34" charset="0"/>
              </a:rPr>
              <a:t>Latent TB</a:t>
            </a:r>
            <a:r>
              <a:rPr lang="en-US" sz="2400" b="1" dirty="0" smtClean="0">
                <a:latin typeface="Calibri" pitchFamily="34" charset="0"/>
              </a:rPr>
              <a:t>:  </a:t>
            </a:r>
            <a:r>
              <a:rPr lang="en-US" sz="2400" dirty="0" smtClean="0">
                <a:latin typeface="Calibri" pitchFamily="34" charset="0"/>
              </a:rPr>
              <a:t>the type of TB where the patient does not feel sick and this TB does not spread to other people</a:t>
            </a:r>
            <a:r>
              <a:rPr lang="en-US" sz="2400" dirty="0" smtClean="0">
                <a:latin typeface="Calibri" pitchFamily="34" charset="0"/>
              </a:rPr>
              <a:t>.</a:t>
            </a:r>
          </a:p>
          <a:p>
            <a:pPr fontAlgn="t"/>
            <a:endParaRPr lang="en-US" sz="2400" dirty="0" smtClean="0">
              <a:latin typeface="Calibri" pitchFamily="34" charset="0"/>
            </a:endParaRPr>
          </a:p>
          <a:p>
            <a:r>
              <a:rPr lang="en-US" sz="2400" b="1" dirty="0" smtClean="0">
                <a:solidFill>
                  <a:srgbClr val="7030A0"/>
                </a:solidFill>
                <a:latin typeface="Calibri" pitchFamily="34" charset="0"/>
              </a:rPr>
              <a:t>Opportunistic disease</a:t>
            </a:r>
            <a:r>
              <a:rPr lang="en-US" sz="2400" dirty="0" smtClean="0">
                <a:latin typeface="Calibri" pitchFamily="34" charset="0"/>
              </a:rPr>
              <a:t>:  a disease that attacks when the immune system is in a weakened state.</a:t>
            </a:r>
          </a:p>
          <a:p>
            <a:pPr fontAlgn="t"/>
            <a:endParaRPr lang="en-US" sz="2400" dirty="0" smtClean="0">
              <a:latin typeface="Calibri" pitchFamily="34" charset="0"/>
            </a:endParaRPr>
          </a:p>
          <a:p>
            <a:pPr fontAlgn="t"/>
            <a:endParaRPr lang="en-US" dirty="0" smtClean="0"/>
          </a:p>
          <a:p>
            <a:pPr fontAlgn="t"/>
            <a:endParaRPr lang="en-US" dirty="0" smtClean="0"/>
          </a:p>
          <a:p>
            <a:pPr fontAlgn="t"/>
            <a:endParaRPr lang="en-US" dirty="0" smtClean="0"/>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7239000" cy="1143000"/>
          </a:xfrm>
        </p:spPr>
        <p:txBody>
          <a:bodyPr/>
          <a:lstStyle/>
          <a:p>
            <a:pPr algn="ctr"/>
            <a:r>
              <a:rPr lang="en-US" dirty="0" smtClean="0">
                <a:solidFill>
                  <a:srgbClr val="7030A0"/>
                </a:solidFill>
                <a:latin typeface="Calibri" pitchFamily="34" charset="0"/>
              </a:rPr>
              <a:t>Question 1</a:t>
            </a:r>
            <a:endParaRPr lang="en-US" dirty="0">
              <a:solidFill>
                <a:srgbClr val="7030A0"/>
              </a:solidFill>
              <a:latin typeface="Calibri" pitchFamily="34" charset="0"/>
            </a:endParaRPr>
          </a:p>
        </p:txBody>
      </p:sp>
      <p:sp>
        <p:nvSpPr>
          <p:cNvPr id="3" name="Content Placeholder 2"/>
          <p:cNvSpPr>
            <a:spLocks noGrp="1"/>
          </p:cNvSpPr>
          <p:nvPr>
            <p:ph idx="1"/>
          </p:nvPr>
        </p:nvSpPr>
        <p:spPr>
          <a:xfrm>
            <a:off x="304800" y="1752600"/>
            <a:ext cx="7848600" cy="4922520"/>
          </a:xfrm>
        </p:spPr>
        <p:txBody>
          <a:bodyPr>
            <a:normAutofit/>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Blood from the tissues arriving at the alveoli is</a:t>
            </a:r>
            <a:r>
              <a:rPr lang="en-US" dirty="0" smtClean="0">
                <a:latin typeface="Calibri" pitchFamily="34" charset="0"/>
              </a:rPr>
              <a:t>…</a:t>
            </a:r>
          </a:p>
          <a:p>
            <a:pPr marL="514350" indent="-514350">
              <a:buAutoNum type="arabicPeriod"/>
            </a:pPr>
            <a:endParaRPr lang="en-US" dirty="0" smtClean="0">
              <a:latin typeface="Calibri" pitchFamily="34" charset="0"/>
            </a:endParaRPr>
          </a:p>
          <a:p>
            <a:pPr marL="514350" indent="-514350">
              <a:buNone/>
            </a:pPr>
            <a:r>
              <a:rPr lang="en-US" dirty="0" smtClean="0">
                <a:latin typeface="Calibri" pitchFamily="34" charset="0"/>
              </a:rPr>
              <a:t>	A.  Deoxygenated</a:t>
            </a:r>
          </a:p>
          <a:p>
            <a:pPr marL="514350" indent="-514350">
              <a:buNone/>
            </a:pPr>
            <a:r>
              <a:rPr lang="en-US" dirty="0" smtClean="0">
                <a:latin typeface="Calibri" pitchFamily="34" charset="0"/>
              </a:rPr>
              <a:t>	B.  Oxygenated</a:t>
            </a:r>
          </a:p>
          <a:p>
            <a:pPr marL="514350" indent="-514350">
              <a:buNone/>
            </a:pPr>
            <a:r>
              <a:rPr lang="en-US" dirty="0" smtClean="0">
                <a:latin typeface="Calibri" pitchFamily="34" charset="0"/>
              </a:rPr>
              <a:t>	C.  Rich in oxygen</a:t>
            </a:r>
          </a:p>
          <a:p>
            <a:pPr marL="514350" indent="-514350">
              <a:buNone/>
            </a:pPr>
            <a:r>
              <a:rPr lang="en-US" dirty="0" smtClean="0">
                <a:latin typeface="Calibri" pitchFamily="34" charset="0"/>
              </a:rPr>
              <a:t>	D.  B and C</a:t>
            </a:r>
            <a:endParaRPr lang="en-US" dirty="0">
              <a:latin typeface="Calibri"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7239000" cy="1143000"/>
          </a:xfrm>
        </p:spPr>
        <p:txBody>
          <a:bodyPr/>
          <a:lstStyle/>
          <a:p>
            <a:pPr algn="ctr"/>
            <a:r>
              <a:rPr lang="en-US" dirty="0" smtClean="0">
                <a:solidFill>
                  <a:srgbClr val="7030A0"/>
                </a:solidFill>
                <a:latin typeface="Calibri" pitchFamily="34" charset="0"/>
              </a:rPr>
              <a:t>Question 2</a:t>
            </a:r>
            <a:endParaRPr lang="en-US" dirty="0">
              <a:solidFill>
                <a:srgbClr val="7030A0"/>
              </a:solidFill>
            </a:endParaRPr>
          </a:p>
        </p:txBody>
      </p:sp>
      <p:sp>
        <p:nvSpPr>
          <p:cNvPr id="3" name="Content Placeholder 2"/>
          <p:cNvSpPr>
            <a:spLocks noGrp="1"/>
          </p:cNvSpPr>
          <p:nvPr>
            <p:ph idx="1"/>
          </p:nvPr>
        </p:nvSpPr>
        <p:spPr>
          <a:xfrm>
            <a:off x="457200" y="1609416"/>
            <a:ext cx="7696200" cy="4846320"/>
          </a:xfrm>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Oxygen enters the capillaries around the alveoli through the process of</a:t>
            </a:r>
            <a:r>
              <a:rPr lang="en-US" dirty="0" smtClean="0">
                <a:latin typeface="Calibri" pitchFamily="34" charset="0"/>
              </a:rPr>
              <a:t>…</a:t>
            </a:r>
          </a:p>
          <a:p>
            <a:pPr marL="514350" indent="-514350">
              <a:buAutoNum type="arabicPeriod" startAt="2"/>
            </a:pPr>
            <a:endParaRPr lang="en-US" dirty="0" smtClean="0">
              <a:latin typeface="Calibri" pitchFamily="34" charset="0"/>
            </a:endParaRPr>
          </a:p>
          <a:p>
            <a:pPr marL="514350" indent="-514350">
              <a:buNone/>
            </a:pPr>
            <a:r>
              <a:rPr lang="en-US" dirty="0" smtClean="0">
                <a:latin typeface="Calibri" pitchFamily="34" charset="0"/>
              </a:rPr>
              <a:t>	A.  Assimilation</a:t>
            </a:r>
          </a:p>
          <a:p>
            <a:pPr marL="514350" indent="-514350">
              <a:buNone/>
            </a:pPr>
            <a:r>
              <a:rPr lang="en-US" dirty="0" smtClean="0">
                <a:latin typeface="Calibri" pitchFamily="34" charset="0"/>
              </a:rPr>
              <a:t>	B.  Osmosis</a:t>
            </a:r>
          </a:p>
          <a:p>
            <a:pPr marL="514350" indent="-514350">
              <a:buNone/>
            </a:pPr>
            <a:r>
              <a:rPr lang="en-US" dirty="0" smtClean="0">
                <a:latin typeface="Calibri" pitchFamily="34" charset="0"/>
              </a:rPr>
              <a:t>	C.  Diffusion</a:t>
            </a:r>
          </a:p>
          <a:p>
            <a:pPr marL="514350" indent="-514350">
              <a:buNone/>
            </a:pPr>
            <a:r>
              <a:rPr lang="en-US" dirty="0" smtClean="0">
                <a:latin typeface="Calibri" pitchFamily="34" charset="0"/>
              </a:rPr>
              <a:t>	D.  Active transport</a:t>
            </a:r>
            <a:endParaRPr lang="en-US" dirty="0">
              <a:latin typeface="Calibri"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7239000" cy="1143000"/>
          </a:xfrm>
        </p:spPr>
        <p:txBody>
          <a:bodyPr/>
          <a:lstStyle/>
          <a:p>
            <a:pPr algn="ctr"/>
            <a:r>
              <a:rPr lang="en-US" dirty="0" smtClean="0">
                <a:solidFill>
                  <a:srgbClr val="7030A0"/>
                </a:solidFill>
                <a:latin typeface="Calibri" pitchFamily="34" charset="0"/>
              </a:rPr>
              <a:t>Question 3</a:t>
            </a:r>
            <a:endParaRPr lang="en-US" dirty="0">
              <a:solidFill>
                <a:srgbClr val="7030A0"/>
              </a:solidFill>
            </a:endParaRPr>
          </a:p>
        </p:txBody>
      </p:sp>
      <p:sp>
        <p:nvSpPr>
          <p:cNvPr id="3" name="Content Placeholder 2"/>
          <p:cNvSpPr>
            <a:spLocks noGrp="1"/>
          </p:cNvSpPr>
          <p:nvPr>
            <p:ph idx="1"/>
          </p:nvPr>
        </p:nvSpPr>
        <p:spPr>
          <a:xfrm>
            <a:off x="304800" y="1609416"/>
            <a:ext cx="8001000" cy="4846320"/>
          </a:xfrm>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blood cell that is involved in the transport of gases is</a:t>
            </a:r>
            <a:r>
              <a:rPr lang="en-US" dirty="0" smtClean="0">
                <a:latin typeface="Calibri" pitchFamily="34" charset="0"/>
              </a:rPr>
              <a:t>…</a:t>
            </a:r>
          </a:p>
          <a:p>
            <a:pPr marL="514350" indent="-514350">
              <a:buAutoNum type="arabicPeriod" startAt="3"/>
            </a:pPr>
            <a:endParaRPr lang="en-US" dirty="0" smtClean="0">
              <a:latin typeface="Calibri" pitchFamily="34" charset="0"/>
            </a:endParaRPr>
          </a:p>
          <a:p>
            <a:pPr marL="514350" indent="-514350">
              <a:buNone/>
            </a:pPr>
            <a:r>
              <a:rPr lang="en-US" dirty="0" smtClean="0">
                <a:latin typeface="Calibri" pitchFamily="34" charset="0"/>
              </a:rPr>
              <a:t>	A.  Red blood cell</a:t>
            </a:r>
          </a:p>
          <a:p>
            <a:pPr marL="514350" indent="-514350">
              <a:buNone/>
            </a:pPr>
            <a:r>
              <a:rPr lang="en-US" dirty="0" smtClean="0">
                <a:latin typeface="Calibri" pitchFamily="34" charset="0"/>
              </a:rPr>
              <a:t>	B.  White blood cell</a:t>
            </a:r>
          </a:p>
          <a:p>
            <a:pPr marL="514350" indent="-514350">
              <a:buNone/>
            </a:pPr>
            <a:r>
              <a:rPr lang="en-US" dirty="0" smtClean="0">
                <a:latin typeface="Calibri" pitchFamily="34" charset="0"/>
              </a:rPr>
              <a:t>	C.  Blood platelets</a:t>
            </a:r>
          </a:p>
          <a:p>
            <a:pPr marL="514350" indent="-514350">
              <a:buNone/>
            </a:pPr>
            <a:r>
              <a:rPr lang="en-US" dirty="0" smtClean="0">
                <a:latin typeface="Calibri" pitchFamily="34" charset="0"/>
              </a:rPr>
              <a:t>	D.  None of the above</a:t>
            </a:r>
            <a:endParaRPr lang="en-US" dirty="0">
              <a:latin typeface="Calibri"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7239000" cy="1143000"/>
          </a:xfrm>
        </p:spPr>
        <p:txBody>
          <a:bodyPr/>
          <a:lstStyle/>
          <a:p>
            <a:pPr algn="ctr"/>
            <a:r>
              <a:rPr lang="en-US" dirty="0" smtClean="0">
                <a:solidFill>
                  <a:srgbClr val="7030A0"/>
                </a:solidFill>
                <a:latin typeface="Calibri" pitchFamily="34" charset="0"/>
              </a:rPr>
              <a:t>Question 4</a:t>
            </a:r>
            <a:endParaRPr lang="en-US" dirty="0">
              <a:solidFill>
                <a:srgbClr val="7030A0"/>
              </a:solidFill>
            </a:endParaRPr>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oxygen is transported through the body as</a:t>
            </a:r>
            <a:r>
              <a:rPr lang="en-US" dirty="0" smtClean="0">
                <a:latin typeface="Calibri" pitchFamily="34" charset="0"/>
              </a:rPr>
              <a:t>…</a:t>
            </a:r>
          </a:p>
          <a:p>
            <a:pPr marL="0" indent="0">
              <a:buNone/>
            </a:pPr>
            <a:endParaRPr lang="en-US" dirty="0" smtClean="0">
              <a:latin typeface="Calibri" pitchFamily="34" charset="0"/>
            </a:endParaRPr>
          </a:p>
          <a:p>
            <a:pPr marL="514350" indent="-514350">
              <a:buNone/>
            </a:pPr>
            <a:r>
              <a:rPr lang="en-US" dirty="0" smtClean="0">
                <a:latin typeface="Calibri" pitchFamily="34" charset="0"/>
              </a:rPr>
              <a:t>	A.  Bi carbonate ions</a:t>
            </a:r>
          </a:p>
          <a:p>
            <a:pPr marL="514350" indent="-514350">
              <a:buNone/>
            </a:pPr>
            <a:r>
              <a:rPr lang="en-US" dirty="0" smtClean="0">
                <a:latin typeface="Calibri" pitchFamily="34" charset="0"/>
              </a:rPr>
              <a:t>	B.  Oxyhaemoglobin</a:t>
            </a:r>
          </a:p>
          <a:p>
            <a:pPr marL="514350" indent="-514350">
              <a:buNone/>
            </a:pPr>
            <a:r>
              <a:rPr lang="en-US" dirty="0" smtClean="0">
                <a:latin typeface="Calibri" pitchFamily="34" charset="0"/>
              </a:rPr>
              <a:t>	C.  Carbhaemoglobin</a:t>
            </a:r>
          </a:p>
          <a:p>
            <a:pPr marL="514350" indent="-514350">
              <a:buNone/>
            </a:pPr>
            <a:r>
              <a:rPr lang="en-US" dirty="0" smtClean="0">
                <a:latin typeface="Calibri" pitchFamily="34" charset="0"/>
              </a:rPr>
              <a:t>	D.  None of the above</a:t>
            </a:r>
            <a:endParaRPr lang="en-US" dirty="0">
              <a:latin typeface="Calibri"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7239000" cy="1143000"/>
          </a:xfrm>
        </p:spPr>
        <p:txBody>
          <a:bodyPr/>
          <a:lstStyle/>
          <a:p>
            <a:pPr algn="ctr"/>
            <a:r>
              <a:rPr lang="en-US" dirty="0" smtClean="0">
                <a:solidFill>
                  <a:srgbClr val="7030A0"/>
                </a:solidFill>
                <a:latin typeface="Calibri" pitchFamily="34" charset="0"/>
              </a:rPr>
              <a:t>Question 5</a:t>
            </a:r>
            <a:endParaRPr lang="en-US" dirty="0">
              <a:solidFill>
                <a:srgbClr val="7030A0"/>
              </a:solidFill>
            </a:endParaRPr>
          </a:p>
        </p:txBody>
      </p:sp>
      <p:sp>
        <p:nvSpPr>
          <p:cNvPr id="3" name="Content Placeholder 2"/>
          <p:cNvSpPr>
            <a:spLocks noGrp="1"/>
          </p:cNvSpPr>
          <p:nvPr>
            <p:ph idx="1"/>
          </p:nvPr>
        </p:nvSpPr>
        <p:spPr>
          <a:xfrm>
            <a:off x="457200" y="1609416"/>
            <a:ext cx="7696200" cy="4846320"/>
          </a:xfrm>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Carbon dioxide is transported throughout the body as</a:t>
            </a:r>
            <a:r>
              <a:rPr lang="en-US" dirty="0" smtClean="0">
                <a:latin typeface="Calibri" pitchFamily="34" charset="0"/>
              </a:rPr>
              <a:t>…</a:t>
            </a:r>
          </a:p>
          <a:p>
            <a:pPr marL="0" indent="0">
              <a:buNone/>
            </a:pPr>
            <a:endParaRPr lang="en-US" dirty="0" smtClean="0">
              <a:latin typeface="Calibri" pitchFamily="34" charset="0"/>
            </a:endParaRPr>
          </a:p>
          <a:p>
            <a:pPr marL="514350" indent="-514350">
              <a:buNone/>
            </a:pPr>
            <a:r>
              <a:rPr lang="en-US" dirty="0" smtClean="0">
                <a:latin typeface="Calibri" pitchFamily="34" charset="0"/>
              </a:rPr>
              <a:t>	A.  Bi carbonate ions</a:t>
            </a:r>
          </a:p>
          <a:p>
            <a:pPr marL="514350" indent="-514350">
              <a:buNone/>
            </a:pPr>
            <a:r>
              <a:rPr lang="en-US" dirty="0" smtClean="0">
                <a:latin typeface="Calibri" pitchFamily="34" charset="0"/>
              </a:rPr>
              <a:t>	B.  Solution in the blood plasma</a:t>
            </a:r>
          </a:p>
          <a:p>
            <a:pPr marL="514350" indent="-514350">
              <a:buNone/>
            </a:pPr>
            <a:r>
              <a:rPr lang="en-US" dirty="0" smtClean="0">
                <a:latin typeface="Calibri" pitchFamily="34" charset="0"/>
              </a:rPr>
              <a:t>	C.  Carbhaemoglobin</a:t>
            </a:r>
          </a:p>
          <a:p>
            <a:pPr marL="514350" indent="-514350">
              <a:buNone/>
            </a:pPr>
            <a:r>
              <a:rPr lang="en-US" dirty="0" smtClean="0">
                <a:latin typeface="Calibri" pitchFamily="34" charset="0"/>
              </a:rPr>
              <a:t>	D.  All of the above</a:t>
            </a:r>
          </a:p>
          <a:p>
            <a:pPr marL="514350" indent="-514350">
              <a:buNone/>
            </a:pPr>
            <a:endParaRPr lang="en-US" dirty="0">
              <a:latin typeface="Calibri"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7239000" cy="1143000"/>
          </a:xfrm>
        </p:spPr>
        <p:txBody>
          <a:bodyPr/>
          <a:lstStyle/>
          <a:p>
            <a:pPr algn="ctr"/>
            <a:r>
              <a:rPr lang="en-US" dirty="0" smtClean="0">
                <a:solidFill>
                  <a:srgbClr val="7030A0"/>
                </a:solidFill>
                <a:latin typeface="Calibri" pitchFamily="34" charset="0"/>
              </a:rPr>
              <a:t>Question 6</a:t>
            </a:r>
            <a:endParaRPr lang="en-US" dirty="0">
              <a:solidFill>
                <a:srgbClr val="7030A0"/>
              </a:solidFill>
            </a:endParaRPr>
          </a:p>
        </p:txBody>
      </p:sp>
      <p:sp>
        <p:nvSpPr>
          <p:cNvPr id="3" name="Content Placeholder 2"/>
          <p:cNvSpPr>
            <a:spLocks noGrp="1"/>
          </p:cNvSpPr>
          <p:nvPr>
            <p:ph idx="1"/>
          </p:nvPr>
        </p:nvSpPr>
        <p:spPr>
          <a:xfrm>
            <a:off x="228600" y="1609416"/>
            <a:ext cx="8229600" cy="4846320"/>
          </a:xfrm>
        </p:spPr>
        <p:txBody>
          <a:bodyPr>
            <a:normAutofit lnSpcReduction="10000"/>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movement of carbon dioxide at the tissues is</a:t>
            </a:r>
            <a:r>
              <a:rPr lang="en-US" dirty="0" smtClean="0">
                <a:latin typeface="Calibri" pitchFamily="34" charset="0"/>
              </a:rPr>
              <a:t>…</a:t>
            </a:r>
          </a:p>
          <a:p>
            <a:pPr marL="0" indent="0">
              <a:buNone/>
            </a:pPr>
            <a:endParaRPr lang="en-US" dirty="0" smtClean="0">
              <a:latin typeface="Calibri" pitchFamily="34" charset="0"/>
            </a:endParaRPr>
          </a:p>
          <a:p>
            <a:pPr marL="514350" indent="-514350">
              <a:buNone/>
            </a:pPr>
            <a:r>
              <a:rPr lang="en-US" dirty="0" smtClean="0">
                <a:latin typeface="Calibri" pitchFamily="34" charset="0"/>
              </a:rPr>
              <a:t>	A.  From the blood capillary to the cell</a:t>
            </a:r>
          </a:p>
          <a:p>
            <a:pPr marL="514350" indent="-514350">
              <a:buNone/>
            </a:pPr>
            <a:r>
              <a:rPr lang="en-US" dirty="0" smtClean="0">
                <a:latin typeface="Calibri" pitchFamily="34" charset="0"/>
              </a:rPr>
              <a:t>	B.  Through the endothelial lining of the blood 	capillary into the tissue fluid and then into the </a:t>
            </a:r>
            <a:r>
              <a:rPr lang="en-US" dirty="0" smtClean="0">
                <a:latin typeface="Calibri" pitchFamily="34" charset="0"/>
              </a:rPr>
              <a:t>cell</a:t>
            </a:r>
            <a:endParaRPr lang="en-US" dirty="0" smtClean="0">
              <a:latin typeface="Calibri" pitchFamily="34" charset="0"/>
            </a:endParaRPr>
          </a:p>
          <a:p>
            <a:pPr marL="514350" indent="-514350">
              <a:buNone/>
            </a:pPr>
            <a:r>
              <a:rPr lang="en-US" dirty="0" smtClean="0">
                <a:latin typeface="Calibri" pitchFamily="34" charset="0"/>
              </a:rPr>
              <a:t>	C.  Through the cell membrane into the tissue fluid </a:t>
            </a:r>
            <a:r>
              <a:rPr lang="en-US" dirty="0" smtClean="0">
                <a:latin typeface="Calibri" pitchFamily="34" charset="0"/>
              </a:rPr>
              <a:t>and </a:t>
            </a:r>
            <a:r>
              <a:rPr lang="en-US" dirty="0" smtClean="0">
                <a:latin typeface="Calibri" pitchFamily="34" charset="0"/>
              </a:rPr>
              <a:t>then through the </a:t>
            </a:r>
            <a:r>
              <a:rPr lang="en-US" dirty="0" smtClean="0">
                <a:latin typeface="Calibri" pitchFamily="34" charset="0"/>
              </a:rPr>
              <a:t>endothelial </a:t>
            </a:r>
            <a:r>
              <a:rPr lang="en-US" dirty="0" smtClean="0">
                <a:latin typeface="Calibri" pitchFamily="34" charset="0"/>
              </a:rPr>
              <a:t>lining of the </a:t>
            </a:r>
            <a:r>
              <a:rPr lang="en-US" dirty="0" smtClean="0">
                <a:latin typeface="Calibri" pitchFamily="34" charset="0"/>
              </a:rPr>
              <a:t>capillary</a:t>
            </a:r>
            <a:endParaRPr lang="en-US" dirty="0" smtClean="0">
              <a:latin typeface="Calibri" pitchFamily="34" charset="0"/>
            </a:endParaRPr>
          </a:p>
          <a:p>
            <a:pPr marL="514350" indent="-514350">
              <a:buNone/>
            </a:pPr>
            <a:r>
              <a:rPr lang="en-US" dirty="0" smtClean="0">
                <a:latin typeface="Calibri" pitchFamily="34" charset="0"/>
              </a:rPr>
              <a:t>	D.  From the blood capillary into the alveoli</a:t>
            </a:r>
            <a:endParaRPr lang="en-US"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GAS exchange at the lungs</a:t>
            </a:r>
            <a:endParaRPr lang="en-US" dirty="0"/>
          </a:p>
        </p:txBody>
      </p:sp>
      <p:sp>
        <p:nvSpPr>
          <p:cNvPr id="3" name="Content Placeholder 2"/>
          <p:cNvSpPr>
            <a:spLocks noGrp="1"/>
          </p:cNvSpPr>
          <p:nvPr>
            <p:ph idx="1"/>
          </p:nvPr>
        </p:nvSpPr>
        <p:spPr/>
        <p:txBody>
          <a:bodyPr/>
          <a:lstStyle/>
          <a:p>
            <a:pPr marL="514350" indent="-514350">
              <a:buAutoNum type="arabicPeriod" startAt="9"/>
            </a:pPr>
            <a:r>
              <a:rPr lang="en-US" dirty="0" smtClean="0">
                <a:latin typeface="Calibri" pitchFamily="34" charset="0"/>
              </a:rPr>
              <a:t>The </a:t>
            </a:r>
            <a:r>
              <a:rPr lang="en-US" b="1" dirty="0" smtClean="0">
                <a:solidFill>
                  <a:srgbClr val="6600FF"/>
                </a:solidFill>
                <a:latin typeface="Calibri" pitchFamily="34" charset="0"/>
              </a:rPr>
              <a:t>oxygen dissolves </a:t>
            </a:r>
            <a:r>
              <a:rPr lang="en-US" dirty="0" smtClean="0">
                <a:latin typeface="Calibri" pitchFamily="34" charset="0"/>
              </a:rPr>
              <a:t>in the </a:t>
            </a:r>
            <a:r>
              <a:rPr lang="en-US" b="1" dirty="0" smtClean="0">
                <a:solidFill>
                  <a:srgbClr val="6600FF"/>
                </a:solidFill>
                <a:latin typeface="Calibri" pitchFamily="34" charset="0"/>
              </a:rPr>
              <a:t>thin film of water lining the alveoli</a:t>
            </a:r>
            <a:r>
              <a:rPr lang="en-US" dirty="0" smtClean="0">
                <a:solidFill>
                  <a:srgbClr val="6600FF"/>
                </a:solidFill>
                <a:latin typeface="Calibri" pitchFamily="34" charset="0"/>
              </a:rPr>
              <a:t>.</a:t>
            </a:r>
          </a:p>
          <a:p>
            <a:pPr marL="514350" indent="-514350">
              <a:buAutoNum type="arabicPeriod" startAt="9"/>
            </a:pPr>
            <a:r>
              <a:rPr lang="en-US" dirty="0" smtClean="0">
                <a:latin typeface="Calibri" pitchFamily="34" charset="0"/>
              </a:rPr>
              <a:t>The </a:t>
            </a:r>
            <a:r>
              <a:rPr lang="en-US" b="1" dirty="0" smtClean="0">
                <a:solidFill>
                  <a:srgbClr val="6600FF"/>
                </a:solidFill>
                <a:latin typeface="Calibri" pitchFamily="34" charset="0"/>
              </a:rPr>
              <a:t>oxygen</a:t>
            </a:r>
            <a:r>
              <a:rPr lang="en-US" dirty="0" smtClean="0">
                <a:latin typeface="Calibri" pitchFamily="34" charset="0"/>
              </a:rPr>
              <a:t> then </a:t>
            </a:r>
            <a:r>
              <a:rPr lang="en-US" b="1" dirty="0" smtClean="0">
                <a:solidFill>
                  <a:srgbClr val="6600FF"/>
                </a:solidFill>
                <a:latin typeface="Calibri" pitchFamily="34" charset="0"/>
              </a:rPr>
              <a:t>diffuses through the squamous epithelial lining of alveoli</a:t>
            </a:r>
            <a:r>
              <a:rPr lang="en-US" dirty="0" smtClean="0">
                <a:solidFill>
                  <a:srgbClr val="6600FF"/>
                </a:solidFill>
                <a:latin typeface="Calibri" pitchFamily="34" charset="0"/>
              </a:rPr>
              <a:t> </a:t>
            </a:r>
            <a:r>
              <a:rPr lang="en-US" dirty="0" smtClean="0">
                <a:latin typeface="Calibri" pitchFamily="34" charset="0"/>
              </a:rPr>
              <a:t>and through the </a:t>
            </a:r>
            <a:r>
              <a:rPr lang="en-US" b="1" dirty="0" smtClean="0">
                <a:solidFill>
                  <a:srgbClr val="6600FF"/>
                </a:solidFill>
                <a:latin typeface="Calibri" pitchFamily="34" charset="0"/>
              </a:rPr>
              <a:t>endothelium of the blood capillary</a:t>
            </a:r>
            <a:r>
              <a:rPr lang="en-US" dirty="0" smtClean="0">
                <a:solidFill>
                  <a:srgbClr val="6600FF"/>
                </a:solidFill>
                <a:latin typeface="Calibri" pitchFamily="34" charset="0"/>
              </a:rPr>
              <a:t>.</a:t>
            </a:r>
          </a:p>
          <a:p>
            <a:pPr marL="514350" indent="-514350">
              <a:buAutoNum type="arabicPeriod" startAt="9"/>
            </a:pPr>
            <a:r>
              <a:rPr lang="en-US" dirty="0" smtClean="0">
                <a:latin typeface="Calibri" pitchFamily="34" charset="0"/>
              </a:rPr>
              <a:t>The </a:t>
            </a:r>
            <a:r>
              <a:rPr lang="en-US" b="1" dirty="0" smtClean="0">
                <a:solidFill>
                  <a:srgbClr val="6600FF"/>
                </a:solidFill>
                <a:latin typeface="Calibri" pitchFamily="34" charset="0"/>
              </a:rPr>
              <a:t>blood</a:t>
            </a:r>
            <a:r>
              <a:rPr lang="en-US" dirty="0" smtClean="0">
                <a:latin typeface="Calibri" pitchFamily="34" charset="0"/>
              </a:rPr>
              <a:t> in the </a:t>
            </a:r>
            <a:r>
              <a:rPr lang="en-US" b="1" dirty="0" smtClean="0">
                <a:solidFill>
                  <a:srgbClr val="6600FF"/>
                </a:solidFill>
                <a:latin typeface="Calibri" pitchFamily="34" charset="0"/>
              </a:rPr>
              <a:t>capillary</a:t>
            </a:r>
            <a:r>
              <a:rPr lang="en-US" dirty="0" smtClean="0">
                <a:latin typeface="Calibri" pitchFamily="34" charset="0"/>
              </a:rPr>
              <a:t> now has a </a:t>
            </a:r>
            <a:r>
              <a:rPr lang="en-US" b="1" dirty="0" smtClean="0">
                <a:solidFill>
                  <a:srgbClr val="6600FF"/>
                </a:solidFill>
                <a:latin typeface="Calibri" pitchFamily="34" charset="0"/>
              </a:rPr>
              <a:t>high concentration of oxygen</a:t>
            </a:r>
            <a:r>
              <a:rPr lang="en-US" dirty="0" smtClean="0">
                <a:latin typeface="Calibri" pitchFamily="34" charset="0"/>
              </a:rPr>
              <a:t>.</a:t>
            </a:r>
          </a:p>
          <a:p>
            <a:pPr marL="514350" indent="-514350">
              <a:buAutoNum type="arabicPeriod" startAt="9"/>
            </a:pPr>
            <a:r>
              <a:rPr lang="en-US" dirty="0" smtClean="0">
                <a:latin typeface="Calibri" pitchFamily="34" charset="0"/>
              </a:rPr>
              <a:t>The </a:t>
            </a:r>
            <a:r>
              <a:rPr lang="en-US" b="1" dirty="0" smtClean="0">
                <a:solidFill>
                  <a:srgbClr val="6600FF"/>
                </a:solidFill>
                <a:latin typeface="Calibri" pitchFamily="34" charset="0"/>
              </a:rPr>
              <a:t>capillary</a:t>
            </a:r>
            <a:r>
              <a:rPr lang="en-US" dirty="0" smtClean="0">
                <a:latin typeface="Calibri" pitchFamily="34" charset="0"/>
              </a:rPr>
              <a:t> now </a:t>
            </a:r>
            <a:r>
              <a:rPr lang="en-US" b="1" dirty="0" smtClean="0">
                <a:solidFill>
                  <a:srgbClr val="6600FF"/>
                </a:solidFill>
                <a:latin typeface="Calibri" pitchFamily="34" charset="0"/>
              </a:rPr>
              <a:t>carries</a:t>
            </a:r>
            <a:r>
              <a:rPr lang="en-US" dirty="0" smtClean="0">
                <a:latin typeface="Calibri" pitchFamily="34" charset="0"/>
              </a:rPr>
              <a:t> the </a:t>
            </a:r>
            <a:r>
              <a:rPr lang="en-US" b="1" dirty="0" smtClean="0">
                <a:solidFill>
                  <a:srgbClr val="6600FF"/>
                </a:solidFill>
                <a:latin typeface="Calibri" pitchFamily="34" charset="0"/>
              </a:rPr>
              <a:t>oxygenated blood to the cells</a:t>
            </a:r>
            <a:r>
              <a:rPr lang="en-US" dirty="0" smtClean="0">
                <a:solidFill>
                  <a:srgbClr val="6600FF"/>
                </a:solidFill>
                <a:latin typeface="Calibri" pitchFamily="34" charset="0"/>
              </a:rPr>
              <a:t>.</a:t>
            </a:r>
          </a:p>
          <a:p>
            <a:pPr marL="514350" indent="-514350">
              <a:buNone/>
            </a:pPr>
            <a:endParaRPr lang="en-US" dirty="0">
              <a:latin typeface="Calibri"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7239000" cy="1143000"/>
          </a:xfrm>
        </p:spPr>
        <p:txBody>
          <a:bodyPr/>
          <a:lstStyle/>
          <a:p>
            <a:pPr algn="ctr"/>
            <a:r>
              <a:rPr lang="en-US" dirty="0" smtClean="0">
                <a:solidFill>
                  <a:srgbClr val="7030A0"/>
                </a:solidFill>
                <a:latin typeface="Calibri" pitchFamily="34" charset="0"/>
              </a:rPr>
              <a:t>Question 7</a:t>
            </a:r>
            <a:endParaRPr lang="en-US" dirty="0">
              <a:solidFill>
                <a:srgbClr val="7030A0"/>
              </a:solidFill>
            </a:endParaRPr>
          </a:p>
        </p:txBody>
      </p:sp>
      <p:sp>
        <p:nvSpPr>
          <p:cNvPr id="3" name="Content Placeholder 2"/>
          <p:cNvSpPr>
            <a:spLocks noGrp="1"/>
          </p:cNvSpPr>
          <p:nvPr>
            <p:ph idx="1"/>
          </p:nvPr>
        </p:nvSpPr>
        <p:spPr>
          <a:xfrm>
            <a:off x="228600" y="1609416"/>
            <a:ext cx="7924800" cy="4846320"/>
          </a:xfrm>
        </p:spPr>
        <p:txBody>
          <a:bodyPr>
            <a:normAutofit fontScale="92500"/>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movement of oxygen at the tissues is</a:t>
            </a:r>
            <a:r>
              <a:rPr lang="en-US" dirty="0" smtClean="0">
                <a:latin typeface="Calibri" pitchFamily="34" charset="0"/>
              </a:rPr>
              <a:t>…</a:t>
            </a:r>
          </a:p>
          <a:p>
            <a:pPr marL="514350" indent="-514350">
              <a:buAutoNum type="arabicPeriod" startAt="7"/>
            </a:pPr>
            <a:endParaRPr lang="en-US" dirty="0" smtClean="0">
              <a:latin typeface="Calibri" pitchFamily="34" charset="0"/>
            </a:endParaRPr>
          </a:p>
          <a:p>
            <a:pPr marL="514350" indent="-514350">
              <a:buNone/>
            </a:pPr>
            <a:r>
              <a:rPr lang="en-US" dirty="0" smtClean="0">
                <a:latin typeface="Calibri" pitchFamily="34" charset="0"/>
              </a:rPr>
              <a:t>	A.  From the blood capillary to the cell</a:t>
            </a:r>
          </a:p>
          <a:p>
            <a:pPr marL="514350" indent="-514350">
              <a:buNone/>
            </a:pPr>
            <a:r>
              <a:rPr lang="en-US" dirty="0" smtClean="0">
                <a:latin typeface="Calibri" pitchFamily="34" charset="0"/>
              </a:rPr>
              <a:t>	B.  Through the endothelial lining of the blood </a:t>
            </a:r>
            <a:r>
              <a:rPr lang="en-US" dirty="0" smtClean="0">
                <a:latin typeface="Calibri" pitchFamily="34" charset="0"/>
              </a:rPr>
              <a:t>capillary </a:t>
            </a:r>
            <a:r>
              <a:rPr lang="en-US" dirty="0" smtClean="0">
                <a:latin typeface="Calibri" pitchFamily="34" charset="0"/>
              </a:rPr>
              <a:t>into the tissue fluid and then into the </a:t>
            </a:r>
            <a:r>
              <a:rPr lang="en-US" dirty="0" smtClean="0">
                <a:latin typeface="Calibri" pitchFamily="34" charset="0"/>
              </a:rPr>
              <a:t>cell</a:t>
            </a:r>
            <a:endParaRPr lang="en-US" dirty="0" smtClean="0">
              <a:latin typeface="Calibri" pitchFamily="34" charset="0"/>
            </a:endParaRPr>
          </a:p>
          <a:p>
            <a:pPr marL="514350" indent="-514350">
              <a:buNone/>
            </a:pPr>
            <a:r>
              <a:rPr lang="en-US" dirty="0" smtClean="0">
                <a:latin typeface="Calibri" pitchFamily="34" charset="0"/>
              </a:rPr>
              <a:t>	C.  Through the cell membrane into the tissue fluid </a:t>
            </a:r>
            <a:r>
              <a:rPr lang="en-US" dirty="0" smtClean="0">
                <a:latin typeface="Calibri" pitchFamily="34" charset="0"/>
              </a:rPr>
              <a:t>and </a:t>
            </a:r>
            <a:r>
              <a:rPr lang="en-US" dirty="0" smtClean="0">
                <a:latin typeface="Calibri" pitchFamily="34" charset="0"/>
              </a:rPr>
              <a:t>then through the endothelial lining of the </a:t>
            </a:r>
            <a:r>
              <a:rPr lang="en-US" dirty="0" smtClean="0">
                <a:latin typeface="Calibri" pitchFamily="34" charset="0"/>
              </a:rPr>
              <a:t>capillary</a:t>
            </a:r>
            <a:endParaRPr lang="en-US" dirty="0" smtClean="0">
              <a:latin typeface="Calibri" pitchFamily="34" charset="0"/>
            </a:endParaRPr>
          </a:p>
          <a:p>
            <a:pPr marL="514350" indent="-514350">
              <a:buNone/>
            </a:pPr>
            <a:r>
              <a:rPr lang="en-US" dirty="0" smtClean="0">
                <a:latin typeface="Calibri" pitchFamily="34" charset="0"/>
              </a:rPr>
              <a:t>	D.  From the blood capillary into the alveoli</a:t>
            </a:r>
          </a:p>
          <a:p>
            <a:pPr>
              <a:buNone/>
            </a:pP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7239000" cy="1143000"/>
          </a:xfrm>
        </p:spPr>
        <p:txBody>
          <a:bodyPr/>
          <a:lstStyle/>
          <a:p>
            <a:pPr algn="ctr"/>
            <a:r>
              <a:rPr lang="en-US" dirty="0" smtClean="0">
                <a:solidFill>
                  <a:srgbClr val="7030A0"/>
                </a:solidFill>
                <a:latin typeface="Calibri" pitchFamily="34" charset="0"/>
              </a:rPr>
              <a:t>Question 8</a:t>
            </a:r>
            <a:endParaRPr lang="en-US" dirty="0">
              <a:solidFill>
                <a:srgbClr val="7030A0"/>
              </a:solidFill>
            </a:endParaRPr>
          </a:p>
        </p:txBody>
      </p:sp>
      <p:sp>
        <p:nvSpPr>
          <p:cNvPr id="3" name="Content Placeholder 2"/>
          <p:cNvSpPr>
            <a:spLocks noGrp="1"/>
          </p:cNvSpPr>
          <p:nvPr>
            <p:ph idx="1"/>
          </p:nvPr>
        </p:nvSpPr>
        <p:spPr>
          <a:xfrm>
            <a:off x="304800" y="1905000"/>
            <a:ext cx="8305800" cy="4550736"/>
          </a:xfrm>
        </p:spPr>
        <p:txBody>
          <a:bodyPr>
            <a:normAutofit fontScale="92500" lnSpcReduction="10000"/>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Which of the following statements are true about </a:t>
            </a:r>
            <a:r>
              <a:rPr lang="en-US" dirty="0" smtClean="0">
                <a:latin typeface="Calibri" pitchFamily="34" charset="0"/>
              </a:rPr>
              <a:t>the movement </a:t>
            </a:r>
            <a:r>
              <a:rPr lang="en-US" dirty="0" smtClean="0">
                <a:latin typeface="Calibri" pitchFamily="34" charset="0"/>
              </a:rPr>
              <a:t>of oxygen during gas exchange at the alveoli</a:t>
            </a:r>
            <a:r>
              <a:rPr lang="en-US" dirty="0" smtClean="0">
                <a:latin typeface="Calibri" pitchFamily="34" charset="0"/>
              </a:rPr>
              <a:t>…</a:t>
            </a:r>
          </a:p>
          <a:p>
            <a:pPr marL="514350" indent="-514350">
              <a:buAutoNum type="arabicPeriod" startAt="8"/>
            </a:pPr>
            <a:endParaRPr lang="en-US" dirty="0" smtClean="0">
              <a:latin typeface="Calibri" pitchFamily="34" charset="0"/>
            </a:endParaRPr>
          </a:p>
          <a:p>
            <a:pPr marL="514350" indent="-514350">
              <a:buNone/>
            </a:pPr>
            <a:r>
              <a:rPr lang="en-US" dirty="0" smtClean="0">
                <a:latin typeface="Calibri" pitchFamily="34" charset="0"/>
              </a:rPr>
              <a:t>	A.  Oxygen dissolves in a film of moisture before </a:t>
            </a:r>
            <a:r>
              <a:rPr lang="en-US" dirty="0" smtClean="0">
                <a:latin typeface="Calibri" pitchFamily="34" charset="0"/>
              </a:rPr>
              <a:t>diffusion</a:t>
            </a:r>
            <a:endParaRPr lang="en-US" dirty="0" smtClean="0">
              <a:latin typeface="Calibri" pitchFamily="34" charset="0"/>
            </a:endParaRPr>
          </a:p>
          <a:p>
            <a:pPr marL="514350" indent="-514350">
              <a:buNone/>
            </a:pPr>
            <a:r>
              <a:rPr lang="en-US" dirty="0" smtClean="0">
                <a:latin typeface="Calibri" pitchFamily="34" charset="0"/>
              </a:rPr>
              <a:t>	B.  Oxygen moves form the blood capillaries into the </a:t>
            </a:r>
            <a:r>
              <a:rPr lang="en-US" dirty="0" smtClean="0">
                <a:latin typeface="Calibri" pitchFamily="34" charset="0"/>
              </a:rPr>
              <a:t>alveoli</a:t>
            </a:r>
            <a:endParaRPr lang="en-US" dirty="0" smtClean="0">
              <a:latin typeface="Calibri" pitchFamily="34" charset="0"/>
            </a:endParaRPr>
          </a:p>
          <a:p>
            <a:pPr marL="514350" indent="-514350">
              <a:buNone/>
            </a:pPr>
            <a:r>
              <a:rPr lang="en-US" dirty="0" smtClean="0">
                <a:latin typeface="Calibri" pitchFamily="34" charset="0"/>
              </a:rPr>
              <a:t>	C.  Oxygen does not  need to be in a dissolved </a:t>
            </a:r>
            <a:r>
              <a:rPr lang="en-US" dirty="0" smtClean="0">
                <a:latin typeface="Calibri" pitchFamily="34" charset="0"/>
              </a:rPr>
              <a:t>state before </a:t>
            </a:r>
            <a:r>
              <a:rPr lang="en-US" dirty="0" smtClean="0">
                <a:latin typeface="Calibri" pitchFamily="34" charset="0"/>
              </a:rPr>
              <a:t>diffusion can occur</a:t>
            </a:r>
          </a:p>
          <a:p>
            <a:pPr marL="514350" indent="-514350">
              <a:buNone/>
            </a:pPr>
            <a:r>
              <a:rPr lang="en-US" dirty="0" smtClean="0">
                <a:latin typeface="Calibri" pitchFamily="34" charset="0"/>
              </a:rPr>
              <a:t>	D.  Oxygen moves into the alveoli by osmosis</a:t>
            </a:r>
            <a:endParaRPr lang="en-US" dirty="0">
              <a:latin typeface="Calibri"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239000" cy="1143000"/>
          </a:xfrm>
        </p:spPr>
        <p:txBody>
          <a:bodyPr/>
          <a:lstStyle/>
          <a:p>
            <a:pPr algn="ctr"/>
            <a:r>
              <a:rPr lang="en-US" dirty="0" smtClean="0">
                <a:solidFill>
                  <a:srgbClr val="7030A0"/>
                </a:solidFill>
                <a:latin typeface="Calibri" pitchFamily="34" charset="0"/>
              </a:rPr>
              <a:t>Question 9</a:t>
            </a:r>
            <a:endParaRPr lang="en-US" dirty="0">
              <a:solidFill>
                <a:srgbClr val="7030A0"/>
              </a:solidFill>
            </a:endParaRPr>
          </a:p>
        </p:txBody>
      </p:sp>
      <p:sp>
        <p:nvSpPr>
          <p:cNvPr id="3" name="Content Placeholder 2"/>
          <p:cNvSpPr>
            <a:spLocks noGrp="1"/>
          </p:cNvSpPr>
          <p:nvPr>
            <p:ph idx="1"/>
          </p:nvPr>
        </p:nvSpPr>
        <p:spPr>
          <a:xfrm>
            <a:off x="228600" y="1609416"/>
            <a:ext cx="8610600" cy="4846320"/>
          </a:xfrm>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Which of the following is not true about the transport of carbon dioxide</a:t>
            </a:r>
            <a:r>
              <a:rPr lang="en-US" dirty="0" smtClean="0">
                <a:latin typeface="Calibri" pitchFamily="34" charset="0"/>
              </a:rPr>
              <a:t>?</a:t>
            </a:r>
          </a:p>
          <a:p>
            <a:pPr marL="514350" indent="-514350">
              <a:buAutoNum type="arabicPeriod" startAt="9"/>
            </a:pPr>
            <a:endParaRPr lang="en-US" dirty="0" smtClean="0">
              <a:latin typeface="Calibri" pitchFamily="34" charset="0"/>
            </a:endParaRPr>
          </a:p>
          <a:p>
            <a:pPr marL="514350" indent="-514350">
              <a:buNone/>
            </a:pPr>
            <a:r>
              <a:rPr lang="en-US" dirty="0" smtClean="0">
                <a:latin typeface="Calibri" pitchFamily="34" charset="0"/>
              </a:rPr>
              <a:t>	A.  Combines with haemoglobin to </a:t>
            </a:r>
            <a:r>
              <a:rPr lang="en-US" dirty="0" smtClean="0">
                <a:latin typeface="Calibri" pitchFamily="34" charset="0"/>
              </a:rPr>
              <a:t>form </a:t>
            </a:r>
            <a:r>
              <a:rPr lang="en-US" dirty="0" err="1" smtClean="0">
                <a:latin typeface="Calibri" pitchFamily="34" charset="0"/>
              </a:rPr>
              <a:t>carbhaemoglobin</a:t>
            </a:r>
            <a:endParaRPr lang="en-US" dirty="0" smtClean="0">
              <a:latin typeface="Calibri" pitchFamily="34" charset="0"/>
            </a:endParaRPr>
          </a:p>
          <a:p>
            <a:pPr marL="514350" indent="-514350">
              <a:buNone/>
            </a:pPr>
            <a:r>
              <a:rPr lang="en-US" dirty="0" smtClean="0">
                <a:latin typeface="Calibri" pitchFamily="34" charset="0"/>
              </a:rPr>
              <a:t>	B.  Can be transported in solution</a:t>
            </a:r>
          </a:p>
          <a:p>
            <a:pPr marL="514350" indent="-514350">
              <a:buNone/>
            </a:pPr>
            <a:r>
              <a:rPr lang="en-US" dirty="0" smtClean="0">
                <a:latin typeface="Calibri" pitchFamily="34" charset="0"/>
              </a:rPr>
              <a:t>	C.  Can be transported as sodium ions</a:t>
            </a:r>
          </a:p>
          <a:p>
            <a:pPr marL="514350" indent="-514350">
              <a:buNone/>
            </a:pPr>
            <a:r>
              <a:rPr lang="en-US" dirty="0" smtClean="0">
                <a:latin typeface="Calibri" pitchFamily="34" charset="0"/>
              </a:rPr>
              <a:t>	D.  Can be transported as bicarbonate ions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7239000" cy="1143000"/>
          </a:xfrm>
        </p:spPr>
        <p:txBody>
          <a:bodyPr/>
          <a:lstStyle/>
          <a:p>
            <a:pPr algn="ctr"/>
            <a:r>
              <a:rPr lang="en-US" dirty="0" smtClean="0">
                <a:solidFill>
                  <a:srgbClr val="7030A0"/>
                </a:solidFill>
                <a:latin typeface="Calibri" pitchFamily="34" charset="0"/>
              </a:rPr>
              <a:t>Question 10</a:t>
            </a:r>
            <a:endParaRPr lang="en-US" dirty="0">
              <a:solidFill>
                <a:srgbClr val="7030A0"/>
              </a:solidFill>
            </a:endParaRPr>
          </a:p>
        </p:txBody>
      </p:sp>
      <p:sp>
        <p:nvSpPr>
          <p:cNvPr id="3" name="Content Placeholder 2"/>
          <p:cNvSpPr>
            <a:spLocks noGrp="1"/>
          </p:cNvSpPr>
          <p:nvPr>
            <p:ph idx="1"/>
          </p:nvPr>
        </p:nvSpPr>
        <p:spPr>
          <a:xfrm>
            <a:off x="457200" y="1609416"/>
            <a:ext cx="8458200" cy="4846320"/>
          </a:xfrm>
        </p:spPr>
        <p:txBody>
          <a:bodyPr>
            <a:normAutofit/>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At the start of  gas exchange in the lungs there is</a:t>
            </a:r>
            <a:r>
              <a:rPr lang="en-US" dirty="0" smtClean="0">
                <a:latin typeface="Calibri" pitchFamily="34" charset="0"/>
              </a:rPr>
              <a:t>…</a:t>
            </a:r>
          </a:p>
          <a:p>
            <a:pPr marL="0" indent="0">
              <a:buNone/>
            </a:pPr>
            <a:endParaRPr lang="en-US" dirty="0" smtClean="0">
              <a:latin typeface="Calibri" pitchFamily="34" charset="0"/>
            </a:endParaRPr>
          </a:p>
          <a:p>
            <a:pPr marL="514350" indent="-514350">
              <a:buNone/>
            </a:pPr>
            <a:r>
              <a:rPr lang="en-US" dirty="0" smtClean="0">
                <a:latin typeface="Calibri" pitchFamily="34" charset="0"/>
              </a:rPr>
              <a:t>	A.  High concentration of oxygen in the alveoli</a:t>
            </a:r>
          </a:p>
          <a:p>
            <a:pPr marL="514350" indent="-514350">
              <a:buNone/>
            </a:pPr>
            <a:r>
              <a:rPr lang="en-US" dirty="0" smtClean="0">
                <a:latin typeface="Calibri" pitchFamily="34" charset="0"/>
              </a:rPr>
              <a:t>	B.  High concentration of oxygen in the blood </a:t>
            </a:r>
            <a:r>
              <a:rPr lang="en-US" dirty="0" smtClean="0">
                <a:latin typeface="Calibri" pitchFamily="34" charset="0"/>
              </a:rPr>
              <a:t>capillaries</a:t>
            </a:r>
            <a:endParaRPr lang="en-US" dirty="0" smtClean="0">
              <a:latin typeface="Calibri" pitchFamily="34" charset="0"/>
            </a:endParaRPr>
          </a:p>
          <a:p>
            <a:pPr marL="514350" indent="-514350">
              <a:buNone/>
            </a:pPr>
            <a:r>
              <a:rPr lang="en-US" dirty="0" smtClean="0">
                <a:latin typeface="Calibri" pitchFamily="34" charset="0"/>
              </a:rPr>
              <a:t>	C.  Low concentration of oxygen in the alveoli</a:t>
            </a:r>
          </a:p>
          <a:p>
            <a:pPr marL="514350" indent="-514350">
              <a:buNone/>
            </a:pPr>
            <a:r>
              <a:rPr lang="en-US" dirty="0" smtClean="0">
                <a:latin typeface="Calibri" pitchFamily="34" charset="0"/>
              </a:rPr>
              <a:t>	D.  High concentration of carbon dioxide in the </a:t>
            </a:r>
            <a:r>
              <a:rPr lang="en-US" dirty="0" smtClean="0">
                <a:latin typeface="Calibri" pitchFamily="34" charset="0"/>
              </a:rPr>
              <a:t>alveoli</a:t>
            </a:r>
            <a:endParaRPr lang="en-US" dirty="0">
              <a:latin typeface="Calibri"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7239000" cy="1143000"/>
          </a:xfrm>
        </p:spPr>
        <p:txBody>
          <a:bodyPr/>
          <a:lstStyle/>
          <a:p>
            <a:pPr algn="ctr"/>
            <a:r>
              <a:rPr lang="en-US" dirty="0" smtClean="0">
                <a:solidFill>
                  <a:srgbClr val="7030A0"/>
                </a:solidFill>
                <a:latin typeface="Calibri" pitchFamily="34" charset="0"/>
              </a:rPr>
              <a:t>Question 11</a:t>
            </a:r>
            <a:endParaRPr lang="en-US" dirty="0">
              <a:solidFill>
                <a:srgbClr val="7030A0"/>
              </a:solidFill>
            </a:endParaRPr>
          </a:p>
        </p:txBody>
      </p:sp>
      <p:sp>
        <p:nvSpPr>
          <p:cNvPr id="3" name="Content Placeholder 2"/>
          <p:cNvSpPr>
            <a:spLocks noGrp="1"/>
          </p:cNvSpPr>
          <p:nvPr>
            <p:ph idx="1"/>
          </p:nvPr>
        </p:nvSpPr>
        <p:spPr>
          <a:xfrm>
            <a:off x="228600" y="1609416"/>
            <a:ext cx="8686800" cy="4846320"/>
          </a:xfrm>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Oxygen </a:t>
            </a:r>
            <a:r>
              <a:rPr lang="en-US" dirty="0" smtClean="0">
                <a:latin typeface="Calibri" pitchFamily="34" charset="0"/>
              </a:rPr>
              <a:t>gas is transported… </a:t>
            </a:r>
            <a:endParaRPr lang="en-US" dirty="0" smtClean="0">
              <a:latin typeface="Calibri" pitchFamily="34" charset="0"/>
            </a:endParaRPr>
          </a:p>
          <a:p>
            <a:pPr marL="0" indent="0">
              <a:buNone/>
            </a:pPr>
            <a:endParaRPr lang="en-US" dirty="0" smtClean="0">
              <a:latin typeface="Calibri" pitchFamily="34" charset="0"/>
            </a:endParaRPr>
          </a:p>
          <a:p>
            <a:pPr marL="514350" indent="-514350">
              <a:buNone/>
            </a:pPr>
            <a:r>
              <a:rPr lang="en-US" dirty="0" smtClean="0">
                <a:latin typeface="Calibri" pitchFamily="34" charset="0"/>
              </a:rPr>
              <a:t>	A.  As bicarbonate ions</a:t>
            </a:r>
          </a:p>
          <a:p>
            <a:pPr marL="514350" indent="-514350">
              <a:buNone/>
            </a:pPr>
            <a:r>
              <a:rPr lang="en-US" dirty="0" smtClean="0">
                <a:latin typeface="Calibri" pitchFamily="34" charset="0"/>
              </a:rPr>
              <a:t>	B.  By the pulmonary artery to the heart</a:t>
            </a:r>
          </a:p>
          <a:p>
            <a:pPr marL="514350" indent="-514350">
              <a:buNone/>
            </a:pPr>
            <a:r>
              <a:rPr lang="en-US" dirty="0" smtClean="0">
                <a:latin typeface="Calibri" pitchFamily="34" charset="0"/>
              </a:rPr>
              <a:t>	C.  By the pulmonary veins to the heart</a:t>
            </a:r>
          </a:p>
          <a:p>
            <a:pPr marL="514350" indent="-514350">
              <a:buNone/>
            </a:pPr>
            <a:r>
              <a:rPr lang="en-US" dirty="0" smtClean="0">
                <a:latin typeface="Calibri" pitchFamily="34" charset="0"/>
              </a:rPr>
              <a:t>	D.  To the alveoli by capillary branches of the </a:t>
            </a:r>
            <a:r>
              <a:rPr lang="en-US" dirty="0" smtClean="0">
                <a:latin typeface="Calibri" pitchFamily="34" charset="0"/>
              </a:rPr>
              <a:t>pulmonary </a:t>
            </a:r>
            <a:r>
              <a:rPr lang="en-US" dirty="0" smtClean="0">
                <a:latin typeface="Calibri" pitchFamily="34" charset="0"/>
              </a:rPr>
              <a:t>artery</a:t>
            </a:r>
            <a:endParaRPr lang="en-US" dirty="0">
              <a:latin typeface="Calibri"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7239000" cy="1143000"/>
          </a:xfrm>
        </p:spPr>
        <p:txBody>
          <a:bodyPr/>
          <a:lstStyle/>
          <a:p>
            <a:pPr algn="ctr"/>
            <a:r>
              <a:rPr lang="en-US" dirty="0" smtClean="0">
                <a:solidFill>
                  <a:srgbClr val="7030A0"/>
                </a:solidFill>
                <a:latin typeface="Calibri" pitchFamily="34" charset="0"/>
              </a:rPr>
              <a:t>Question 12</a:t>
            </a:r>
            <a:endParaRPr lang="en-US" dirty="0">
              <a:solidFill>
                <a:srgbClr val="7030A0"/>
              </a:solidFill>
            </a:endParaRPr>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A runny, blocked and itchy nose are symptoms of</a:t>
            </a:r>
            <a:r>
              <a:rPr lang="en-US" dirty="0" smtClean="0">
                <a:latin typeface="Calibri" pitchFamily="34" charset="0"/>
              </a:rPr>
              <a:t>…</a:t>
            </a:r>
          </a:p>
          <a:p>
            <a:pPr marL="0" indent="0">
              <a:buNone/>
            </a:pPr>
            <a:endParaRPr lang="en-US" dirty="0" smtClean="0">
              <a:latin typeface="Calibri" pitchFamily="34" charset="0"/>
            </a:endParaRPr>
          </a:p>
          <a:p>
            <a:pPr marL="514350" indent="-514350">
              <a:buNone/>
            </a:pPr>
            <a:r>
              <a:rPr lang="en-US" dirty="0" smtClean="0">
                <a:latin typeface="Calibri" pitchFamily="34" charset="0"/>
              </a:rPr>
              <a:t>	A.  TB</a:t>
            </a:r>
          </a:p>
          <a:p>
            <a:pPr marL="514350" indent="-514350">
              <a:buNone/>
            </a:pPr>
            <a:r>
              <a:rPr lang="en-US" dirty="0" smtClean="0">
                <a:latin typeface="Calibri" pitchFamily="34" charset="0"/>
              </a:rPr>
              <a:t>	B.  Hay fever</a:t>
            </a:r>
          </a:p>
          <a:p>
            <a:pPr marL="514350" indent="-514350">
              <a:buNone/>
            </a:pPr>
            <a:r>
              <a:rPr lang="en-US" dirty="0" smtClean="0">
                <a:latin typeface="Calibri" pitchFamily="34" charset="0"/>
              </a:rPr>
              <a:t>	C.  Asthma</a:t>
            </a:r>
          </a:p>
          <a:p>
            <a:pPr marL="514350" indent="-514350">
              <a:buNone/>
            </a:pPr>
            <a:r>
              <a:rPr lang="en-US" dirty="0" smtClean="0">
                <a:latin typeface="Calibri" pitchFamily="34" charset="0"/>
              </a:rPr>
              <a:t>	D.  Bronchitis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7239000" cy="1143000"/>
          </a:xfrm>
        </p:spPr>
        <p:txBody>
          <a:bodyPr/>
          <a:lstStyle/>
          <a:p>
            <a:pPr algn="ctr"/>
            <a:r>
              <a:rPr lang="en-US" dirty="0" smtClean="0">
                <a:solidFill>
                  <a:srgbClr val="7030A0"/>
                </a:solidFill>
                <a:latin typeface="Calibri" pitchFamily="34" charset="0"/>
              </a:rPr>
              <a:t>Question 13</a:t>
            </a:r>
            <a:endParaRPr lang="en-US" dirty="0">
              <a:solidFill>
                <a:srgbClr val="7030A0"/>
              </a:solidFill>
            </a:endParaRPr>
          </a:p>
        </p:txBody>
      </p:sp>
      <p:sp>
        <p:nvSpPr>
          <p:cNvPr id="3" name="Content Placeholder 2"/>
          <p:cNvSpPr>
            <a:spLocks noGrp="1"/>
          </p:cNvSpPr>
          <p:nvPr>
            <p:ph idx="1"/>
          </p:nvPr>
        </p:nvSpPr>
        <p:spPr>
          <a:xfrm>
            <a:off x="228600" y="1609416"/>
            <a:ext cx="8534400" cy="4846320"/>
          </a:xfrm>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Inflammation of the mucus membrane lining the air passages is the cause of</a:t>
            </a:r>
            <a:r>
              <a:rPr lang="en-US" dirty="0" smtClean="0">
                <a:latin typeface="Calibri" pitchFamily="34" charset="0"/>
              </a:rPr>
              <a:t>…</a:t>
            </a:r>
          </a:p>
          <a:p>
            <a:pPr marL="0" indent="0">
              <a:buNone/>
            </a:pPr>
            <a:endParaRPr lang="en-US" dirty="0" smtClean="0">
              <a:latin typeface="Calibri" pitchFamily="34" charset="0"/>
            </a:endParaRPr>
          </a:p>
          <a:p>
            <a:pPr marL="514350" indent="-514350">
              <a:buNone/>
            </a:pPr>
            <a:r>
              <a:rPr lang="en-US" dirty="0" smtClean="0">
                <a:latin typeface="Calibri" pitchFamily="34" charset="0"/>
              </a:rPr>
              <a:t>	A.  TB</a:t>
            </a:r>
          </a:p>
          <a:p>
            <a:pPr marL="514350" indent="-514350">
              <a:buNone/>
            </a:pPr>
            <a:r>
              <a:rPr lang="en-US" dirty="0" smtClean="0">
                <a:latin typeface="Calibri" pitchFamily="34" charset="0"/>
              </a:rPr>
              <a:t>	B.  Hay fever</a:t>
            </a:r>
          </a:p>
          <a:p>
            <a:pPr marL="514350" indent="-514350">
              <a:buNone/>
            </a:pPr>
            <a:r>
              <a:rPr lang="en-US" dirty="0" smtClean="0">
                <a:latin typeface="Calibri" pitchFamily="34" charset="0"/>
              </a:rPr>
              <a:t>	C.  Asthma</a:t>
            </a:r>
          </a:p>
          <a:p>
            <a:pPr marL="514350" indent="-514350">
              <a:buNone/>
            </a:pPr>
            <a:r>
              <a:rPr lang="en-US" dirty="0" smtClean="0">
                <a:latin typeface="Calibri" pitchFamily="34" charset="0"/>
              </a:rPr>
              <a:t>	D.  Bronchitis</a:t>
            </a:r>
          </a:p>
          <a:p>
            <a:pPr marL="514350" indent="-514350">
              <a:buNone/>
            </a:pPr>
            <a:endParaRPr lang="en-US" dirty="0" smtClean="0">
              <a:latin typeface="Calibri" pitchFamily="34" charset="0"/>
            </a:endParaRPr>
          </a:p>
          <a:p>
            <a:pPr marL="761238" lvl="1" indent="-514350">
              <a:buNone/>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239000" cy="1143000"/>
          </a:xfrm>
        </p:spPr>
        <p:txBody>
          <a:bodyPr/>
          <a:lstStyle/>
          <a:p>
            <a:pPr algn="ctr"/>
            <a:r>
              <a:rPr lang="en-US" dirty="0" smtClean="0">
                <a:solidFill>
                  <a:srgbClr val="7030A0"/>
                </a:solidFill>
                <a:latin typeface="Calibri" pitchFamily="34" charset="0"/>
              </a:rPr>
              <a:t>Question 14</a:t>
            </a:r>
            <a:endParaRPr lang="en-US" dirty="0">
              <a:solidFill>
                <a:srgbClr val="7030A0"/>
              </a:solidFill>
            </a:endParaRPr>
          </a:p>
        </p:txBody>
      </p:sp>
      <p:sp>
        <p:nvSpPr>
          <p:cNvPr id="3" name="Content Placeholder 2"/>
          <p:cNvSpPr>
            <a:spLocks noGrp="1"/>
          </p:cNvSpPr>
          <p:nvPr>
            <p:ph idx="1"/>
          </p:nvPr>
        </p:nvSpPr>
        <p:spPr>
          <a:xfrm>
            <a:off x="381000" y="1609416"/>
            <a:ext cx="8229600" cy="4846320"/>
          </a:xfrm>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Allergic reaction to pollen or dust that results in a narrowing of the air passage is a cause of…</a:t>
            </a:r>
          </a:p>
          <a:p>
            <a:pPr marL="514350" indent="-514350">
              <a:buNone/>
            </a:pPr>
            <a:r>
              <a:rPr lang="en-US" dirty="0" smtClean="0">
                <a:latin typeface="Calibri" pitchFamily="34" charset="0"/>
              </a:rPr>
              <a:t>	A.  TB</a:t>
            </a:r>
          </a:p>
          <a:p>
            <a:pPr marL="514350" indent="-514350">
              <a:buNone/>
            </a:pPr>
            <a:r>
              <a:rPr lang="en-US" dirty="0" smtClean="0">
                <a:latin typeface="Calibri" pitchFamily="34" charset="0"/>
              </a:rPr>
              <a:t>	B.  Hay fever</a:t>
            </a:r>
          </a:p>
          <a:p>
            <a:pPr marL="514350" indent="-514350">
              <a:buNone/>
            </a:pPr>
            <a:r>
              <a:rPr lang="en-US" dirty="0" smtClean="0">
                <a:latin typeface="Calibri" pitchFamily="34" charset="0"/>
              </a:rPr>
              <a:t>	C.  Asthma</a:t>
            </a:r>
          </a:p>
          <a:p>
            <a:pPr marL="514350" indent="-514350">
              <a:buNone/>
            </a:pPr>
            <a:r>
              <a:rPr lang="en-US" dirty="0" smtClean="0">
                <a:latin typeface="Calibri" pitchFamily="34" charset="0"/>
              </a:rPr>
              <a:t>	D.  Bronchitis</a:t>
            </a:r>
          </a:p>
          <a:p>
            <a:pPr marL="514350" indent="-514350">
              <a:buNone/>
            </a:pP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7239000" cy="1143000"/>
          </a:xfrm>
        </p:spPr>
        <p:txBody>
          <a:bodyPr/>
          <a:lstStyle/>
          <a:p>
            <a:pPr algn="ctr"/>
            <a:r>
              <a:rPr lang="en-US" dirty="0" smtClean="0">
                <a:solidFill>
                  <a:srgbClr val="7030A0"/>
                </a:solidFill>
                <a:latin typeface="Calibri" pitchFamily="34" charset="0"/>
              </a:rPr>
              <a:t>Question 15</a:t>
            </a:r>
            <a:endParaRPr lang="en-US" dirty="0">
              <a:solidFill>
                <a:srgbClr val="7030A0"/>
              </a:solidFill>
            </a:endParaRPr>
          </a:p>
        </p:txBody>
      </p:sp>
      <p:sp>
        <p:nvSpPr>
          <p:cNvPr id="3" name="Content Placeholder 2"/>
          <p:cNvSpPr>
            <a:spLocks noGrp="1"/>
          </p:cNvSpPr>
          <p:nvPr>
            <p:ph idx="1"/>
          </p:nvPr>
        </p:nvSpPr>
        <p:spPr>
          <a:xfrm>
            <a:off x="457200" y="1609416"/>
            <a:ext cx="8382000" cy="4846320"/>
          </a:xfrm>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Cavities and scar tissue in the lungs is a cause of</a:t>
            </a:r>
            <a:r>
              <a:rPr lang="en-US" dirty="0" smtClean="0">
                <a:latin typeface="Calibri" pitchFamily="34" charset="0"/>
              </a:rPr>
              <a:t>…</a:t>
            </a:r>
          </a:p>
          <a:p>
            <a:pPr marL="0" indent="0">
              <a:buNone/>
            </a:pPr>
            <a:endParaRPr lang="en-US" dirty="0" smtClean="0">
              <a:latin typeface="Calibri" pitchFamily="34" charset="0"/>
            </a:endParaRPr>
          </a:p>
          <a:p>
            <a:pPr marL="514350" indent="-514350">
              <a:buNone/>
            </a:pPr>
            <a:r>
              <a:rPr lang="en-US" dirty="0" smtClean="0">
                <a:latin typeface="Calibri" pitchFamily="34" charset="0"/>
              </a:rPr>
              <a:t>	A.  TB</a:t>
            </a:r>
          </a:p>
          <a:p>
            <a:pPr marL="514350" indent="-514350">
              <a:buNone/>
            </a:pPr>
            <a:r>
              <a:rPr lang="en-US" dirty="0" smtClean="0">
                <a:latin typeface="Calibri" pitchFamily="34" charset="0"/>
              </a:rPr>
              <a:t>	B.  Hay fever</a:t>
            </a:r>
          </a:p>
          <a:p>
            <a:pPr marL="514350" indent="-514350">
              <a:buNone/>
            </a:pPr>
            <a:r>
              <a:rPr lang="en-US" dirty="0" smtClean="0">
                <a:latin typeface="Calibri" pitchFamily="34" charset="0"/>
              </a:rPr>
              <a:t>	C.  Asthma</a:t>
            </a:r>
          </a:p>
          <a:p>
            <a:pPr marL="514350" indent="-514350">
              <a:buNone/>
            </a:pPr>
            <a:r>
              <a:rPr lang="en-US" dirty="0" smtClean="0">
                <a:latin typeface="Calibri" pitchFamily="34" charset="0"/>
              </a:rPr>
              <a:t>	D.  Bronchitis</a:t>
            </a:r>
          </a:p>
          <a:p>
            <a:pPr marL="514350" indent="-514350">
              <a:buNone/>
            </a:pP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239000" cy="1143000"/>
          </a:xfrm>
        </p:spPr>
        <p:txBody>
          <a:bodyPr/>
          <a:lstStyle/>
          <a:p>
            <a:pPr algn="ctr"/>
            <a:r>
              <a:rPr lang="en-US" dirty="0" smtClean="0">
                <a:solidFill>
                  <a:srgbClr val="7030A0"/>
                </a:solidFill>
                <a:latin typeface="Calibri" pitchFamily="34" charset="0"/>
              </a:rPr>
              <a:t>Question 16</a:t>
            </a:r>
            <a:endParaRPr lang="en-US" dirty="0">
              <a:solidFill>
                <a:srgbClr val="7030A0"/>
              </a:solidFill>
            </a:endParaRPr>
          </a:p>
        </p:txBody>
      </p:sp>
      <p:sp>
        <p:nvSpPr>
          <p:cNvPr id="3" name="Content Placeholder 2"/>
          <p:cNvSpPr>
            <a:spLocks noGrp="1"/>
          </p:cNvSpPr>
          <p:nvPr>
            <p:ph idx="1"/>
          </p:nvPr>
        </p:nvSpPr>
        <p:spPr>
          <a:xfrm>
            <a:off x="228600" y="1752600"/>
            <a:ext cx="7924800" cy="4703136"/>
          </a:xfrm>
        </p:spPr>
        <p:txBody>
          <a:bodyPr>
            <a:normAutofit/>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Latent TB differs from active TB because</a:t>
            </a:r>
            <a:r>
              <a:rPr lang="en-US" dirty="0" smtClean="0">
                <a:latin typeface="Calibri" pitchFamily="34" charset="0"/>
              </a:rPr>
              <a:t>…</a:t>
            </a:r>
          </a:p>
          <a:p>
            <a:pPr marL="0" indent="0">
              <a:buNone/>
            </a:pPr>
            <a:endParaRPr lang="en-US" dirty="0" smtClean="0">
              <a:latin typeface="Calibri" pitchFamily="34" charset="0"/>
            </a:endParaRPr>
          </a:p>
          <a:p>
            <a:pPr marL="514350" indent="-514350">
              <a:buNone/>
            </a:pPr>
            <a:r>
              <a:rPr lang="en-US" dirty="0" smtClean="0">
                <a:latin typeface="Calibri" pitchFamily="34" charset="0"/>
              </a:rPr>
              <a:t>	A.  It makes the patient sick</a:t>
            </a:r>
          </a:p>
          <a:p>
            <a:pPr marL="514350" indent="-514350">
              <a:buNone/>
            </a:pPr>
            <a:r>
              <a:rPr lang="en-US" dirty="0" smtClean="0">
                <a:latin typeface="Calibri" pitchFamily="34" charset="0"/>
              </a:rPr>
              <a:t>	B.  It is not infectious</a:t>
            </a:r>
          </a:p>
          <a:p>
            <a:pPr marL="514350" indent="-514350">
              <a:buNone/>
            </a:pPr>
            <a:r>
              <a:rPr lang="en-US" dirty="0" smtClean="0">
                <a:latin typeface="Calibri" pitchFamily="34" charset="0"/>
              </a:rPr>
              <a:t>	C.  It is infectious</a:t>
            </a:r>
          </a:p>
          <a:p>
            <a:pPr marL="514350" indent="-514350">
              <a:buNone/>
            </a:pPr>
            <a:r>
              <a:rPr lang="en-US" dirty="0" smtClean="0">
                <a:latin typeface="Calibri" pitchFamily="34" charset="0"/>
              </a:rPr>
              <a:t>	D.  It can be passed from person to person</a:t>
            </a:r>
            <a:endParaRPr lang="en-US"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solidFill>
                  <a:schemeClr val="tx1"/>
                </a:solidFill>
                <a:latin typeface="Calibri" pitchFamily="34" charset="0"/>
              </a:rPr>
              <a:t>Terminology:</a:t>
            </a:r>
            <a:endParaRPr lang="en-US" dirty="0">
              <a:solidFill>
                <a:schemeClr val="tx1"/>
              </a:solidFill>
              <a:latin typeface="Calibri"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1047886"/>
              </p:ext>
            </p:extLst>
          </p:nvPr>
        </p:nvGraphicFramePr>
        <p:xfrm>
          <a:off x="533400" y="914400"/>
          <a:ext cx="7239000" cy="5882640"/>
        </p:xfrm>
        <a:graphic>
          <a:graphicData uri="http://schemas.openxmlformats.org/drawingml/2006/table">
            <a:tbl>
              <a:tblPr firstRow="1" bandRow="1">
                <a:tableStyleId>{5940675A-B579-460E-94D1-54222C63F5DA}</a:tableStyleId>
              </a:tblPr>
              <a:tblGrid>
                <a:gridCol w="3619500"/>
                <a:gridCol w="3619500"/>
              </a:tblGrid>
              <a:tr h="2895600">
                <a:tc>
                  <a:txBody>
                    <a:bodyPr/>
                    <a:lstStyle/>
                    <a:p>
                      <a:r>
                        <a:rPr lang="en-US" sz="2800" b="1" dirty="0" smtClean="0">
                          <a:solidFill>
                            <a:srgbClr val="6600FF"/>
                          </a:solidFill>
                          <a:latin typeface="Calibri" pitchFamily="34" charset="0"/>
                        </a:rPr>
                        <a:t>TERM:</a:t>
                      </a:r>
                    </a:p>
                    <a:p>
                      <a:endParaRPr lang="en-US" sz="2400" dirty="0" smtClean="0">
                        <a:latin typeface="Calibri" pitchFamily="34" charset="0"/>
                      </a:endParaRPr>
                    </a:p>
                    <a:p>
                      <a:r>
                        <a:rPr lang="en-US" sz="2400" b="1" dirty="0" smtClean="0">
                          <a:latin typeface="Calibri" pitchFamily="34" charset="0"/>
                        </a:rPr>
                        <a:t>Diffusion</a:t>
                      </a:r>
                      <a:endParaRPr lang="en-US" sz="2400" b="1" dirty="0">
                        <a:latin typeface="Calibri" pitchFamily="34" charset="0"/>
                      </a:endParaRPr>
                    </a:p>
                  </a:txBody>
                  <a:tcPr/>
                </a:tc>
                <a:tc>
                  <a:txBody>
                    <a:bodyPr/>
                    <a:lstStyle/>
                    <a:p>
                      <a:endParaRPr lang="en-US" sz="2400" dirty="0" smtClean="0">
                        <a:latin typeface="Calibri" pitchFamily="34" charset="0"/>
                      </a:endParaRPr>
                    </a:p>
                    <a:p>
                      <a:endParaRPr lang="en-US" sz="2400" dirty="0" smtClean="0">
                        <a:latin typeface="Calibri" pitchFamily="34" charset="0"/>
                      </a:endParaRPr>
                    </a:p>
                    <a:p>
                      <a:endParaRPr lang="en-US" sz="2400" dirty="0" smtClean="0">
                        <a:latin typeface="Calibri" pitchFamily="34" charset="0"/>
                      </a:endParaRPr>
                    </a:p>
                    <a:p>
                      <a:endParaRPr lang="en-US" sz="2400" dirty="0" smtClean="0">
                        <a:latin typeface="Calibri" pitchFamily="34" charset="0"/>
                      </a:endParaRPr>
                    </a:p>
                    <a:p>
                      <a:endParaRPr lang="en-US" sz="2400" dirty="0" smtClean="0">
                        <a:latin typeface="Calibri" pitchFamily="34" charset="0"/>
                      </a:endParaRPr>
                    </a:p>
                    <a:p>
                      <a:endParaRPr lang="en-US" sz="2400" dirty="0" smtClean="0">
                        <a:latin typeface="Calibri" pitchFamily="34" charset="0"/>
                      </a:endParaRPr>
                    </a:p>
                    <a:p>
                      <a:endParaRPr lang="en-US" sz="2400" dirty="0" smtClean="0">
                        <a:latin typeface="Calibri" pitchFamily="34" charset="0"/>
                      </a:endParaRPr>
                    </a:p>
                    <a:p>
                      <a:endParaRPr lang="en-US" sz="2400" dirty="0">
                        <a:latin typeface="Calibri" pitchFamily="34" charset="0"/>
                      </a:endParaRPr>
                    </a:p>
                  </a:txBody>
                  <a:tcPr/>
                </a:tc>
              </a:tr>
              <a:tr h="370840">
                <a:tc>
                  <a:txBody>
                    <a:bodyPr/>
                    <a:lstStyle/>
                    <a:p>
                      <a:r>
                        <a:rPr lang="en-US" sz="2800" b="1" dirty="0" smtClean="0">
                          <a:solidFill>
                            <a:srgbClr val="6600FF"/>
                          </a:solidFill>
                          <a:latin typeface="Calibri" pitchFamily="34" charset="0"/>
                        </a:rPr>
                        <a:t>DEFINITION</a:t>
                      </a:r>
                      <a:r>
                        <a:rPr lang="en-US" sz="2800" b="1" dirty="0" smtClean="0">
                          <a:solidFill>
                            <a:srgbClr val="6600FF"/>
                          </a:solidFill>
                          <a:latin typeface="Calibri" pitchFamily="34" charset="0"/>
                        </a:rPr>
                        <a:t>:</a:t>
                      </a:r>
                    </a:p>
                    <a:p>
                      <a:endParaRPr lang="en-US" sz="1000" b="1" dirty="0" smtClean="0">
                        <a:solidFill>
                          <a:srgbClr val="6600FF"/>
                        </a:solidFill>
                        <a:latin typeface="Calibri" pitchFamily="34" charset="0"/>
                      </a:endParaRPr>
                    </a:p>
                    <a:p>
                      <a:r>
                        <a:rPr lang="en-US" sz="2400" dirty="0" smtClean="0">
                          <a:latin typeface="Calibri" pitchFamily="34" charset="0"/>
                        </a:rPr>
                        <a:t>The </a:t>
                      </a:r>
                      <a:r>
                        <a:rPr lang="en-US" sz="2400" dirty="0" smtClean="0">
                          <a:latin typeface="Calibri" pitchFamily="34" charset="0"/>
                        </a:rPr>
                        <a:t>movement of a substance (gas or liquid) from</a:t>
                      </a:r>
                      <a:r>
                        <a:rPr lang="en-US" sz="2400" baseline="0" dirty="0" smtClean="0">
                          <a:latin typeface="Calibri" pitchFamily="34" charset="0"/>
                        </a:rPr>
                        <a:t> a region of high concentration to a region of low concentration until equilibrium is reached</a:t>
                      </a:r>
                      <a:endParaRPr lang="en-US" sz="2400" dirty="0">
                        <a:latin typeface="Calibri" pitchFamily="34" charset="0"/>
                      </a:endParaRPr>
                    </a:p>
                  </a:txBody>
                  <a:tcPr/>
                </a:tc>
                <a:tc>
                  <a:txBody>
                    <a:bodyPr/>
                    <a:lstStyle/>
                    <a:p>
                      <a:r>
                        <a:rPr lang="en-US" sz="2800" b="1" dirty="0" smtClean="0">
                          <a:solidFill>
                            <a:srgbClr val="6600FF"/>
                          </a:solidFill>
                          <a:latin typeface="Calibri" pitchFamily="34" charset="0"/>
                        </a:rPr>
                        <a:t>USE IN SENTENCE</a:t>
                      </a:r>
                      <a:r>
                        <a:rPr lang="en-US" sz="2800" b="1" dirty="0" smtClean="0">
                          <a:solidFill>
                            <a:srgbClr val="6600FF"/>
                          </a:solidFill>
                          <a:latin typeface="Calibri" pitchFamily="34" charset="0"/>
                        </a:rPr>
                        <a:t>:</a:t>
                      </a:r>
                    </a:p>
                    <a:p>
                      <a:endParaRPr lang="en-US" sz="1000" b="1" dirty="0" smtClean="0">
                        <a:solidFill>
                          <a:srgbClr val="6600FF"/>
                        </a:solidFill>
                        <a:latin typeface="Calibri" pitchFamily="34" charset="0"/>
                      </a:endParaRPr>
                    </a:p>
                    <a:p>
                      <a:r>
                        <a:rPr lang="en-US" sz="2400" dirty="0" smtClean="0">
                          <a:latin typeface="Calibri" pitchFamily="34" charset="0"/>
                        </a:rPr>
                        <a:t>Oxygen diffuses</a:t>
                      </a:r>
                      <a:r>
                        <a:rPr lang="en-US" sz="2400" baseline="0" dirty="0" smtClean="0">
                          <a:latin typeface="Calibri" pitchFamily="34" charset="0"/>
                        </a:rPr>
                        <a:t> from the capillary into the cell, while carbon dioxide diffuses out of the cell and into the blood capillary.</a:t>
                      </a:r>
                      <a:endParaRPr lang="en-US" sz="2400" dirty="0">
                        <a:latin typeface="Calibri" pitchFamily="34" charset="0"/>
                      </a:endParaRPr>
                    </a:p>
                  </a:txBody>
                  <a:tcPr/>
                </a:tc>
              </a:tr>
            </a:tbl>
          </a:graphicData>
        </a:graphic>
      </p:graphicFrame>
      <p:pic>
        <p:nvPicPr>
          <p:cNvPr id="5" name="Picture 4" descr="diffusion.jpg"/>
          <p:cNvPicPr>
            <a:picLocks noChangeAspect="1"/>
          </p:cNvPicPr>
          <p:nvPr/>
        </p:nvPicPr>
        <p:blipFill>
          <a:blip r:embed="rId2" cstate="print"/>
          <a:stretch>
            <a:fillRect/>
          </a:stretch>
        </p:blipFill>
        <p:spPr>
          <a:xfrm>
            <a:off x="4724400" y="1219200"/>
            <a:ext cx="2362200" cy="2590800"/>
          </a:xfrm>
          <a:prstGeom prst="rect">
            <a:avLst/>
          </a:prstGeom>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7239000" cy="1143000"/>
          </a:xfrm>
        </p:spPr>
        <p:txBody>
          <a:bodyPr/>
          <a:lstStyle/>
          <a:p>
            <a:pPr algn="ctr"/>
            <a:r>
              <a:rPr lang="en-US" dirty="0" smtClean="0">
                <a:solidFill>
                  <a:srgbClr val="7030A0"/>
                </a:solidFill>
                <a:latin typeface="Calibri" pitchFamily="34" charset="0"/>
              </a:rPr>
              <a:t>Question 17</a:t>
            </a:r>
            <a:endParaRPr lang="en-US" dirty="0">
              <a:solidFill>
                <a:srgbClr val="7030A0"/>
              </a:solidFill>
            </a:endParaRPr>
          </a:p>
        </p:txBody>
      </p:sp>
      <p:sp>
        <p:nvSpPr>
          <p:cNvPr id="3" name="Content Placeholder 2"/>
          <p:cNvSpPr>
            <a:spLocks noGrp="1"/>
          </p:cNvSpPr>
          <p:nvPr>
            <p:ph idx="1"/>
          </p:nvPr>
        </p:nvSpPr>
        <p:spPr>
          <a:xfrm>
            <a:off x="457200" y="1981200"/>
            <a:ext cx="7772400" cy="4474536"/>
          </a:xfrm>
        </p:spPr>
        <p:txBody>
          <a:bodyPr>
            <a:normAutofit/>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carcinogen found in cigarette smoke is</a:t>
            </a:r>
            <a:r>
              <a:rPr lang="en-US" dirty="0" smtClean="0">
                <a:latin typeface="Calibri" pitchFamily="34" charset="0"/>
              </a:rPr>
              <a:t>…</a:t>
            </a:r>
          </a:p>
          <a:p>
            <a:pPr marL="0" indent="0">
              <a:buNone/>
            </a:pPr>
            <a:endParaRPr lang="en-US" dirty="0" smtClean="0">
              <a:latin typeface="Calibri" pitchFamily="34" charset="0"/>
            </a:endParaRPr>
          </a:p>
          <a:p>
            <a:pPr marL="514350" indent="-514350">
              <a:buNone/>
            </a:pPr>
            <a:r>
              <a:rPr lang="en-US" dirty="0" smtClean="0">
                <a:latin typeface="Calibri" pitchFamily="34" charset="0"/>
              </a:rPr>
              <a:t>	A.  Carbon dioxide</a:t>
            </a:r>
          </a:p>
          <a:p>
            <a:pPr marL="514350" indent="-514350">
              <a:buNone/>
            </a:pPr>
            <a:r>
              <a:rPr lang="en-US" dirty="0" smtClean="0">
                <a:latin typeface="Calibri" pitchFamily="34" charset="0"/>
              </a:rPr>
              <a:t>	B.  Carbon monoxide</a:t>
            </a:r>
          </a:p>
          <a:p>
            <a:pPr marL="514350" indent="-514350">
              <a:buNone/>
            </a:pPr>
            <a:r>
              <a:rPr lang="en-US" dirty="0" smtClean="0">
                <a:latin typeface="Calibri" pitchFamily="34" charset="0"/>
              </a:rPr>
              <a:t>	C.  Tar</a:t>
            </a:r>
          </a:p>
          <a:p>
            <a:pPr marL="514350" indent="-514350">
              <a:buNone/>
            </a:pPr>
            <a:r>
              <a:rPr lang="en-US" dirty="0" smtClean="0">
                <a:latin typeface="Calibri" pitchFamily="34" charset="0"/>
              </a:rPr>
              <a:t>	D.  Nicotine</a:t>
            </a:r>
          </a:p>
          <a:p>
            <a:pPr marL="514350" indent="-514350">
              <a:buNone/>
            </a:pPr>
            <a:endParaRPr lang="en-US" dirty="0">
              <a:latin typeface="Calibri"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7239000" cy="1143000"/>
          </a:xfrm>
        </p:spPr>
        <p:txBody>
          <a:bodyPr/>
          <a:lstStyle/>
          <a:p>
            <a:pPr algn="ctr"/>
            <a:r>
              <a:rPr lang="en-US" dirty="0" smtClean="0">
                <a:solidFill>
                  <a:srgbClr val="7030A0"/>
                </a:solidFill>
                <a:latin typeface="Calibri" pitchFamily="34" charset="0"/>
              </a:rPr>
              <a:t>Question 18</a:t>
            </a:r>
            <a:endParaRPr lang="en-US" dirty="0">
              <a:solidFill>
                <a:srgbClr val="7030A0"/>
              </a:solidFill>
            </a:endParaRPr>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stimulant found in cigarettes is</a:t>
            </a:r>
            <a:r>
              <a:rPr lang="en-US" dirty="0" smtClean="0">
                <a:latin typeface="Calibri" pitchFamily="34" charset="0"/>
              </a:rPr>
              <a:t>…</a:t>
            </a:r>
          </a:p>
          <a:p>
            <a:pPr marL="0" indent="0">
              <a:buNone/>
            </a:pPr>
            <a:endParaRPr lang="en-US" dirty="0" smtClean="0">
              <a:latin typeface="Calibri" pitchFamily="34" charset="0"/>
            </a:endParaRPr>
          </a:p>
          <a:p>
            <a:pPr marL="514350" indent="-514350">
              <a:buNone/>
            </a:pPr>
            <a:r>
              <a:rPr lang="en-US" dirty="0" smtClean="0">
                <a:latin typeface="Calibri" pitchFamily="34" charset="0"/>
              </a:rPr>
              <a:t>	A.  Carbon dioxide</a:t>
            </a:r>
          </a:p>
          <a:p>
            <a:pPr marL="514350" indent="-514350">
              <a:buNone/>
            </a:pPr>
            <a:r>
              <a:rPr lang="en-US" dirty="0" smtClean="0">
                <a:latin typeface="Calibri" pitchFamily="34" charset="0"/>
              </a:rPr>
              <a:t>	B.  Carbon monoxide</a:t>
            </a:r>
          </a:p>
          <a:p>
            <a:pPr marL="514350" indent="-514350">
              <a:buNone/>
            </a:pPr>
            <a:r>
              <a:rPr lang="en-US" dirty="0" smtClean="0">
                <a:latin typeface="Calibri" pitchFamily="34" charset="0"/>
              </a:rPr>
              <a:t>	C.  Tar</a:t>
            </a:r>
          </a:p>
          <a:p>
            <a:pPr marL="514350" indent="-514350">
              <a:buNone/>
            </a:pPr>
            <a:r>
              <a:rPr lang="en-US" dirty="0" smtClean="0">
                <a:latin typeface="Calibri" pitchFamily="34" charset="0"/>
              </a:rPr>
              <a:t>	D.  Nicotine</a:t>
            </a:r>
          </a:p>
          <a:p>
            <a:pPr marL="514350" indent="-514350">
              <a:buNone/>
            </a:pPr>
            <a:endParaRPr lang="en-US" dirty="0" smtClean="0"/>
          </a:p>
          <a:p>
            <a:pPr marL="514350" indent="-514350">
              <a:buNone/>
            </a:pPr>
            <a:endParaRPr lang="en-US" dirty="0" smtClean="0"/>
          </a:p>
          <a:p>
            <a:pPr marL="514350" indent="-514350">
              <a:buNone/>
            </a:pPr>
            <a:endParaRPr lang="en-US" dirty="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7239000" cy="1143000"/>
          </a:xfrm>
        </p:spPr>
        <p:txBody>
          <a:bodyPr/>
          <a:lstStyle/>
          <a:p>
            <a:pPr algn="ctr"/>
            <a:r>
              <a:rPr lang="en-US" dirty="0" smtClean="0">
                <a:solidFill>
                  <a:srgbClr val="7030A0"/>
                </a:solidFill>
                <a:latin typeface="Calibri" pitchFamily="34" charset="0"/>
              </a:rPr>
              <a:t>Question 19</a:t>
            </a:r>
            <a:endParaRPr lang="en-US" dirty="0">
              <a:solidFill>
                <a:srgbClr val="7030A0"/>
              </a:solidFill>
            </a:endParaRPr>
          </a:p>
        </p:txBody>
      </p:sp>
      <p:sp>
        <p:nvSpPr>
          <p:cNvPr id="3" name="Content Placeholder 2"/>
          <p:cNvSpPr>
            <a:spLocks noGrp="1"/>
          </p:cNvSpPr>
          <p:nvPr>
            <p:ph idx="1"/>
          </p:nvPr>
        </p:nvSpPr>
        <p:spPr>
          <a:xfrm>
            <a:off x="228600" y="1609416"/>
            <a:ext cx="8305800" cy="4846320"/>
          </a:xfrm>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substance in cigarette that outcomes oxygen for attachment to the gas carrying pigment is</a:t>
            </a:r>
            <a:r>
              <a:rPr lang="en-US" dirty="0" smtClean="0">
                <a:latin typeface="Calibri" pitchFamily="34" charset="0"/>
              </a:rPr>
              <a:t>…</a:t>
            </a:r>
          </a:p>
          <a:p>
            <a:pPr marL="0" indent="0">
              <a:buNone/>
            </a:pPr>
            <a:endParaRPr lang="en-US" dirty="0" smtClean="0">
              <a:latin typeface="Calibri" pitchFamily="34" charset="0"/>
            </a:endParaRPr>
          </a:p>
          <a:p>
            <a:pPr marL="514350" indent="-514350">
              <a:buNone/>
            </a:pPr>
            <a:r>
              <a:rPr lang="en-US" dirty="0" smtClean="0">
                <a:latin typeface="Calibri" pitchFamily="34" charset="0"/>
              </a:rPr>
              <a:t>	A.  Carbon dioxide</a:t>
            </a:r>
          </a:p>
          <a:p>
            <a:pPr marL="514350" indent="-514350">
              <a:buNone/>
            </a:pPr>
            <a:r>
              <a:rPr lang="en-US" dirty="0" smtClean="0">
                <a:latin typeface="Calibri" pitchFamily="34" charset="0"/>
              </a:rPr>
              <a:t>	B.  Carbon monoxide</a:t>
            </a:r>
          </a:p>
          <a:p>
            <a:pPr marL="514350" indent="-514350">
              <a:buNone/>
            </a:pPr>
            <a:r>
              <a:rPr lang="en-US" dirty="0" smtClean="0">
                <a:latin typeface="Calibri" pitchFamily="34" charset="0"/>
              </a:rPr>
              <a:t>	C.  Tar</a:t>
            </a:r>
          </a:p>
          <a:p>
            <a:pPr marL="514350" indent="-514350">
              <a:buNone/>
            </a:pPr>
            <a:r>
              <a:rPr lang="en-US" dirty="0" smtClean="0">
                <a:latin typeface="Calibri" pitchFamily="34" charset="0"/>
              </a:rPr>
              <a:t>	D.  Nicotine</a:t>
            </a:r>
          </a:p>
          <a:p>
            <a:pPr marL="514350" indent="-514350">
              <a:buNone/>
            </a:pPr>
            <a:endParaRPr lang="en-US" dirty="0" smtClean="0"/>
          </a:p>
          <a:p>
            <a:pPr marL="514350" indent="-514350">
              <a:buNone/>
            </a:pP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239000" cy="1143000"/>
          </a:xfrm>
        </p:spPr>
        <p:txBody>
          <a:bodyPr/>
          <a:lstStyle/>
          <a:p>
            <a:pPr algn="ctr"/>
            <a:r>
              <a:rPr lang="en-US" dirty="0" smtClean="0">
                <a:solidFill>
                  <a:srgbClr val="7030A0"/>
                </a:solidFill>
                <a:latin typeface="Calibri" pitchFamily="34" charset="0"/>
              </a:rPr>
              <a:t>Question 20</a:t>
            </a:r>
            <a:endParaRPr lang="en-US" dirty="0">
              <a:solidFill>
                <a:srgbClr val="7030A0"/>
              </a:solidFill>
            </a:endParaRPr>
          </a:p>
        </p:txBody>
      </p:sp>
      <p:sp>
        <p:nvSpPr>
          <p:cNvPr id="3" name="Content Placeholder 2"/>
          <p:cNvSpPr>
            <a:spLocks noGrp="1"/>
          </p:cNvSpPr>
          <p:nvPr>
            <p:ph idx="1"/>
          </p:nvPr>
        </p:nvSpPr>
        <p:spPr>
          <a:xfrm>
            <a:off x="381000" y="1609416"/>
            <a:ext cx="8229600" cy="4846320"/>
          </a:xfrm>
        </p:spPr>
        <p:txBody>
          <a:bodyPr/>
          <a:lstStyle/>
          <a:p>
            <a:pPr>
              <a:buNone/>
            </a:pPr>
            <a:endParaRPr lang="en-US" dirty="0" smtClean="0"/>
          </a:p>
          <a:p>
            <a:pPr>
              <a:buNone/>
            </a:pPr>
            <a:endParaRPr lang="en-US" dirty="0" smtClean="0"/>
          </a:p>
          <a:p>
            <a:pPr>
              <a:buNone/>
            </a:pPr>
            <a:endParaRPr lang="en-US" dirty="0" smtClean="0"/>
          </a:p>
          <a:p>
            <a:pPr marL="0" indent="0">
              <a:buNone/>
            </a:pPr>
            <a:r>
              <a:rPr lang="en-US" dirty="0" smtClean="0">
                <a:latin typeface="Calibri" pitchFamily="34" charset="0"/>
              </a:rPr>
              <a:t>The substance found in cigarettes that causes high blood pressure is</a:t>
            </a:r>
            <a:r>
              <a:rPr lang="en-US" dirty="0" smtClean="0">
                <a:latin typeface="Calibri" pitchFamily="34" charset="0"/>
              </a:rPr>
              <a:t>…</a:t>
            </a:r>
          </a:p>
          <a:p>
            <a:pPr marL="0" indent="0">
              <a:buNone/>
            </a:pPr>
            <a:endParaRPr lang="en-US" dirty="0" smtClean="0">
              <a:latin typeface="Calibri" pitchFamily="34" charset="0"/>
            </a:endParaRPr>
          </a:p>
          <a:p>
            <a:pPr marL="514350" indent="-514350">
              <a:buNone/>
            </a:pPr>
            <a:r>
              <a:rPr lang="en-US" dirty="0" smtClean="0">
                <a:latin typeface="Calibri" pitchFamily="34" charset="0"/>
              </a:rPr>
              <a:t>	A.  Carbon dioxide</a:t>
            </a:r>
          </a:p>
          <a:p>
            <a:pPr marL="514350" indent="-514350">
              <a:buNone/>
            </a:pPr>
            <a:r>
              <a:rPr lang="en-US" dirty="0" smtClean="0">
                <a:latin typeface="Calibri" pitchFamily="34" charset="0"/>
              </a:rPr>
              <a:t>	B.  Carbon monoxide</a:t>
            </a:r>
          </a:p>
          <a:p>
            <a:pPr marL="514350" indent="-514350">
              <a:buNone/>
            </a:pPr>
            <a:r>
              <a:rPr lang="en-US" dirty="0" smtClean="0">
                <a:latin typeface="Calibri" pitchFamily="34" charset="0"/>
              </a:rPr>
              <a:t>	C.  Tar</a:t>
            </a:r>
          </a:p>
          <a:p>
            <a:pPr marL="514350" indent="-514350">
              <a:buNone/>
            </a:pPr>
            <a:r>
              <a:rPr lang="en-US" dirty="0" smtClean="0">
                <a:latin typeface="Calibri" pitchFamily="34" charset="0"/>
              </a:rPr>
              <a:t>	D.  Nicotine</a:t>
            </a:r>
          </a:p>
          <a:p>
            <a:pPr marL="514350" indent="-514350">
              <a:buNone/>
            </a:pPr>
            <a:endParaRPr lang="en-US" dirty="0" smtClean="0">
              <a:latin typeface="Calibri" pitchFamily="34" charset="0"/>
            </a:endParaRPr>
          </a:p>
          <a:p>
            <a:pPr marL="514350" indent="-514350">
              <a:buNone/>
            </a:pPr>
            <a:endParaRPr lang="en-US" dirty="0">
              <a:latin typeface="Calibri"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43000"/>
          </a:xfrm>
        </p:spPr>
        <p:txBody>
          <a:bodyPr>
            <a:normAutofit fontScale="90000"/>
          </a:bodyPr>
          <a:lstStyle/>
          <a:p>
            <a:pPr algn="ctr"/>
            <a:r>
              <a:rPr lang="en-US" dirty="0" smtClean="0">
                <a:solidFill>
                  <a:srgbClr val="7030A0"/>
                </a:solidFill>
                <a:latin typeface="Calibri" pitchFamily="34" charset="0"/>
              </a:rPr>
              <a:t>Solutions to final assessment questions</a:t>
            </a:r>
            <a:endParaRPr lang="en-US" dirty="0">
              <a:solidFill>
                <a:srgbClr val="7030A0"/>
              </a:solidFill>
              <a:latin typeface="Calibri" pitchFamily="34" charset="0"/>
            </a:endParaRPr>
          </a:p>
        </p:txBody>
      </p:sp>
      <p:sp>
        <p:nvSpPr>
          <p:cNvPr id="4" name="Content Placeholder 3"/>
          <p:cNvSpPr>
            <a:spLocks noGrp="1"/>
          </p:cNvSpPr>
          <p:nvPr>
            <p:ph sz="half" idx="1"/>
          </p:nvPr>
        </p:nvSpPr>
        <p:spPr/>
        <p:txBody>
          <a:bodyPr>
            <a:normAutofit fontScale="92500" lnSpcReduction="10000"/>
          </a:bodyPr>
          <a:lstStyle/>
          <a:p>
            <a:pPr marL="514350" indent="-514350">
              <a:buFont typeface="+mj-lt"/>
              <a:buAutoNum type="arabicPeriod"/>
            </a:pPr>
            <a:r>
              <a:rPr lang="en-US" dirty="0" smtClean="0">
                <a:latin typeface="Calibri" pitchFamily="34" charset="0"/>
              </a:rPr>
              <a:t>A</a:t>
            </a:r>
          </a:p>
          <a:p>
            <a:pPr marL="514350" indent="-514350">
              <a:buFont typeface="+mj-lt"/>
              <a:buAutoNum type="arabicPeriod"/>
            </a:pPr>
            <a:r>
              <a:rPr lang="en-US" dirty="0" smtClean="0">
                <a:latin typeface="Calibri" pitchFamily="34" charset="0"/>
              </a:rPr>
              <a:t>C</a:t>
            </a:r>
          </a:p>
          <a:p>
            <a:pPr marL="514350" indent="-514350">
              <a:buFont typeface="+mj-lt"/>
              <a:buAutoNum type="arabicPeriod"/>
            </a:pPr>
            <a:r>
              <a:rPr lang="en-US" dirty="0" smtClean="0">
                <a:latin typeface="Calibri" pitchFamily="34" charset="0"/>
              </a:rPr>
              <a:t>A</a:t>
            </a:r>
          </a:p>
          <a:p>
            <a:pPr marL="514350" indent="-514350">
              <a:buFont typeface="+mj-lt"/>
              <a:buAutoNum type="arabicPeriod"/>
            </a:pPr>
            <a:r>
              <a:rPr lang="en-US" dirty="0" smtClean="0">
                <a:latin typeface="Calibri" pitchFamily="34" charset="0"/>
              </a:rPr>
              <a:t>B</a:t>
            </a:r>
          </a:p>
          <a:p>
            <a:pPr marL="514350" indent="-514350">
              <a:buFont typeface="+mj-lt"/>
              <a:buAutoNum type="arabicPeriod"/>
            </a:pPr>
            <a:r>
              <a:rPr lang="en-US" dirty="0" smtClean="0">
                <a:latin typeface="Calibri" pitchFamily="34" charset="0"/>
              </a:rPr>
              <a:t>D</a:t>
            </a:r>
          </a:p>
          <a:p>
            <a:pPr marL="514350" indent="-514350">
              <a:buFont typeface="+mj-lt"/>
              <a:buAutoNum type="arabicPeriod"/>
            </a:pPr>
            <a:r>
              <a:rPr lang="en-US" dirty="0" smtClean="0">
                <a:latin typeface="Calibri" pitchFamily="34" charset="0"/>
              </a:rPr>
              <a:t>C</a:t>
            </a:r>
          </a:p>
          <a:p>
            <a:pPr marL="514350" indent="-514350">
              <a:buFont typeface="+mj-lt"/>
              <a:buAutoNum type="arabicPeriod"/>
            </a:pPr>
            <a:r>
              <a:rPr lang="en-US" dirty="0" smtClean="0">
                <a:latin typeface="Calibri" pitchFamily="34" charset="0"/>
              </a:rPr>
              <a:t>B</a:t>
            </a:r>
          </a:p>
          <a:p>
            <a:pPr marL="514350" indent="-514350">
              <a:buFont typeface="+mj-lt"/>
              <a:buAutoNum type="arabicPeriod"/>
            </a:pPr>
            <a:r>
              <a:rPr lang="en-US" dirty="0" smtClean="0">
                <a:latin typeface="Calibri" pitchFamily="34" charset="0"/>
              </a:rPr>
              <a:t>A</a:t>
            </a:r>
          </a:p>
          <a:p>
            <a:pPr marL="514350" indent="-514350">
              <a:buFont typeface="+mj-lt"/>
              <a:buAutoNum type="arabicPeriod"/>
            </a:pPr>
            <a:r>
              <a:rPr lang="en-US" dirty="0" smtClean="0">
                <a:latin typeface="Calibri" pitchFamily="34" charset="0"/>
              </a:rPr>
              <a:t>C</a:t>
            </a:r>
          </a:p>
          <a:p>
            <a:pPr marL="514350" indent="-514350">
              <a:buFont typeface="+mj-lt"/>
              <a:buAutoNum type="arabicPeriod"/>
            </a:pPr>
            <a:r>
              <a:rPr lang="en-US" dirty="0" smtClean="0">
                <a:latin typeface="Calibri" pitchFamily="34" charset="0"/>
              </a:rPr>
              <a:t>A</a:t>
            </a:r>
            <a:endParaRPr lang="en-US" dirty="0">
              <a:latin typeface="Calibri" pitchFamily="34" charset="0"/>
            </a:endParaRPr>
          </a:p>
        </p:txBody>
      </p:sp>
      <p:sp>
        <p:nvSpPr>
          <p:cNvPr id="5" name="Content Placeholder 4"/>
          <p:cNvSpPr>
            <a:spLocks noGrp="1"/>
          </p:cNvSpPr>
          <p:nvPr>
            <p:ph sz="half" idx="2"/>
          </p:nvPr>
        </p:nvSpPr>
        <p:spPr/>
        <p:txBody>
          <a:bodyPr>
            <a:normAutofit fontScale="92500" lnSpcReduction="10000"/>
          </a:bodyPr>
          <a:lstStyle/>
          <a:p>
            <a:pPr marL="514350" indent="-514350">
              <a:buAutoNum type="arabicPeriod" startAt="11"/>
            </a:pPr>
            <a:r>
              <a:rPr lang="en-US" dirty="0" smtClean="0">
                <a:latin typeface="Calibri" pitchFamily="34" charset="0"/>
              </a:rPr>
              <a:t>C</a:t>
            </a:r>
          </a:p>
          <a:p>
            <a:pPr marL="514350" indent="-514350">
              <a:buAutoNum type="arabicPeriod" startAt="11"/>
            </a:pPr>
            <a:r>
              <a:rPr lang="en-US" dirty="0" smtClean="0">
                <a:latin typeface="Calibri" pitchFamily="34" charset="0"/>
              </a:rPr>
              <a:t>B</a:t>
            </a:r>
          </a:p>
          <a:p>
            <a:pPr marL="514350" indent="-514350">
              <a:buAutoNum type="arabicPeriod" startAt="11"/>
            </a:pPr>
            <a:r>
              <a:rPr lang="en-US" dirty="0" smtClean="0">
                <a:latin typeface="Calibri" pitchFamily="34" charset="0"/>
              </a:rPr>
              <a:t>D</a:t>
            </a:r>
          </a:p>
          <a:p>
            <a:pPr marL="514350" indent="-514350">
              <a:buAutoNum type="arabicPeriod" startAt="11"/>
            </a:pPr>
            <a:r>
              <a:rPr lang="en-US" dirty="0" smtClean="0">
                <a:latin typeface="Calibri" pitchFamily="34" charset="0"/>
              </a:rPr>
              <a:t>C</a:t>
            </a:r>
          </a:p>
          <a:p>
            <a:pPr marL="514350" indent="-514350">
              <a:buAutoNum type="arabicPeriod" startAt="11"/>
            </a:pPr>
            <a:r>
              <a:rPr lang="en-US" dirty="0" smtClean="0">
                <a:latin typeface="Calibri" pitchFamily="34" charset="0"/>
              </a:rPr>
              <a:t>A</a:t>
            </a:r>
          </a:p>
          <a:p>
            <a:pPr marL="514350" indent="-514350">
              <a:buAutoNum type="arabicPeriod" startAt="11"/>
            </a:pPr>
            <a:r>
              <a:rPr lang="en-US" dirty="0" smtClean="0">
                <a:latin typeface="Calibri" pitchFamily="34" charset="0"/>
              </a:rPr>
              <a:t>B</a:t>
            </a:r>
          </a:p>
          <a:p>
            <a:pPr marL="514350" indent="-514350">
              <a:buAutoNum type="arabicPeriod" startAt="11"/>
            </a:pPr>
            <a:r>
              <a:rPr lang="en-US" dirty="0" smtClean="0">
                <a:latin typeface="Calibri" pitchFamily="34" charset="0"/>
              </a:rPr>
              <a:t>C</a:t>
            </a:r>
          </a:p>
          <a:p>
            <a:pPr marL="514350" indent="-514350">
              <a:buAutoNum type="arabicPeriod" startAt="11"/>
            </a:pPr>
            <a:r>
              <a:rPr lang="en-US" dirty="0" smtClean="0">
                <a:latin typeface="Calibri" pitchFamily="34" charset="0"/>
              </a:rPr>
              <a:t>D</a:t>
            </a:r>
          </a:p>
          <a:p>
            <a:pPr marL="514350" indent="-514350">
              <a:buAutoNum type="arabicPeriod" startAt="11"/>
            </a:pPr>
            <a:r>
              <a:rPr lang="en-US" dirty="0" smtClean="0">
                <a:latin typeface="Calibri" pitchFamily="34" charset="0"/>
              </a:rPr>
              <a:t>B</a:t>
            </a:r>
          </a:p>
          <a:p>
            <a:pPr marL="514350" indent="-514350">
              <a:buAutoNum type="arabicPeriod" startAt="11"/>
            </a:pPr>
            <a:r>
              <a:rPr lang="en-US" dirty="0" smtClean="0">
                <a:latin typeface="Calibri" pitchFamily="34" charset="0"/>
              </a:rPr>
              <a:t>D</a:t>
            </a:r>
            <a:endParaRPr lang="en-US" dirty="0">
              <a:latin typeface="Calibri"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Terminology:</a:t>
            </a:r>
            <a:endParaRPr lang="en-US" dirty="0">
              <a:solidFill>
                <a:schemeClr val="tx1"/>
              </a:solidFill>
              <a:latin typeface="Calibri"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8845108"/>
              </p:ext>
            </p:extLst>
          </p:nvPr>
        </p:nvGraphicFramePr>
        <p:xfrm>
          <a:off x="457200" y="1609725"/>
          <a:ext cx="7239000" cy="4693920"/>
        </p:xfrm>
        <a:graphic>
          <a:graphicData uri="http://schemas.openxmlformats.org/drawingml/2006/table">
            <a:tbl>
              <a:tblPr firstRow="1" bandRow="1">
                <a:tableStyleId>{5940675A-B579-460E-94D1-54222C63F5DA}</a:tableStyleId>
              </a:tblPr>
              <a:tblGrid>
                <a:gridCol w="3619500"/>
                <a:gridCol w="3619500"/>
              </a:tblGrid>
              <a:tr h="370840">
                <a:tc>
                  <a:txBody>
                    <a:bodyPr/>
                    <a:lstStyle/>
                    <a:p>
                      <a:r>
                        <a:rPr lang="en-US" sz="2800" b="1" dirty="0" smtClean="0">
                          <a:solidFill>
                            <a:srgbClr val="7030A0"/>
                          </a:solidFill>
                          <a:latin typeface="Calibri" pitchFamily="34" charset="0"/>
                        </a:rPr>
                        <a:t>TERM:</a:t>
                      </a:r>
                    </a:p>
                    <a:p>
                      <a:endParaRPr lang="en-US" sz="2400" b="1" dirty="0" smtClean="0">
                        <a:latin typeface="Calibri" pitchFamily="34" charset="0"/>
                      </a:endParaRPr>
                    </a:p>
                    <a:p>
                      <a:r>
                        <a:rPr lang="en-US" sz="2400" b="1" dirty="0" smtClean="0">
                          <a:latin typeface="Calibri" pitchFamily="34" charset="0"/>
                        </a:rPr>
                        <a:t>Allergen</a:t>
                      </a:r>
                      <a:endParaRPr lang="en-US" sz="2400" b="1" dirty="0">
                        <a:latin typeface="Calibri" pitchFamily="34" charset="0"/>
                      </a:endParaRPr>
                    </a:p>
                  </a:txBody>
                  <a:tcPr/>
                </a:tc>
                <a:tc>
                  <a:txBody>
                    <a:bodyPr/>
                    <a:lstStyle/>
                    <a:p>
                      <a:endParaRPr lang="en-US" sz="2400" dirty="0" smtClean="0">
                        <a:latin typeface="Calibri" pitchFamily="34" charset="0"/>
                      </a:endParaRPr>
                    </a:p>
                    <a:p>
                      <a:endParaRPr lang="en-US" sz="2400" dirty="0" smtClean="0">
                        <a:latin typeface="Calibri" pitchFamily="34" charset="0"/>
                      </a:endParaRPr>
                    </a:p>
                    <a:p>
                      <a:endParaRPr lang="en-US" sz="2400" dirty="0" smtClean="0">
                        <a:latin typeface="Calibri" pitchFamily="34" charset="0"/>
                      </a:endParaRPr>
                    </a:p>
                    <a:p>
                      <a:endParaRPr lang="en-US" sz="2400" dirty="0" smtClean="0">
                        <a:latin typeface="Calibri" pitchFamily="34" charset="0"/>
                      </a:endParaRPr>
                    </a:p>
                    <a:p>
                      <a:endParaRPr lang="en-US" sz="2400" dirty="0" smtClean="0">
                        <a:latin typeface="Calibri" pitchFamily="34" charset="0"/>
                      </a:endParaRPr>
                    </a:p>
                    <a:p>
                      <a:endParaRPr lang="en-US" sz="2400" dirty="0">
                        <a:latin typeface="Calibri" pitchFamily="34" charset="0"/>
                      </a:endParaRPr>
                    </a:p>
                  </a:txBody>
                  <a:tcPr/>
                </a:tc>
              </a:tr>
              <a:tr h="370840">
                <a:tc>
                  <a:txBody>
                    <a:bodyPr/>
                    <a:lstStyle/>
                    <a:p>
                      <a:r>
                        <a:rPr lang="en-US" sz="2800" b="1" dirty="0" smtClean="0">
                          <a:solidFill>
                            <a:srgbClr val="7030A0"/>
                          </a:solidFill>
                          <a:latin typeface="Calibri" pitchFamily="34" charset="0"/>
                        </a:rPr>
                        <a:t>DEFINITION</a:t>
                      </a:r>
                      <a:r>
                        <a:rPr lang="en-US" sz="2800" b="1" dirty="0" smtClean="0">
                          <a:solidFill>
                            <a:srgbClr val="7030A0"/>
                          </a:solidFill>
                          <a:latin typeface="Calibri" pitchFamily="34" charset="0"/>
                        </a:rPr>
                        <a:t>:</a:t>
                      </a:r>
                    </a:p>
                    <a:p>
                      <a:endParaRPr lang="en-US" sz="2800" b="1" dirty="0" smtClean="0">
                        <a:latin typeface="Calibri" pitchFamily="34" charset="0"/>
                      </a:endParaRPr>
                    </a:p>
                    <a:p>
                      <a:r>
                        <a:rPr lang="en-US" sz="2400" b="0" dirty="0" smtClean="0">
                          <a:solidFill>
                            <a:schemeClr val="tx1"/>
                          </a:solidFill>
                          <a:latin typeface="Calibri" pitchFamily="34" charset="0"/>
                        </a:rPr>
                        <a:t>The substances that cause an allergic reaction in some people.</a:t>
                      </a:r>
                    </a:p>
                    <a:p>
                      <a:endParaRPr lang="en-US" sz="2400" dirty="0">
                        <a:latin typeface="Calibri" pitchFamily="34" charset="0"/>
                      </a:endParaRPr>
                    </a:p>
                  </a:txBody>
                  <a:tcPr/>
                </a:tc>
                <a:tc>
                  <a:txBody>
                    <a:bodyPr/>
                    <a:lstStyle/>
                    <a:p>
                      <a:r>
                        <a:rPr lang="en-US" sz="2800" b="1" dirty="0" smtClean="0">
                          <a:solidFill>
                            <a:srgbClr val="7030A0"/>
                          </a:solidFill>
                          <a:latin typeface="Calibri" pitchFamily="34" charset="0"/>
                        </a:rPr>
                        <a:t>USE IN SENTENCE</a:t>
                      </a:r>
                      <a:r>
                        <a:rPr lang="en-US" sz="2800" b="1" dirty="0" smtClean="0">
                          <a:solidFill>
                            <a:srgbClr val="7030A0"/>
                          </a:solidFill>
                          <a:latin typeface="Calibri" pitchFamily="34" charset="0"/>
                        </a:rPr>
                        <a:t>:</a:t>
                      </a:r>
                    </a:p>
                    <a:p>
                      <a:endParaRPr lang="en-US" sz="2800" b="1" dirty="0" smtClean="0">
                        <a:latin typeface="Calibri" pitchFamily="34" charset="0"/>
                      </a:endParaRPr>
                    </a:p>
                    <a:p>
                      <a:r>
                        <a:rPr lang="en-US" sz="2400" dirty="0" smtClean="0">
                          <a:latin typeface="Calibri" pitchFamily="34" charset="0"/>
                        </a:rPr>
                        <a:t>Some examples of food allergens</a:t>
                      </a:r>
                      <a:r>
                        <a:rPr lang="en-US" sz="2400" baseline="0" dirty="0" smtClean="0">
                          <a:latin typeface="Calibri" pitchFamily="34" charset="0"/>
                        </a:rPr>
                        <a:t> are nuts, fish and milk</a:t>
                      </a:r>
                      <a:endParaRPr lang="en-US" sz="2400" dirty="0">
                        <a:latin typeface="Calibri" pitchFamily="34" charset="0"/>
                      </a:endParaRPr>
                    </a:p>
                  </a:txBody>
                  <a:tcPr/>
                </a:tc>
              </a:tr>
            </a:tbl>
          </a:graphicData>
        </a:graphic>
      </p:graphicFrame>
      <p:pic>
        <p:nvPicPr>
          <p:cNvPr id="5" name="Picture 4" descr="allergen pollen.jpg"/>
          <p:cNvPicPr>
            <a:picLocks noChangeAspect="1"/>
          </p:cNvPicPr>
          <p:nvPr/>
        </p:nvPicPr>
        <p:blipFill>
          <a:blip r:embed="rId2" cstate="print"/>
          <a:stretch>
            <a:fillRect/>
          </a:stretch>
        </p:blipFill>
        <p:spPr>
          <a:xfrm>
            <a:off x="4648200" y="1752600"/>
            <a:ext cx="2628900" cy="1743075"/>
          </a:xfrm>
          <a:prstGeom prst="rect">
            <a:avLst/>
          </a:prstGeom>
        </p:spPr>
      </p:pic>
      <p:sp>
        <p:nvSpPr>
          <p:cNvPr id="6" name="TextBox 5"/>
          <p:cNvSpPr txBox="1"/>
          <p:nvPr/>
        </p:nvSpPr>
        <p:spPr>
          <a:xfrm>
            <a:off x="4953000" y="3505200"/>
            <a:ext cx="2075568" cy="461665"/>
          </a:xfrm>
          <a:prstGeom prst="rect">
            <a:avLst/>
          </a:prstGeom>
          <a:noFill/>
        </p:spPr>
        <p:txBody>
          <a:bodyPr wrap="none" rtlCol="0">
            <a:spAutoFit/>
          </a:bodyPr>
          <a:lstStyle/>
          <a:p>
            <a:r>
              <a:rPr lang="en-US" sz="2400" b="1" dirty="0" smtClean="0">
                <a:latin typeface="Calibri" pitchFamily="34" charset="0"/>
              </a:rPr>
              <a:t>Pollen allergen</a:t>
            </a:r>
            <a:endParaRPr lang="en-US" sz="2400" b="1"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rPr>
              <a:t>Terminology: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5907853"/>
              </p:ext>
            </p:extLst>
          </p:nvPr>
        </p:nvGraphicFramePr>
        <p:xfrm>
          <a:off x="457200" y="1426845"/>
          <a:ext cx="7239000" cy="5059680"/>
        </p:xfrm>
        <a:graphic>
          <a:graphicData uri="http://schemas.openxmlformats.org/drawingml/2006/table">
            <a:tbl>
              <a:tblPr firstRow="1" bandRow="1">
                <a:tableStyleId>{5940675A-B579-460E-94D1-54222C63F5DA}</a:tableStyleId>
              </a:tblPr>
              <a:tblGrid>
                <a:gridCol w="3619500"/>
                <a:gridCol w="3619500"/>
              </a:tblGrid>
              <a:tr h="370840">
                <a:tc>
                  <a:txBody>
                    <a:bodyPr/>
                    <a:lstStyle/>
                    <a:p>
                      <a:r>
                        <a:rPr lang="en-US" sz="2800" b="1" dirty="0" smtClean="0">
                          <a:solidFill>
                            <a:srgbClr val="6600FF"/>
                          </a:solidFill>
                          <a:latin typeface="Calibri" pitchFamily="34" charset="0"/>
                        </a:rPr>
                        <a:t>TERM:</a:t>
                      </a:r>
                    </a:p>
                    <a:p>
                      <a:endParaRPr lang="en-US" sz="2400" dirty="0" smtClean="0">
                        <a:latin typeface="Calibri" pitchFamily="34" charset="0"/>
                      </a:endParaRPr>
                    </a:p>
                    <a:p>
                      <a:r>
                        <a:rPr lang="en-US" sz="2400" b="1" dirty="0" smtClean="0">
                          <a:latin typeface="Calibri" pitchFamily="34" charset="0"/>
                        </a:rPr>
                        <a:t>Oxygenated</a:t>
                      </a:r>
                      <a:r>
                        <a:rPr lang="en-US" sz="2400" b="1" baseline="0" dirty="0" smtClean="0">
                          <a:latin typeface="Calibri" pitchFamily="34" charset="0"/>
                        </a:rPr>
                        <a:t> Blood</a:t>
                      </a:r>
                      <a:endParaRPr lang="en-US" sz="2400" b="1" dirty="0">
                        <a:latin typeface="Calibri" pitchFamily="34" charset="0"/>
                      </a:endParaRPr>
                    </a:p>
                  </a:txBody>
                  <a:tcPr/>
                </a:tc>
                <a:tc>
                  <a:txBody>
                    <a:bodyPr/>
                    <a:lstStyle/>
                    <a:p>
                      <a:endParaRPr lang="en-US" sz="2400" dirty="0" smtClean="0">
                        <a:latin typeface="Calibri" pitchFamily="34" charset="0"/>
                      </a:endParaRPr>
                    </a:p>
                    <a:p>
                      <a:endParaRPr lang="en-US" sz="2400" dirty="0" smtClean="0">
                        <a:latin typeface="Calibri" pitchFamily="34" charset="0"/>
                      </a:endParaRPr>
                    </a:p>
                    <a:p>
                      <a:endParaRPr lang="en-US" sz="2400" dirty="0" smtClean="0">
                        <a:latin typeface="Calibri" pitchFamily="34" charset="0"/>
                      </a:endParaRPr>
                    </a:p>
                    <a:p>
                      <a:endParaRPr lang="en-US" sz="2400" dirty="0" smtClean="0">
                        <a:latin typeface="Calibri" pitchFamily="34" charset="0"/>
                      </a:endParaRPr>
                    </a:p>
                    <a:p>
                      <a:endParaRPr lang="en-US" sz="2400" dirty="0" smtClean="0">
                        <a:latin typeface="Calibri" pitchFamily="34" charset="0"/>
                      </a:endParaRPr>
                    </a:p>
                    <a:p>
                      <a:endParaRPr lang="en-US" sz="2400" dirty="0" smtClean="0">
                        <a:latin typeface="Calibri" pitchFamily="34" charset="0"/>
                      </a:endParaRPr>
                    </a:p>
                    <a:p>
                      <a:endParaRPr lang="en-US" sz="2400" dirty="0">
                        <a:latin typeface="Calibri" pitchFamily="34" charset="0"/>
                      </a:endParaRPr>
                    </a:p>
                  </a:txBody>
                  <a:tcPr/>
                </a:tc>
              </a:tr>
              <a:tr h="370840">
                <a:tc>
                  <a:txBody>
                    <a:bodyPr/>
                    <a:lstStyle/>
                    <a:p>
                      <a:r>
                        <a:rPr lang="en-US" sz="2800" b="1" dirty="0" smtClean="0">
                          <a:solidFill>
                            <a:srgbClr val="6600FF"/>
                          </a:solidFill>
                          <a:latin typeface="Calibri" pitchFamily="34" charset="0"/>
                        </a:rPr>
                        <a:t>DEFINITION</a:t>
                      </a:r>
                      <a:r>
                        <a:rPr lang="en-US" sz="2800" b="1" dirty="0" smtClean="0">
                          <a:solidFill>
                            <a:srgbClr val="6600FF"/>
                          </a:solidFill>
                          <a:latin typeface="Calibri" pitchFamily="34" charset="0"/>
                        </a:rPr>
                        <a:t>:</a:t>
                      </a:r>
                    </a:p>
                    <a:p>
                      <a:endParaRPr lang="en-US" sz="2800" b="1" dirty="0" smtClean="0">
                        <a:solidFill>
                          <a:srgbClr val="6600FF"/>
                        </a:solidFill>
                        <a:latin typeface="Calibri" pitchFamily="34" charset="0"/>
                      </a:endParaRPr>
                    </a:p>
                    <a:p>
                      <a:r>
                        <a:rPr lang="en-US" sz="2400" dirty="0" smtClean="0">
                          <a:latin typeface="Calibri" pitchFamily="34" charset="0"/>
                        </a:rPr>
                        <a:t>Blood with</a:t>
                      </a:r>
                      <a:r>
                        <a:rPr lang="en-US" sz="2400" baseline="0" dirty="0" smtClean="0">
                          <a:latin typeface="Calibri" pitchFamily="34" charset="0"/>
                        </a:rPr>
                        <a:t> a high concentration of oxygen and a low concentration of carbon dioxide</a:t>
                      </a:r>
                      <a:endParaRPr lang="en-US" sz="2400" dirty="0">
                        <a:latin typeface="Calibri" pitchFamily="34" charset="0"/>
                      </a:endParaRPr>
                    </a:p>
                  </a:txBody>
                  <a:tcPr/>
                </a:tc>
                <a:tc>
                  <a:txBody>
                    <a:bodyPr/>
                    <a:lstStyle/>
                    <a:p>
                      <a:r>
                        <a:rPr lang="en-US" sz="2800" b="1" dirty="0" smtClean="0">
                          <a:solidFill>
                            <a:srgbClr val="6600FF"/>
                          </a:solidFill>
                          <a:latin typeface="Calibri" pitchFamily="34" charset="0"/>
                        </a:rPr>
                        <a:t>USE IN SENTENCE</a:t>
                      </a:r>
                      <a:r>
                        <a:rPr lang="en-US" sz="2800" b="1" dirty="0" smtClean="0">
                          <a:solidFill>
                            <a:srgbClr val="6600FF"/>
                          </a:solidFill>
                          <a:latin typeface="Calibri" pitchFamily="34" charset="0"/>
                        </a:rPr>
                        <a:t>:</a:t>
                      </a:r>
                    </a:p>
                    <a:p>
                      <a:endParaRPr lang="en-US" sz="2800" b="1" dirty="0" smtClean="0">
                        <a:solidFill>
                          <a:srgbClr val="6600FF"/>
                        </a:solidFill>
                        <a:latin typeface="Calibri" pitchFamily="34" charset="0"/>
                      </a:endParaRPr>
                    </a:p>
                    <a:p>
                      <a:r>
                        <a:rPr lang="en-US" sz="2400" dirty="0" smtClean="0">
                          <a:latin typeface="Calibri" pitchFamily="34" charset="0"/>
                        </a:rPr>
                        <a:t>The pulmonary vein</a:t>
                      </a:r>
                      <a:r>
                        <a:rPr lang="en-US" sz="2400" baseline="0" dirty="0" smtClean="0">
                          <a:latin typeface="Calibri" pitchFamily="34" charset="0"/>
                        </a:rPr>
                        <a:t> carries oxygenated blood to the heart from the lungs.</a:t>
                      </a:r>
                      <a:endParaRPr lang="en-US" sz="2400" dirty="0">
                        <a:latin typeface="Calibri" pitchFamily="34" charset="0"/>
                      </a:endParaRPr>
                    </a:p>
                  </a:txBody>
                  <a:tcPr/>
                </a:tc>
              </a:tr>
            </a:tbl>
          </a:graphicData>
        </a:graphic>
      </p:graphicFrame>
      <p:pic>
        <p:nvPicPr>
          <p:cNvPr id="5" name="Picture 4" descr="289907435.jpg"/>
          <p:cNvPicPr>
            <a:picLocks noChangeAspect="1"/>
          </p:cNvPicPr>
          <p:nvPr/>
        </p:nvPicPr>
        <p:blipFill>
          <a:blip r:embed="rId2" cstate="print"/>
          <a:srcRect l="1793" t="6038" r="3139"/>
          <a:stretch>
            <a:fillRect/>
          </a:stretch>
        </p:blipFill>
        <p:spPr>
          <a:xfrm>
            <a:off x="4267200" y="1828800"/>
            <a:ext cx="3260074" cy="191452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206</TotalTime>
  <Words>4118</Words>
  <Application>Microsoft Office PowerPoint</Application>
  <PresentationFormat>On-screen Show (4:3)</PresentationFormat>
  <Paragraphs>768</Paragraphs>
  <Slides>85</Slides>
  <Notes>0</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Opulent</vt:lpstr>
      <vt:lpstr>Life sciences Grade 11 CAPS structured, clear, practical - Helping teachers unlock the power of NCS</vt:lpstr>
      <vt:lpstr>Summary of Presentation</vt:lpstr>
      <vt:lpstr>GAS exchange at the lungs</vt:lpstr>
      <vt:lpstr>GAS exchange at the lungs</vt:lpstr>
      <vt:lpstr>GAS exchange in the lungs</vt:lpstr>
      <vt:lpstr>GAS exchange at the lungs</vt:lpstr>
      <vt:lpstr>GAS exchange at the lungs</vt:lpstr>
      <vt:lpstr>Terminology:</vt:lpstr>
      <vt:lpstr>Terminology:</vt:lpstr>
      <vt:lpstr>Terminology:</vt:lpstr>
      <vt:lpstr>Transport of oxygen</vt:lpstr>
      <vt:lpstr>Transport of oxygen</vt:lpstr>
      <vt:lpstr>Gas exchange at the tissues</vt:lpstr>
      <vt:lpstr>Gas exchange at the tissues</vt:lpstr>
      <vt:lpstr>Gas exchange at the tissues</vt:lpstr>
      <vt:lpstr>Transport of carbon dioxide</vt:lpstr>
      <vt:lpstr>Availability of oxygen at high altitudes</vt:lpstr>
      <vt:lpstr>Availability of oxygen at high altitudes</vt:lpstr>
      <vt:lpstr>Diseases and allergies affecting the human gas exchange system</vt:lpstr>
      <vt:lpstr>Diseases and allergies affecting the human gas exchange system</vt:lpstr>
      <vt:lpstr>Terminology:</vt:lpstr>
      <vt:lpstr>Diseases and allergies affecting the human gas exchange system</vt:lpstr>
      <vt:lpstr>allergies affecting the human gas exchange system: Asthma</vt:lpstr>
      <vt:lpstr>allergies affecting the human gas exchange system: Hay Fever</vt:lpstr>
      <vt:lpstr>terminology</vt:lpstr>
      <vt:lpstr>Diseases affecting the human gas exchange system</vt:lpstr>
      <vt:lpstr>Diseases affecting the human gas exchange system</vt:lpstr>
      <vt:lpstr>Diseases affecting the human gas exchange system: Lung Cancer</vt:lpstr>
      <vt:lpstr>Diseases affecting the human gas exchange system: Bronchitis</vt:lpstr>
      <vt:lpstr>Diseases affecting the human gas exchange system: Emphysema</vt:lpstr>
      <vt:lpstr>Diseases affecting the human gas exchange system: Tuberculosis</vt:lpstr>
      <vt:lpstr>Terminology:</vt:lpstr>
      <vt:lpstr>Terminology:</vt:lpstr>
      <vt:lpstr>Diseases affecting the human gas exchange system: Active Tuberculosis</vt:lpstr>
      <vt:lpstr>Diseases affecting the human gas exchange system: TB Transmission</vt:lpstr>
      <vt:lpstr>Diseases affecting the human gas exchange system: TB Transmission</vt:lpstr>
      <vt:lpstr>Diseases affecting the human gas exchange system: TB Symptoms</vt:lpstr>
      <vt:lpstr>Diseases affecting the human gas exchange system: TB Symptoms</vt:lpstr>
      <vt:lpstr>Diseases affecting the human gas exchange system: Latent Tuberculosis</vt:lpstr>
      <vt:lpstr>Diseases affecting the human gas exchange system</vt:lpstr>
      <vt:lpstr>Diseases affecting the human gas exchange system</vt:lpstr>
      <vt:lpstr>Diseases affecting the human gas exchange system</vt:lpstr>
      <vt:lpstr>Diseases affecting the human gas exchange system: Tests for TB</vt:lpstr>
      <vt:lpstr>Diseases affecting the human gas exchange system</vt:lpstr>
      <vt:lpstr>Diseases affecting the human gas exchange system</vt:lpstr>
      <vt:lpstr>Diseases affecting the human gas exchange system</vt:lpstr>
      <vt:lpstr>Diseases affecting the human gas exchange system</vt:lpstr>
      <vt:lpstr>Diseases affecting the human gas exchange system</vt:lpstr>
      <vt:lpstr>Diseases affecting the human gas exchange system</vt:lpstr>
      <vt:lpstr>Diseases affecting the human gas exchange system</vt:lpstr>
      <vt:lpstr>Diseases affecting the human gas exchange system</vt:lpstr>
      <vt:lpstr>Activity 1: Essay</vt:lpstr>
      <vt:lpstr>Smoking: The harmful effects of smoking…</vt:lpstr>
      <vt:lpstr>Smoking: The harmful effects of smoking…</vt:lpstr>
      <vt:lpstr>Smoking: The harmful effects of smoking…</vt:lpstr>
      <vt:lpstr>Smoking: The harmful effects of smoking…</vt:lpstr>
      <vt:lpstr>Smoking: Legislation in South Africa</vt:lpstr>
      <vt:lpstr>Respiratory emergencies:</vt:lpstr>
      <vt:lpstr>Respiratory emergencies:</vt:lpstr>
      <vt:lpstr>Respiratory emergencies:</vt:lpstr>
      <vt:lpstr>Terminology:</vt:lpstr>
      <vt:lpstr>Terminology:</vt:lpstr>
      <vt:lpstr>Terminology:</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Question 12</vt:lpstr>
      <vt:lpstr>Question 13</vt:lpstr>
      <vt:lpstr>Question 14</vt:lpstr>
      <vt:lpstr>Question 15</vt:lpstr>
      <vt:lpstr>Question 16</vt:lpstr>
      <vt:lpstr>Question 17</vt:lpstr>
      <vt:lpstr>Question 18</vt:lpstr>
      <vt:lpstr>Question 19</vt:lpstr>
      <vt:lpstr>Question 20</vt:lpstr>
      <vt:lpstr>Solutions to final assessment questions</vt:lpstr>
      <vt:lpstr>Terminology: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Lindiwe</cp:lastModifiedBy>
  <cp:revision>73</cp:revision>
  <dcterms:created xsi:type="dcterms:W3CDTF">2013-07-04T09:19:10Z</dcterms:created>
  <dcterms:modified xsi:type="dcterms:W3CDTF">2013-07-12T09:50:23Z</dcterms:modified>
</cp:coreProperties>
</file>