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358" r:id="rId2"/>
    <p:sldId id="360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33" r:id="rId17"/>
    <p:sldId id="334" r:id="rId18"/>
    <p:sldId id="377" r:id="rId19"/>
    <p:sldId id="335" r:id="rId20"/>
    <p:sldId id="378" r:id="rId21"/>
    <p:sldId id="336" r:id="rId22"/>
    <p:sldId id="337" r:id="rId23"/>
    <p:sldId id="354" r:id="rId24"/>
    <p:sldId id="386" r:id="rId25"/>
    <p:sldId id="355" r:id="rId26"/>
    <p:sldId id="356" r:id="rId27"/>
    <p:sldId id="33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221" autoAdjust="0"/>
    <p:restoredTop sz="94624" autoAdjust="0"/>
  </p:normalViewPr>
  <p:slideViewPr>
    <p:cSldViewPr>
      <p:cViewPr>
        <p:scale>
          <a:sx n="124" d="100"/>
          <a:sy n="124" d="100"/>
        </p:scale>
        <p:origin x="17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02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69BF5-DCC6-48DA-AE26-505A07646E5C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ED2E-90EC-490C-9581-517C09080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29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1A8EF-42D1-4042-9301-451EF719C6CF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>
                <a:solidFill>
                  <a:srgbClr val="00B0F0"/>
                </a:solidFill>
              </a:rPr>
              <a:t>MATHEMATICAL LITERACY  GRADE 10 CAPS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7772400" cy="1941760"/>
          </a:xfrm>
        </p:spPr>
        <p:txBody>
          <a:bodyPr>
            <a:normAutofit/>
          </a:bodyPr>
          <a:lstStyle/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TOPIC </a:t>
            </a:r>
            <a:r>
              <a:rPr lang="en-ZA" sz="24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: Measurement </a:t>
            </a:r>
          </a:p>
          <a:p>
            <a:endParaRPr lang="en-ZA" sz="24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Section 3.5: Calculating perimeter and area</a:t>
            </a:r>
            <a:endParaRPr lang="en-US" sz="2400" b="1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338858"/>
            <a:ext cx="2880320" cy="799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Area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267200"/>
          </a:xfrm>
        </p:spPr>
        <p:txBody>
          <a:bodyPr/>
          <a:lstStyle/>
          <a:p>
            <a:pPr marL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Area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is the</a:t>
            </a:r>
            <a:r>
              <a:rPr lang="en-US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amount of space </a:t>
            </a:r>
            <a:r>
              <a:rPr lang="en-US" sz="2800" dirty="0" smtClean="0">
                <a:latin typeface="+mj-lt"/>
                <a:cs typeface="Arial" pitchFamily="34" charset="0"/>
              </a:rPr>
              <a:t>that a 2- dimensional shape occupies.</a:t>
            </a:r>
          </a:p>
          <a:p>
            <a:pPr>
              <a:buNone/>
            </a:pPr>
            <a:endParaRPr lang="en-US" sz="2800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+mj-lt"/>
                <a:cs typeface="Arial" pitchFamily="34" charset="0"/>
              </a:rPr>
              <a:t>   The units of area are: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mm</a:t>
            </a:r>
            <a:r>
              <a:rPr lang="en-US" sz="2800" b="1" baseline="300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</a:t>
            </a:r>
            <a:r>
              <a:rPr lang="en-US" sz="2800" baseline="30000" dirty="0" smtClean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</a:t>
            </a:r>
            <a:endParaRPr lang="en-US" sz="2800" dirty="0"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cm</a:t>
            </a:r>
            <a:r>
              <a:rPr lang="en-US" sz="2800" b="1" baseline="300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</a:t>
            </a:r>
            <a:endParaRPr lang="en-US" sz="2800" dirty="0"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</a:t>
            </a:r>
            <a:r>
              <a:rPr lang="en-US" sz="2800" b="1" baseline="300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</a:t>
            </a:r>
            <a:r>
              <a:rPr lang="en-US" sz="2800" dirty="0" smtClean="0">
                <a:latin typeface="+mj-lt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Area of plane shapes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38313" y="1935163"/>
            <a:ext cx="566737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08888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Area of plane shapes</a:t>
            </a:r>
            <a:endParaRPr lang="en-US" b="1" dirty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62631" y="1935163"/>
            <a:ext cx="581873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Calculating area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737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2057400"/>
            <a:ext cx="535238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0213" y="2057400"/>
            <a:ext cx="899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+mj-lt"/>
              </a:rPr>
              <a:t>Calculate the area of the shapes </a:t>
            </a: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below; make </a:t>
            </a:r>
            <a:r>
              <a:rPr lang="en-US" sz="2000" b="1" dirty="0">
                <a:solidFill>
                  <a:srgbClr val="7030A0"/>
                </a:solidFill>
                <a:latin typeface="+mj-lt"/>
              </a:rPr>
              <a:t>all units the same where necessary.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Area of a rectangle/square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Area of a </a:t>
            </a: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rectangle</a:t>
            </a:r>
            <a:r>
              <a:rPr lang="en-US" dirty="0" smtClean="0">
                <a:latin typeface="+mj-lt"/>
                <a:cs typeface="Arial" pitchFamily="34" charset="0"/>
              </a:rPr>
              <a:t>  = L x B	                                 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                                          = 2,4 m x 1,3 m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	                               = </a:t>
            </a:r>
            <a:r>
              <a:rPr lang="en-US" u="sng" dirty="0" smtClean="0">
                <a:latin typeface="+mj-lt"/>
                <a:cs typeface="Arial" pitchFamily="34" charset="0"/>
              </a:rPr>
              <a:t>3,12 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     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latin typeface="+mj-lt"/>
                <a:cs typeface="Arial" pitchFamily="34" charset="0"/>
              </a:rPr>
              <a:t>Area of a </a:t>
            </a: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square</a:t>
            </a:r>
            <a:r>
              <a:rPr lang="en-US" dirty="0" smtClean="0">
                <a:latin typeface="+mj-lt"/>
                <a:cs typeface="Arial" pitchFamily="34" charset="0"/>
              </a:rPr>
              <a:t>  = S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                                     = (3,12 cm)</a:t>
            </a:r>
            <a:r>
              <a:rPr lang="en-US" baseline="30000" dirty="0" smtClean="0">
                <a:latin typeface="+mj-lt"/>
                <a:cs typeface="Arial" pitchFamily="34" charset="0"/>
              </a:rPr>
              <a:t>2 </a:t>
            </a:r>
          </a:p>
          <a:p>
            <a:pPr marL="514350" indent="-514350">
              <a:buNone/>
            </a:pPr>
            <a:r>
              <a:rPr lang="en-US" baseline="30000" dirty="0" smtClean="0">
                <a:latin typeface="+mj-lt"/>
                <a:cs typeface="Arial" pitchFamily="34" charset="0"/>
              </a:rPr>
              <a:t>                                                         </a:t>
            </a:r>
            <a:r>
              <a:rPr lang="en-US" dirty="0" smtClean="0">
                <a:latin typeface="+mj-lt"/>
                <a:cs typeface="Arial" pitchFamily="34" charset="0"/>
              </a:rPr>
              <a:t>= 9,73 cm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  <a:endParaRPr lang="en-U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Area of a </a:t>
            </a:r>
            <a:r>
              <a:rPr lang="en-US" sz="4800" b="1" dirty="0" smtClean="0">
                <a:solidFill>
                  <a:srgbClr val="002060"/>
                </a:solidFill>
              </a:rPr>
              <a:t>triangle/circle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+mj-lt"/>
                <a:cs typeface="Arial" pitchFamily="34" charset="0"/>
              </a:rPr>
              <a:t>3.  Area of as </a:t>
            </a: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triangle</a:t>
            </a:r>
            <a:r>
              <a:rPr lang="en-US" sz="2800" dirty="0" smtClean="0">
                <a:latin typeface="+mj-lt"/>
                <a:cs typeface="Arial" pitchFamily="34" charset="0"/>
              </a:rPr>
              <a:t> =   0,5 x b x h </a:t>
            </a:r>
          </a:p>
          <a:p>
            <a:pPr marL="914400" lvl="1" indent="-514350">
              <a:buNone/>
            </a:pPr>
            <a:r>
              <a:rPr lang="en-US" sz="2800" dirty="0" smtClean="0">
                <a:latin typeface="+mj-lt"/>
                <a:cs typeface="Arial" pitchFamily="34" charset="0"/>
              </a:rPr>
              <a:t>                                  =   0,5 x (150 ÷ 10 cm) x 23 cm</a:t>
            </a:r>
          </a:p>
          <a:p>
            <a:pPr marL="914400" lvl="1" indent="-514350">
              <a:buNone/>
            </a:pPr>
            <a:r>
              <a:rPr lang="en-US" sz="2800" dirty="0" smtClean="0">
                <a:latin typeface="+mj-lt"/>
                <a:cs typeface="Arial" pitchFamily="34" charset="0"/>
              </a:rPr>
              <a:t>	                            =   </a:t>
            </a:r>
            <a:r>
              <a:rPr lang="en-US" sz="2800" u="sng" dirty="0" smtClean="0">
                <a:latin typeface="+mj-lt"/>
                <a:cs typeface="Arial" pitchFamily="34" charset="0"/>
              </a:rPr>
              <a:t>173 cm</a:t>
            </a:r>
            <a:r>
              <a:rPr lang="en-US" sz="2800" u="sng" baseline="30000" dirty="0" smtClean="0">
                <a:latin typeface="+mj-lt"/>
                <a:cs typeface="Arial" pitchFamily="34" charset="0"/>
              </a:rPr>
              <a:t>2</a:t>
            </a:r>
          </a:p>
          <a:p>
            <a:pPr marL="0" lvl="1" indent="0">
              <a:buNone/>
            </a:pPr>
            <a:endParaRPr lang="en-US" sz="2800" dirty="0" smtClean="0">
              <a:latin typeface="+mj-lt"/>
              <a:cs typeface="Arial" pitchFamily="34" charset="0"/>
            </a:endParaRPr>
          </a:p>
          <a:p>
            <a:pPr marL="0" lvl="1" indent="0">
              <a:buNone/>
            </a:pPr>
            <a:r>
              <a:rPr lang="en-US" sz="2800" dirty="0" smtClean="0">
                <a:latin typeface="+mj-lt"/>
                <a:cs typeface="Arial" pitchFamily="34" charset="0"/>
              </a:rPr>
              <a:t>4. Area of a </a:t>
            </a:r>
            <a:r>
              <a:rPr lang="en-US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circle</a:t>
            </a:r>
            <a:r>
              <a:rPr lang="en-US" sz="2800" dirty="0" smtClean="0">
                <a:latin typeface="+mj-lt"/>
                <a:cs typeface="Arial" pitchFamily="34" charset="0"/>
              </a:rPr>
              <a:t>  = πr</a:t>
            </a:r>
            <a:r>
              <a:rPr lang="en-US" sz="2800" baseline="30000" dirty="0" smtClean="0">
                <a:latin typeface="+mj-lt"/>
                <a:cs typeface="Arial" pitchFamily="34" charset="0"/>
              </a:rPr>
              <a:t>2</a:t>
            </a:r>
          </a:p>
          <a:p>
            <a:pPr marL="914400" lvl="1" indent="-514350">
              <a:buNone/>
            </a:pPr>
            <a:r>
              <a:rPr lang="en-US" sz="2800" baseline="30000" dirty="0" smtClean="0">
                <a:latin typeface="+mj-lt"/>
                <a:cs typeface="Arial" pitchFamily="34" charset="0"/>
              </a:rPr>
              <a:t> </a:t>
            </a:r>
            <a:r>
              <a:rPr lang="en-US" sz="2800" dirty="0" smtClean="0">
                <a:latin typeface="+mj-lt"/>
                <a:cs typeface="Arial" pitchFamily="34" charset="0"/>
              </a:rPr>
              <a:t>                           = 3,14 x (10cm)</a:t>
            </a:r>
            <a:r>
              <a:rPr lang="en-US" sz="2800" baseline="30000" dirty="0" smtClean="0">
                <a:latin typeface="+mj-lt"/>
                <a:cs typeface="Arial" pitchFamily="34" charset="0"/>
              </a:rPr>
              <a:t>2</a:t>
            </a:r>
          </a:p>
          <a:p>
            <a:pPr marL="914400" lvl="1" indent="-514350">
              <a:buNone/>
            </a:pPr>
            <a:r>
              <a:rPr lang="en-US" sz="2800" baseline="30000" dirty="0" smtClean="0">
                <a:latin typeface="+mj-lt"/>
                <a:cs typeface="Arial" pitchFamily="34" charset="0"/>
              </a:rPr>
              <a:t>	 </a:t>
            </a:r>
            <a:r>
              <a:rPr lang="en-US" sz="2800" dirty="0" smtClean="0">
                <a:latin typeface="+mj-lt"/>
                <a:cs typeface="Arial" pitchFamily="34" charset="0"/>
              </a:rPr>
              <a:t>                     = </a:t>
            </a:r>
            <a:r>
              <a:rPr lang="en-US" sz="2800" u="sng" dirty="0" smtClean="0">
                <a:latin typeface="+mj-lt"/>
                <a:cs typeface="Arial" pitchFamily="34" charset="0"/>
              </a:rPr>
              <a:t>314 cm</a:t>
            </a:r>
            <a:r>
              <a:rPr lang="en-US" sz="2800" u="sng" baseline="30000" dirty="0" smtClean="0">
                <a:latin typeface="+mj-lt"/>
                <a:cs typeface="Arial" pitchFamily="34" charset="0"/>
              </a:rPr>
              <a:t>2</a:t>
            </a:r>
            <a:r>
              <a:rPr lang="en-US" sz="2800" u="sng" dirty="0" smtClean="0">
                <a:latin typeface="+mj-lt"/>
                <a:cs typeface="Arial" pitchFamily="34" charset="0"/>
              </a:rPr>
              <a:t> </a:t>
            </a:r>
          </a:p>
          <a:p>
            <a:pPr marL="914400" lvl="1" indent="-514350">
              <a:buNone/>
            </a:pPr>
            <a:r>
              <a:rPr lang="en-US" dirty="0" smtClean="0"/>
              <a:t>      </a:t>
            </a:r>
          </a:p>
          <a:p>
            <a:pPr marL="914400" lvl="1" indent="-514350">
              <a:buNone/>
            </a:pPr>
            <a:endParaRPr lang="en-US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Flowchart: Terminator 7"/>
          <p:cNvSpPr/>
          <p:nvPr/>
        </p:nvSpPr>
        <p:spPr>
          <a:xfrm>
            <a:off x="5804065" y="2066306"/>
            <a:ext cx="26670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Convert to the same units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0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Final Assessment Questions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3973" y="2438400"/>
            <a:ext cx="8519407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Question 1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24200"/>
            <a:ext cx="8458200" cy="3398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The perimeter of rectangle with  length = 21 cm and breadth = 12 cm is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33 cm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66 cm</a:t>
            </a:r>
            <a:endParaRPr lang="en-US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225 cm	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252 cm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</a:rPr>
              <a:t>Question 2</a:t>
            </a:r>
            <a:endParaRPr lang="en-ZA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686800" cy="3962400"/>
          </a:xfrm>
        </p:spPr>
        <p:txBody>
          <a:bodyPr/>
          <a:lstStyle/>
          <a:p>
            <a:pPr marL="0" indent="-51435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The circumference of a circle with a diameter of 32 mm is</a:t>
            </a:r>
          </a:p>
          <a:p>
            <a:pPr marL="0" indent="-51435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201,1 mm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100,54 mm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50,27 mm</a:t>
            </a:r>
            <a:endParaRPr lang="en-US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25,14 mm	</a:t>
            </a:r>
          </a:p>
          <a:p>
            <a:pPr>
              <a:buNone/>
            </a:pPr>
            <a:endParaRPr lang="en-ZA" dirty="0">
              <a:latin typeface="+mj-lt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0"/>
            <a:ext cx="8229600" cy="10088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Question 3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4" y="2667000"/>
            <a:ext cx="8991600" cy="4008120"/>
          </a:xfrm>
        </p:spPr>
        <p:txBody>
          <a:bodyPr>
            <a:normAutofit/>
          </a:bodyPr>
          <a:lstStyle/>
          <a:p>
            <a:pPr marL="0" indent="-514350">
              <a:buNone/>
            </a:pPr>
            <a:r>
              <a:rPr lang="en-US" sz="28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Triangle ABC has sides, AB = 7 cm; BC = 6 cm; AB = 17 cm. Its perimeter is</a:t>
            </a:r>
          </a:p>
          <a:p>
            <a:pPr marL="0" indent="-514350">
              <a:buNone/>
            </a:pPr>
            <a:endParaRPr lang="en-US" sz="2800" dirty="0" smtClean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14 cm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23 cm	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24 cm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30 cm</a:t>
            </a: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08888"/>
          </a:xfrm>
        </p:spPr>
        <p:txBody>
          <a:bodyPr>
            <a:normAutofit/>
          </a:bodyPr>
          <a:lstStyle/>
          <a:p>
            <a:pPr algn="ctr"/>
            <a:r>
              <a:rPr lang="en-ZA" sz="4500" b="1" dirty="0" smtClean="0">
                <a:solidFill>
                  <a:srgbClr val="002060"/>
                </a:solidFill>
                <a:cs typeface="Arial" pitchFamily="34" charset="0"/>
              </a:rPr>
              <a:t>Measurement</a:t>
            </a:r>
            <a:r>
              <a:rPr lang="en-ZA" sz="4500" dirty="0" smtClean="0"/>
              <a:t>	</a:t>
            </a:r>
            <a:endParaRPr lang="en-ZA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The following sections will be covered:</a:t>
            </a:r>
          </a:p>
          <a:p>
            <a:pPr>
              <a:buNone/>
            </a:pPr>
            <a:endParaRPr lang="en-ZA" dirty="0" smtClean="0">
              <a:latin typeface="+mj-lt"/>
            </a:endParaRPr>
          </a:p>
          <a:p>
            <a:pPr lvl="1">
              <a:buNone/>
            </a:pPr>
            <a:r>
              <a:rPr lang="en-ZA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3.1  Conversions</a:t>
            </a:r>
          </a:p>
          <a:p>
            <a:pPr lvl="1">
              <a:buNone/>
            </a:pPr>
            <a:endParaRPr lang="en-ZA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3.2  Measuring length and distance</a:t>
            </a:r>
          </a:p>
          <a:p>
            <a:pPr lvl="1">
              <a:buNone/>
            </a:pPr>
            <a:endParaRPr lang="en-ZA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3.3  Measuring weight</a:t>
            </a:r>
          </a:p>
          <a:p>
            <a:pPr lvl="1">
              <a:buNone/>
            </a:pPr>
            <a:endParaRPr lang="en-ZA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en-ZA" dirty="0" smtClean="0">
                <a:latin typeface="+mj-lt"/>
                <a:cs typeface="Arial" pitchFamily="34" charset="0"/>
              </a:rPr>
              <a:t>3.4  Measuring temperature</a:t>
            </a:r>
          </a:p>
          <a:p>
            <a:pPr lvl="1">
              <a:buNone/>
            </a:pPr>
            <a:endParaRPr lang="en-ZA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en-ZA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3.5  Calculating perimeter and area</a:t>
            </a:r>
            <a:endParaRPr lang="en-ZA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1410-DEE4-4EEA-968F-9ACD97A81F33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5193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</a:rPr>
              <a:t>Question 4</a:t>
            </a:r>
            <a:endParaRPr lang="en-ZA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6868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 square table top has a perimeter of 8 m. The length of one of its sides is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2 m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2,5 m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4 m</a:t>
            </a:r>
            <a:endParaRPr lang="en-US" sz="2800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8m</a:t>
            </a:r>
          </a:p>
          <a:p>
            <a:pPr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Question 5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763000" cy="4008120"/>
          </a:xfrm>
        </p:spPr>
        <p:txBody>
          <a:bodyPr/>
          <a:lstStyle/>
          <a:p>
            <a:pPr marL="0" indent="-51435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Andy  cut out a right angled triangular piece from a cloth. The height of the triangle is 350 mm and the base is 21 cm long. The area of the triangle is</a:t>
            </a:r>
          </a:p>
          <a:p>
            <a:pPr marL="0" indent="-51435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367,5 cm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735 cm</a:t>
            </a:r>
            <a:r>
              <a:rPr lang="en-US" baseline="30000" dirty="0" smtClean="0">
                <a:latin typeface="+mj-lt"/>
                <a:cs typeface="Arial" pitchFamily="34" charset="0"/>
              </a:rPr>
              <a:t>2 </a:t>
            </a:r>
            <a:endParaRPr lang="en-US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1837 cm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  <a:endParaRPr lang="en-US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3675 cm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5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Question 6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8686800" cy="3505200"/>
          </a:xfrm>
        </p:spPr>
        <p:txBody>
          <a:bodyPr/>
          <a:lstStyle/>
          <a:p>
            <a:pPr marL="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Calculate the area of circular sand pit with a radius of 12, 5m</a:t>
            </a:r>
          </a:p>
          <a:p>
            <a:pPr marL="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A.  </a:t>
            </a:r>
            <a:r>
              <a:rPr lang="en-US" dirty="0" smtClean="0">
                <a:latin typeface="+mj-lt"/>
                <a:cs typeface="Arial" pitchFamily="34" charset="0"/>
              </a:rPr>
              <a:t>39,28 m</a:t>
            </a:r>
            <a:r>
              <a:rPr lang="en-US" baseline="30000" dirty="0" smtClean="0">
                <a:latin typeface="+mj-lt"/>
                <a:cs typeface="Arial" pitchFamily="34" charset="0"/>
              </a:rPr>
              <a:t>2 </a:t>
            </a:r>
            <a:r>
              <a:rPr lang="en-US" dirty="0" smtClean="0">
                <a:latin typeface="+mj-lt"/>
                <a:cs typeface="Arial" pitchFamily="34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B.  </a:t>
            </a:r>
            <a:r>
              <a:rPr lang="en-US" dirty="0" smtClean="0">
                <a:latin typeface="+mj-lt"/>
                <a:cs typeface="Arial" pitchFamily="34" charset="0"/>
              </a:rPr>
              <a:t>78,55 m</a:t>
            </a:r>
            <a:r>
              <a:rPr lang="en-US" baseline="30000" dirty="0" smtClean="0">
                <a:latin typeface="+mj-lt"/>
                <a:cs typeface="Arial" pitchFamily="34" charset="0"/>
              </a:rPr>
              <a:t>2 </a:t>
            </a:r>
            <a:r>
              <a:rPr lang="en-US" dirty="0" smtClean="0">
                <a:latin typeface="+mj-lt"/>
                <a:cs typeface="Arial" pitchFamily="34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C.  </a:t>
            </a:r>
            <a:r>
              <a:rPr lang="en-US" dirty="0" smtClean="0">
                <a:latin typeface="+mj-lt"/>
                <a:cs typeface="Arial" pitchFamily="34" charset="0"/>
              </a:rPr>
              <a:t>490,94 m</a:t>
            </a:r>
            <a:r>
              <a:rPr lang="en-US" baseline="30000" dirty="0" smtClean="0">
                <a:latin typeface="+mj-lt"/>
                <a:cs typeface="Arial" pitchFamily="34" charset="0"/>
              </a:rPr>
              <a:t>2 </a:t>
            </a:r>
            <a:r>
              <a:rPr lang="en-US" dirty="0" smtClean="0">
                <a:latin typeface="+mj-lt"/>
                <a:cs typeface="Arial" pitchFamily="34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D.  </a:t>
            </a:r>
            <a:r>
              <a:rPr lang="en-US" dirty="0" smtClean="0">
                <a:latin typeface="+mj-lt"/>
                <a:cs typeface="Arial" pitchFamily="34" charset="0"/>
              </a:rPr>
              <a:t>1963,75m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8564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Question 7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286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The area of the shape is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40 cm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  <a:endParaRPr lang="en-US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60 cm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  <a:endParaRPr lang="en-US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68cm</a:t>
            </a:r>
            <a:r>
              <a:rPr lang="en-US" baseline="30000" dirty="0" smtClean="0">
                <a:latin typeface="+mj-lt"/>
                <a:cs typeface="Arial" pitchFamily="34" charset="0"/>
              </a:rPr>
              <a:t>2</a:t>
            </a:r>
            <a:endParaRPr lang="en-US" dirty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127,5</a:t>
            </a:r>
          </a:p>
          <a:p>
            <a:pPr marL="514350" indent="-514350">
              <a:buAutoNum type="alphaUcPeriod"/>
            </a:pPr>
            <a:endParaRPr lang="en-US" baseline="30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baseline="30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1392" b="18002"/>
          <a:stretch/>
        </p:blipFill>
        <p:spPr bwMode="auto">
          <a:xfrm>
            <a:off x="1981200" y="2667000"/>
            <a:ext cx="4198777" cy="166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</a:rPr>
              <a:t>Question 8</a:t>
            </a:r>
            <a:endParaRPr lang="en-ZA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133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ZA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The Perimeter of the shape is </a:t>
            </a:r>
          </a:p>
          <a:p>
            <a:pPr>
              <a:buNone/>
            </a:pPr>
            <a:endParaRPr lang="en-ZA" dirty="0" smtClean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ZA" dirty="0" smtClean="0">
                <a:latin typeface="+mj-lt"/>
                <a:cs typeface="Arial" pitchFamily="34" charset="0"/>
              </a:rPr>
              <a:t>32 cm</a:t>
            </a:r>
          </a:p>
          <a:p>
            <a:pPr marL="514350" indent="-514350">
              <a:buAutoNum type="alphaUcPeriod"/>
            </a:pPr>
            <a:r>
              <a:rPr lang="en-ZA" dirty="0" smtClean="0">
                <a:latin typeface="+mj-lt"/>
                <a:cs typeface="Arial" pitchFamily="34" charset="0"/>
              </a:rPr>
              <a:t>36 cm</a:t>
            </a:r>
          </a:p>
          <a:p>
            <a:pPr marL="514350" indent="-514350">
              <a:buAutoNum type="alphaUcPeriod"/>
            </a:pPr>
            <a:r>
              <a:rPr lang="en-ZA" dirty="0" smtClean="0">
                <a:latin typeface="+mj-lt"/>
                <a:cs typeface="Arial" pitchFamily="34" charset="0"/>
              </a:rPr>
              <a:t>40 cm</a:t>
            </a:r>
          </a:p>
          <a:p>
            <a:pPr marL="514350" indent="-514350">
              <a:buAutoNum type="alphaUcPeriod"/>
            </a:pPr>
            <a:r>
              <a:rPr lang="en-ZA" dirty="0" smtClean="0">
                <a:latin typeface="+mj-lt"/>
                <a:cs typeface="Arial" pitchFamily="34" charset="0"/>
              </a:rPr>
              <a:t>60 cm</a:t>
            </a:r>
            <a:endParaRPr lang="en-ZA" dirty="0">
              <a:latin typeface="+mj-lt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1392" b="18002"/>
          <a:stretch/>
        </p:blipFill>
        <p:spPr bwMode="auto">
          <a:xfrm>
            <a:off x="1981200" y="2667000"/>
            <a:ext cx="4198777" cy="166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Question 9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8229600" cy="3459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The area of the semi-circle is, ( n = 3,14)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33 cm</a:t>
            </a:r>
            <a:r>
              <a:rPr lang="en-US" sz="2800" baseline="30000" dirty="0" smtClean="0">
                <a:latin typeface="+mj-lt"/>
                <a:cs typeface="Arial" pitchFamily="34" charset="0"/>
              </a:rPr>
              <a:t>2</a:t>
            </a:r>
            <a:r>
              <a:rPr lang="en-US" sz="2800" dirty="0" smtClean="0">
                <a:latin typeface="+mj-lt"/>
                <a:cs typeface="Arial" pitchFamily="34" charset="0"/>
              </a:rPr>
              <a:t> 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+mj-lt"/>
                <a:cs typeface="Arial" pitchFamily="34" charset="0"/>
              </a:rPr>
              <a:t>66 cm</a:t>
            </a:r>
            <a:r>
              <a:rPr lang="en-US" sz="2800" baseline="30000" dirty="0" smtClean="0">
                <a:latin typeface="+mj-lt"/>
                <a:cs typeface="Arial" pitchFamily="34" charset="0"/>
              </a:rPr>
              <a:t>2</a:t>
            </a:r>
            <a:r>
              <a:rPr lang="en-US" sz="2800" dirty="0" smtClean="0">
                <a:latin typeface="+mj-lt"/>
                <a:cs typeface="Arial" pitchFamily="34" charset="0"/>
              </a:rPr>
              <a:t> </a:t>
            </a:r>
          </a:p>
          <a:p>
            <a:pPr marL="514350" indent="-514350">
              <a:buAutoNum type="alphaUcPeriod" startAt="3"/>
            </a:pPr>
            <a:r>
              <a:rPr lang="en-US" sz="2800" dirty="0" smtClean="0">
                <a:latin typeface="+mj-lt"/>
                <a:cs typeface="Arial" pitchFamily="34" charset="0"/>
              </a:rPr>
              <a:t>346,41 cm</a:t>
            </a:r>
            <a:r>
              <a:rPr lang="en-US" sz="2800" baseline="30000" dirty="0" smtClean="0">
                <a:latin typeface="+mj-lt"/>
                <a:cs typeface="Arial" pitchFamily="34" charset="0"/>
              </a:rPr>
              <a:t>2</a:t>
            </a:r>
            <a:r>
              <a:rPr lang="en-US" sz="2800" dirty="0" smtClean="0">
                <a:latin typeface="+mj-lt"/>
                <a:cs typeface="Arial" pitchFamily="34" charset="0"/>
              </a:rPr>
              <a:t>        </a:t>
            </a:r>
          </a:p>
          <a:p>
            <a:pPr marL="514350" indent="-514350">
              <a:buAutoNum type="alphaUcPeriod" startAt="3"/>
            </a:pPr>
            <a:r>
              <a:rPr lang="en-US" sz="2800" dirty="0" smtClean="0">
                <a:latin typeface="+mj-lt"/>
                <a:cs typeface="Arial" pitchFamily="34" charset="0"/>
              </a:rPr>
              <a:t>1385,62 cm</a:t>
            </a:r>
            <a:r>
              <a:rPr lang="en-US" sz="2800" baseline="30000" dirty="0" smtClean="0">
                <a:latin typeface="+mj-lt"/>
                <a:cs typeface="Arial" pitchFamily="34" charset="0"/>
              </a:rPr>
              <a:t>2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14800"/>
            <a:ext cx="3352800" cy="268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00888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Question 10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8153400" cy="34901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The perimeter of the semi- circle is, (n = 3,14)</a:t>
            </a:r>
          </a:p>
          <a:p>
            <a:pPr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32,99 cm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  <a:cs typeface="Arial" pitchFamily="34" charset="0"/>
              </a:rPr>
              <a:t>65,99cm </a:t>
            </a:r>
          </a:p>
          <a:p>
            <a:pPr marL="514350" indent="-514350">
              <a:buAutoNum type="alphaUcPeriod" startAt="3"/>
            </a:pPr>
            <a:r>
              <a:rPr lang="en-US" dirty="0" smtClean="0">
                <a:latin typeface="+mj-lt"/>
                <a:cs typeface="Arial" pitchFamily="34" charset="0"/>
              </a:rPr>
              <a:t>53,99 cm        </a:t>
            </a:r>
          </a:p>
          <a:p>
            <a:pPr marL="514350" indent="-514350">
              <a:buAutoNum type="alphaUcPeriod" startAt="3"/>
            </a:pPr>
            <a:r>
              <a:rPr lang="en-US" dirty="0" smtClean="0">
                <a:latin typeface="+mj-lt"/>
                <a:cs typeface="Arial" pitchFamily="34" charset="0"/>
              </a:rPr>
              <a:t>86,99 cm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05400" y="4191000"/>
            <a:ext cx="3200400" cy="251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93268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Solutions Final </a:t>
            </a:r>
            <a:r>
              <a:rPr lang="en-US" sz="4400" b="1" dirty="0">
                <a:solidFill>
                  <a:srgbClr val="002060"/>
                </a:solidFill>
              </a:rPr>
              <a:t>A</a:t>
            </a:r>
            <a:r>
              <a:rPr lang="en-US" sz="4400" b="1" dirty="0" smtClean="0">
                <a:solidFill>
                  <a:srgbClr val="002060"/>
                </a:solidFill>
              </a:rPr>
              <a:t>ssessment Questions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B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B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D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A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A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C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B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C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C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D</a:t>
            </a:r>
          </a:p>
          <a:p>
            <a:pPr marL="514350" indent="-514350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sz="4800" b="1" dirty="0" smtClean="0">
                <a:solidFill>
                  <a:srgbClr val="002060"/>
                </a:solidFill>
              </a:rPr>
              <a:t>Perimeter and Area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In section 3.5, Learners should be able to determine:</a:t>
            </a:r>
          </a:p>
          <a:p>
            <a:pPr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The perimeter of squares, rectangles and circles.</a:t>
            </a:r>
          </a:p>
          <a:p>
            <a:pPr lvl="1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lvl="1"/>
            <a:r>
              <a:rPr lang="en-US" dirty="0" smtClean="0">
                <a:latin typeface="+mj-lt"/>
                <a:cs typeface="Arial" pitchFamily="34" charset="0"/>
              </a:rPr>
              <a:t>The area of squares, rectangles and circles.</a:t>
            </a:r>
            <a:endParaRPr lang="en-U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Perimeter and circumferences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343400"/>
          </a:xfrm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+mj-lt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perimeter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of a shape is the </a:t>
            </a: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total distance around the boundary of the given shape.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Circumference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is the </a:t>
            </a: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perimeter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of a circle.</a:t>
            </a:r>
          </a:p>
          <a:p>
            <a:pPr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The units of perimeter are the units of length: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mm, cm; m; km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Perimeter of plane shapes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0200" y="1447800"/>
            <a:ext cx="6135336" cy="518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Calculating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Perimeter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133600"/>
            <a:ext cx="7456426" cy="375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564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Perimeter of a Square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 = AB + BC + CD + DA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= 6 cm + 6cm + 6 cm + 6 cm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=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24 cm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			or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P = 4s = 4 x 6 cm 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=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24 cm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40284" y="19812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 of all side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31079" y="4038600"/>
            <a:ext cx="3429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formula for perimeter of a square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08888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Perimeter of a Rectangle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>
                <a:latin typeface="+mj-lt"/>
                <a:cs typeface="Arial" pitchFamily="34" charset="0"/>
              </a:rPr>
              <a:t>Perimeter =  PQ + QR + RS + SP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		 =  7 cm + 9 cm + 7 cm + 9 cm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		 =  32 cm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			or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     P   =  2(L + B)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    =  2(9 cm + 7 cm)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    =  2(16 cm)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    =  32 cm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6172200" y="1981200"/>
            <a:ext cx="2286000" cy="5303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 of sides</a:t>
            </a:r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3692731" y="3895106"/>
            <a:ext cx="26670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formula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Perimeter of a Circle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3.        </a:t>
            </a:r>
            <a:r>
              <a:rPr lang="en-US" dirty="0" smtClean="0">
                <a:latin typeface="+mj-lt"/>
                <a:cs typeface="Arial" pitchFamily="34" charset="0"/>
              </a:rPr>
              <a:t>C  =  2</a:t>
            </a:r>
            <a:r>
              <a:rPr lang="el-GR" dirty="0" smtClean="0">
                <a:latin typeface="+mj-lt"/>
                <a:cs typeface="Arial" pitchFamily="34" charset="0"/>
              </a:rPr>
              <a:t>π</a:t>
            </a:r>
            <a:r>
              <a:rPr lang="en-US" dirty="0" smtClean="0">
                <a:latin typeface="+mj-lt"/>
                <a:cs typeface="Arial" pitchFamily="34" charset="0"/>
              </a:rPr>
              <a:t>r (</a:t>
            </a:r>
            <a:r>
              <a:rPr lang="el-GR" dirty="0" smtClean="0">
                <a:latin typeface="+mj-lt"/>
                <a:cs typeface="Arial" pitchFamily="34" charset="0"/>
              </a:rPr>
              <a:t>π</a:t>
            </a:r>
            <a:r>
              <a:rPr lang="en-ZA" dirty="0" smtClean="0">
                <a:latin typeface="+mj-lt"/>
                <a:cs typeface="Arial" pitchFamily="34" charset="0"/>
              </a:rPr>
              <a:t> = 3,14)</a:t>
            </a:r>
            <a:endParaRPr lang="en-US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              =  2 x 3,14 x 3,5 cm</a:t>
            </a: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              =  21,98 cm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10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2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3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4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5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6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7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2:00"/>
  <p:tag name="QUESTIONCHOICESTYPE" val=" 1"/>
  <p:tag name="QUESTIONCHARTTYPE" val="0"/>
  <p:tag name="MANUALQUESTIONSTART" val="No"/>
  <p:tag name="QUESTIONANSWEROPTIONS" val=" 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8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2:00"/>
  <p:tag name="QUESTIONCHOICESTYPE" val=" 1"/>
  <p:tag name="QUESTIONCHARTTYPE" val="0"/>
  <p:tag name="MANUALQUESTIONSTART" val="No"/>
  <p:tag name="QUESTIONANSWEROPTIONS" val=" 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9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1:30"/>
  <p:tag name="QUESTIONCHOICESTYPE" val=" 1"/>
  <p:tag name="QUESTIONCHARTTYPE" val="0"/>
  <p:tag name="MANUALQUESTIONSTART" val="No"/>
  <p:tag name="QUESTIONANSWEROPTIONS" val=" 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3273</TotalTime>
  <Words>539</Words>
  <Application>Microsoft Office PowerPoint</Application>
  <PresentationFormat>On-screen Show (4:3)</PresentationFormat>
  <Paragraphs>174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MATHEMATICAL LITERACY  GRADE 10 CAPS</vt:lpstr>
      <vt:lpstr>Measurement </vt:lpstr>
      <vt:lpstr>  Perimeter and Area</vt:lpstr>
      <vt:lpstr>Perimeter and circumferences</vt:lpstr>
      <vt:lpstr>Perimeter of plane shapes</vt:lpstr>
      <vt:lpstr>Calculating Perimeter</vt:lpstr>
      <vt:lpstr>Perimeter of a Square</vt:lpstr>
      <vt:lpstr>Perimeter of a Rectangle</vt:lpstr>
      <vt:lpstr>Perimeter of a Circle</vt:lpstr>
      <vt:lpstr>Area</vt:lpstr>
      <vt:lpstr>Area of plane shapes</vt:lpstr>
      <vt:lpstr>Area of plane shapes</vt:lpstr>
      <vt:lpstr>Calculating area</vt:lpstr>
      <vt:lpstr>Area of a rectangle/square</vt:lpstr>
      <vt:lpstr>Area of a triangle/circle</vt:lpstr>
      <vt:lpstr>Final Assessment Questions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Solutions Final Assessment Questions</vt:lpstr>
    </vt:vector>
  </TitlesOfParts>
  <Company>prestige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sithembakuye ngwenya</dc:creator>
  <cp:lastModifiedBy>STUDIO</cp:lastModifiedBy>
  <cp:revision>361</cp:revision>
  <dcterms:created xsi:type="dcterms:W3CDTF">2012-11-18T13:37:54Z</dcterms:created>
  <dcterms:modified xsi:type="dcterms:W3CDTF">2015-02-17T13:42:47Z</dcterms:modified>
</cp:coreProperties>
</file>