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sldIdLst>
    <p:sldId id="358" r:id="rId2"/>
    <p:sldId id="360" r:id="rId3"/>
    <p:sldId id="295" r:id="rId4"/>
    <p:sldId id="382" r:id="rId5"/>
    <p:sldId id="296" r:id="rId6"/>
    <p:sldId id="297" r:id="rId7"/>
    <p:sldId id="299" r:id="rId8"/>
    <p:sldId id="384" r:id="rId9"/>
    <p:sldId id="326" r:id="rId10"/>
    <p:sldId id="371" r:id="rId11"/>
    <p:sldId id="327" r:id="rId12"/>
    <p:sldId id="328" r:id="rId13"/>
    <p:sldId id="372" r:id="rId14"/>
    <p:sldId id="342" r:id="rId15"/>
    <p:sldId id="343" r:id="rId16"/>
    <p:sldId id="344" r:id="rId17"/>
    <p:sldId id="373" r:id="rId18"/>
    <p:sldId id="345" r:id="rId19"/>
    <p:sldId id="34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588" autoAdjust="0"/>
    <p:restoredTop sz="94624" autoAdjust="0"/>
  </p:normalViewPr>
  <p:slideViewPr>
    <p:cSldViewPr>
      <p:cViewPr>
        <p:scale>
          <a:sx n="112" d="100"/>
          <a:sy n="112" d="100"/>
        </p:scale>
        <p:origin x="-138" y="-4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9402"/>
    </p:cViewPr>
  </p:sorterViewPr>
  <p:notesViewPr>
    <p:cSldViewPr>
      <p:cViewPr varScale="1">
        <p:scale>
          <a:sx n="56" d="100"/>
          <a:sy n="56" d="100"/>
        </p:scale>
        <p:origin x="-1860"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D69BF5-DCC6-48DA-AE26-505A07646E5C}" type="datetimeFigureOut">
              <a:rPr lang="en-US" smtClean="0"/>
              <a:pPr/>
              <a:t>17-Feb-15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54ED2E-90EC-490C-9581-517C090809A5}" type="slidenum">
              <a:rPr lang="en-US" smtClean="0"/>
              <a:pPr/>
              <a:t>‹#›</a:t>
            </a:fld>
            <a:endParaRPr lang="en-US"/>
          </a:p>
        </p:txBody>
      </p:sp>
    </p:spTree>
    <p:extLst>
      <p:ext uri="{BB962C8B-B14F-4D97-AF65-F5344CB8AC3E}">
        <p14:creationId xmlns:p14="http://schemas.microsoft.com/office/powerpoint/2010/main" xmlns="" val="1296607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6B21A8EF-42D1-4042-9301-451EF719C6CF}" type="slidenum">
              <a:rPr lang="en-ZA" smtClean="0"/>
              <a:pPr/>
              <a:t>2</a:t>
            </a:fld>
            <a:endParaRPr lang="en-Z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4180F0B-9368-4F6B-B6E1-970CF9A54A6F}" type="datetimeFigureOut">
              <a:rPr lang="en-US" smtClean="0"/>
              <a:pPr/>
              <a:t>17-Feb-15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FBE4B3A-E237-4840-AFAE-63C561083C2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180F0B-9368-4F6B-B6E1-970CF9A54A6F}" type="datetimeFigureOut">
              <a:rPr lang="en-US" smtClean="0"/>
              <a:pPr/>
              <a:t>17-Feb-15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BE4B3A-E237-4840-AFAE-63C561083C2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180F0B-9368-4F6B-B6E1-970CF9A54A6F}" type="datetimeFigureOut">
              <a:rPr lang="en-US" smtClean="0"/>
              <a:pPr/>
              <a:t>17-Feb-15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BE4B3A-E237-4840-AFAE-63C561083C2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180F0B-9368-4F6B-B6E1-970CF9A54A6F}" type="datetimeFigureOut">
              <a:rPr lang="en-US" smtClean="0"/>
              <a:pPr/>
              <a:t>17-Feb-15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BE4B3A-E237-4840-AFAE-63C561083C2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4180F0B-9368-4F6B-B6E1-970CF9A54A6F}" type="datetimeFigureOut">
              <a:rPr lang="en-US" smtClean="0"/>
              <a:pPr/>
              <a:t>17-Feb-15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BE4B3A-E237-4840-AFAE-63C561083C2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4180F0B-9368-4F6B-B6E1-970CF9A54A6F}" type="datetimeFigureOut">
              <a:rPr lang="en-US" smtClean="0"/>
              <a:pPr/>
              <a:t>17-Feb-15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BE4B3A-E237-4840-AFAE-63C561083C2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4180F0B-9368-4F6B-B6E1-970CF9A54A6F}" type="datetimeFigureOut">
              <a:rPr lang="en-US" smtClean="0"/>
              <a:pPr/>
              <a:t>17-Feb-15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BE4B3A-E237-4840-AFAE-63C561083C2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4180F0B-9368-4F6B-B6E1-970CF9A54A6F}" type="datetimeFigureOut">
              <a:rPr lang="en-US" smtClean="0"/>
              <a:pPr/>
              <a:t>17-Feb-15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BE4B3A-E237-4840-AFAE-63C561083C2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180F0B-9368-4F6B-B6E1-970CF9A54A6F}" type="datetimeFigureOut">
              <a:rPr lang="en-US" smtClean="0"/>
              <a:pPr/>
              <a:t>17-Feb-15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BE4B3A-E237-4840-AFAE-63C561083C2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4180F0B-9368-4F6B-B6E1-970CF9A54A6F}" type="datetimeFigureOut">
              <a:rPr lang="en-US" smtClean="0"/>
              <a:pPr/>
              <a:t>17-Feb-15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BE4B3A-E237-4840-AFAE-63C561083C2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4180F0B-9368-4F6B-B6E1-970CF9A54A6F}" type="datetimeFigureOut">
              <a:rPr lang="en-US" smtClean="0"/>
              <a:pPr/>
              <a:t>17-Feb-15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FBE4B3A-E237-4840-AFAE-63C561083C2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4180F0B-9368-4F6B-B6E1-970CF9A54A6F}" type="datetimeFigureOut">
              <a:rPr lang="en-US" smtClean="0"/>
              <a:pPr/>
              <a:t>17-Feb-15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FBE4B3A-E237-4840-AFAE-63C561083C2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052736"/>
            <a:ext cx="7772400" cy="1362456"/>
          </a:xfrm>
        </p:spPr>
        <p:txBody>
          <a:bodyPr>
            <a:normAutofit fontScale="90000"/>
          </a:bodyPr>
          <a:lstStyle/>
          <a:p>
            <a:pPr algn="ctr"/>
            <a:r>
              <a:rPr lang="en-ZA" dirty="0" smtClean="0">
                <a:solidFill>
                  <a:srgbClr val="00B0F0"/>
                </a:solidFill>
              </a:rPr>
              <a:t>MATHEMATICAL LITERACY  GRADE 10 CAPS</a:t>
            </a:r>
            <a:endParaRPr lang="en-ZA" dirty="0">
              <a:solidFill>
                <a:srgbClr val="00B0F0"/>
              </a:solidFill>
            </a:endParaRPr>
          </a:p>
        </p:txBody>
      </p:sp>
      <p:sp>
        <p:nvSpPr>
          <p:cNvPr id="3" name="Text Placeholder 2"/>
          <p:cNvSpPr>
            <a:spLocks noGrp="1"/>
          </p:cNvSpPr>
          <p:nvPr>
            <p:ph type="body" idx="1"/>
          </p:nvPr>
        </p:nvSpPr>
        <p:spPr>
          <a:xfrm>
            <a:off x="611560" y="2708920"/>
            <a:ext cx="7772400" cy="1941760"/>
          </a:xfrm>
        </p:spPr>
        <p:txBody>
          <a:bodyPr>
            <a:normAutofit/>
          </a:bodyPr>
          <a:lstStyle/>
          <a:p>
            <a:endParaRPr lang="en-ZA" dirty="0" smtClean="0">
              <a:latin typeface="Arial" pitchFamily="34" charset="0"/>
              <a:cs typeface="Arial" pitchFamily="34" charset="0"/>
            </a:endParaRPr>
          </a:p>
          <a:p>
            <a:r>
              <a:rPr lang="en-ZA" sz="2400" b="1" dirty="0" smtClean="0">
                <a:solidFill>
                  <a:srgbClr val="92D050"/>
                </a:solidFill>
                <a:latin typeface="Arial" pitchFamily="34" charset="0"/>
                <a:cs typeface="Arial" pitchFamily="34" charset="0"/>
              </a:rPr>
              <a:t>TOPIC </a:t>
            </a:r>
            <a:r>
              <a:rPr lang="en-ZA" sz="2400" b="1" dirty="0">
                <a:solidFill>
                  <a:srgbClr val="92D050"/>
                </a:solidFill>
                <a:latin typeface="Arial" pitchFamily="34" charset="0"/>
                <a:cs typeface="Arial" pitchFamily="34" charset="0"/>
              </a:rPr>
              <a:t>3</a:t>
            </a:r>
            <a:r>
              <a:rPr lang="en-ZA" sz="2400" b="1" dirty="0" smtClean="0">
                <a:solidFill>
                  <a:srgbClr val="92D050"/>
                </a:solidFill>
                <a:latin typeface="Arial" pitchFamily="34" charset="0"/>
                <a:cs typeface="Arial" pitchFamily="34" charset="0"/>
              </a:rPr>
              <a:t>: Measurement </a:t>
            </a:r>
          </a:p>
          <a:p>
            <a:endParaRPr lang="en-ZA" sz="2400" b="1" dirty="0" smtClean="0">
              <a:solidFill>
                <a:srgbClr val="92D050"/>
              </a:solidFill>
              <a:latin typeface="Arial" pitchFamily="34" charset="0"/>
              <a:cs typeface="Arial" pitchFamily="34" charset="0"/>
            </a:endParaRPr>
          </a:p>
          <a:p>
            <a:r>
              <a:rPr lang="en-ZA" sz="2400" b="1" dirty="0" smtClean="0">
                <a:solidFill>
                  <a:srgbClr val="92D050"/>
                </a:solidFill>
                <a:latin typeface="Arial" pitchFamily="34" charset="0"/>
                <a:cs typeface="Arial" pitchFamily="34" charset="0"/>
              </a:rPr>
              <a:t>Section 3.3: Measuring weight</a:t>
            </a:r>
            <a:endParaRPr lang="en-US" sz="2400" b="1" dirty="0">
              <a:solidFill>
                <a:srgbClr val="92D05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67544" y="5338858"/>
            <a:ext cx="2880320" cy="799724"/>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8229600" cy="856488"/>
          </a:xfrm>
        </p:spPr>
        <p:txBody>
          <a:bodyPr>
            <a:normAutofit/>
          </a:bodyPr>
          <a:lstStyle/>
          <a:p>
            <a:pPr algn="ctr"/>
            <a:r>
              <a:rPr lang="en-ZA" sz="4800" b="1" dirty="0" smtClean="0">
                <a:solidFill>
                  <a:srgbClr val="002060"/>
                </a:solidFill>
              </a:rPr>
              <a:t>Question 2</a:t>
            </a:r>
            <a:endParaRPr lang="en-ZA" sz="4800" b="1" dirty="0">
              <a:solidFill>
                <a:srgbClr val="002060"/>
              </a:solidFill>
            </a:endParaRPr>
          </a:p>
        </p:txBody>
      </p:sp>
      <p:sp>
        <p:nvSpPr>
          <p:cNvPr id="3" name="Content Placeholder 2"/>
          <p:cNvSpPr>
            <a:spLocks noGrp="1"/>
          </p:cNvSpPr>
          <p:nvPr>
            <p:ph idx="1"/>
          </p:nvPr>
        </p:nvSpPr>
        <p:spPr>
          <a:xfrm>
            <a:off x="228600" y="2819400"/>
            <a:ext cx="8686800" cy="3505200"/>
          </a:xfrm>
        </p:spPr>
        <p:txBody>
          <a:bodyPr>
            <a:normAutofit fontScale="92500" lnSpcReduction="10000"/>
          </a:bodyPr>
          <a:lstStyle/>
          <a:p>
            <a:pPr marL="0" indent="-514350">
              <a:buNone/>
            </a:pPr>
            <a:r>
              <a:rPr lang="en-US" dirty="0" smtClean="0">
                <a:solidFill>
                  <a:srgbClr val="7030A0"/>
                </a:solidFill>
                <a:latin typeface="Calibri" pitchFamily="34" charset="0"/>
                <a:cs typeface="Arial" pitchFamily="34" charset="0"/>
              </a:rPr>
              <a:t>Thabo is 15 years old. He measures his mass using bathroom scale, his possible mass is</a:t>
            </a:r>
          </a:p>
          <a:p>
            <a:pPr marL="0" indent="-514350">
              <a:buNone/>
            </a:pPr>
            <a:endParaRPr lang="en-US" dirty="0" smtClean="0">
              <a:solidFill>
                <a:srgbClr val="7030A0"/>
              </a:solidFill>
              <a:latin typeface="Calibri" pitchFamily="34" charset="0"/>
              <a:cs typeface="Arial" pitchFamily="34" charset="0"/>
            </a:endParaRPr>
          </a:p>
          <a:p>
            <a:pPr marL="514350" indent="-514350">
              <a:buNone/>
            </a:pPr>
            <a:r>
              <a:rPr lang="en-US" dirty="0" smtClean="0">
                <a:solidFill>
                  <a:srgbClr val="00B0F0"/>
                </a:solidFill>
                <a:latin typeface="Calibri" pitchFamily="34" charset="0"/>
                <a:cs typeface="Arial" pitchFamily="34" charset="0"/>
              </a:rPr>
              <a:t>A. </a:t>
            </a:r>
            <a:r>
              <a:rPr lang="en-US" dirty="0" smtClean="0">
                <a:latin typeface="Calibri" pitchFamily="34" charset="0"/>
                <a:cs typeface="Arial" pitchFamily="34" charset="0"/>
              </a:rPr>
              <a:t>42 mg </a:t>
            </a:r>
          </a:p>
          <a:p>
            <a:pPr marL="514350" indent="-514350">
              <a:buNone/>
            </a:pPr>
            <a:endParaRPr lang="en-US" sz="1500" dirty="0" smtClean="0">
              <a:latin typeface="Calibri" pitchFamily="34" charset="0"/>
              <a:cs typeface="Arial" pitchFamily="34" charset="0"/>
            </a:endParaRPr>
          </a:p>
          <a:p>
            <a:pPr marL="514350" indent="-514350">
              <a:buNone/>
            </a:pPr>
            <a:r>
              <a:rPr lang="en-US" dirty="0" smtClean="0">
                <a:solidFill>
                  <a:srgbClr val="00B0F0"/>
                </a:solidFill>
                <a:latin typeface="Calibri" pitchFamily="34" charset="0"/>
                <a:cs typeface="Arial" pitchFamily="34" charset="0"/>
              </a:rPr>
              <a:t>B. </a:t>
            </a:r>
            <a:r>
              <a:rPr lang="en-US" dirty="0" smtClean="0">
                <a:latin typeface="Calibri" pitchFamily="34" charset="0"/>
                <a:cs typeface="Arial" pitchFamily="34" charset="0"/>
              </a:rPr>
              <a:t>42 g	</a:t>
            </a:r>
          </a:p>
          <a:p>
            <a:pPr marL="514350" indent="-514350">
              <a:buNone/>
            </a:pPr>
            <a:endParaRPr lang="en-US" sz="1500" dirty="0" smtClean="0">
              <a:latin typeface="Calibri" pitchFamily="34" charset="0"/>
              <a:cs typeface="Arial" pitchFamily="34" charset="0"/>
            </a:endParaRPr>
          </a:p>
          <a:p>
            <a:pPr marL="514350" indent="-514350">
              <a:buNone/>
            </a:pPr>
            <a:r>
              <a:rPr lang="en-US" dirty="0" smtClean="0">
                <a:solidFill>
                  <a:srgbClr val="00B0F0"/>
                </a:solidFill>
                <a:latin typeface="Calibri" pitchFamily="34" charset="0"/>
                <a:cs typeface="Arial" pitchFamily="34" charset="0"/>
              </a:rPr>
              <a:t>C. </a:t>
            </a:r>
            <a:r>
              <a:rPr lang="en-US" dirty="0" smtClean="0">
                <a:latin typeface="Calibri" pitchFamily="34" charset="0"/>
                <a:cs typeface="Arial" pitchFamily="34" charset="0"/>
              </a:rPr>
              <a:t>42 kg	</a:t>
            </a:r>
          </a:p>
          <a:p>
            <a:pPr marL="514350" indent="-514350">
              <a:buNone/>
            </a:pPr>
            <a:endParaRPr lang="en-US" sz="1500" dirty="0" smtClean="0">
              <a:latin typeface="Calibri" pitchFamily="34" charset="0"/>
              <a:cs typeface="Arial" pitchFamily="34" charset="0"/>
            </a:endParaRPr>
          </a:p>
          <a:p>
            <a:pPr marL="514350" indent="-514350">
              <a:buNone/>
            </a:pPr>
            <a:r>
              <a:rPr lang="en-US" dirty="0" smtClean="0">
                <a:solidFill>
                  <a:srgbClr val="00B0F0"/>
                </a:solidFill>
                <a:latin typeface="Calibri" pitchFamily="34" charset="0"/>
                <a:cs typeface="Arial" pitchFamily="34" charset="0"/>
              </a:rPr>
              <a:t>D. </a:t>
            </a:r>
            <a:r>
              <a:rPr lang="en-US" dirty="0" smtClean="0">
                <a:latin typeface="Calibri" pitchFamily="34" charset="0"/>
                <a:cs typeface="Arial" pitchFamily="34" charset="0"/>
              </a:rPr>
              <a:t>42 ton</a:t>
            </a:r>
            <a:endParaRPr lang="en-ZA" dirty="0">
              <a:latin typeface="Calibri" pitchFamily="34" charset="0"/>
            </a:endParaRPr>
          </a:p>
        </p:txBody>
      </p:sp>
      <p:pic>
        <p:nvPicPr>
          <p:cNvPr id="4" name="PRS Question Icon" descr="PRS Question Icon"/>
          <p:cNvPicPr>
            <a:picLocks noChangeAspect="1"/>
          </p:cNvPicPr>
          <p:nvPr>
            <p:custDataLst>
              <p:tags r:id="rId1"/>
            </p:custDataLst>
          </p:nvPr>
        </p:nvPicPr>
        <p:blipFill>
          <a:blip r:embed="rId3" cstate="print">
            <a:extLst>
              <a:ext uri="{28A0092B-C50C-407E-A947-70E740481C1C}">
                <a14:useLocalDpi xmlns:a14="http://schemas.microsoft.com/office/drawing/2010/main" xmlns="" val="0"/>
              </a:ext>
            </a:extLst>
          </a:blip>
          <a:stretch>
            <a:fillRect/>
          </a:stretch>
        </p:blipFill>
        <p:spPr>
          <a:xfrm>
            <a:off x="63500" y="6223000"/>
            <a:ext cx="406349" cy="393651"/>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229600" cy="780288"/>
          </a:xfrm>
        </p:spPr>
        <p:txBody>
          <a:bodyPr>
            <a:normAutofit/>
          </a:bodyPr>
          <a:lstStyle/>
          <a:p>
            <a:pPr algn="ctr"/>
            <a:r>
              <a:rPr lang="en-US" sz="4800" b="1" dirty="0" smtClean="0">
                <a:solidFill>
                  <a:srgbClr val="002060"/>
                </a:solidFill>
              </a:rPr>
              <a:t>Question 3</a:t>
            </a:r>
            <a:endParaRPr lang="en-US" sz="4800" b="1" dirty="0">
              <a:solidFill>
                <a:srgbClr val="002060"/>
              </a:solidFill>
            </a:endParaRPr>
          </a:p>
        </p:txBody>
      </p:sp>
      <p:sp>
        <p:nvSpPr>
          <p:cNvPr id="3" name="Content Placeholder 2"/>
          <p:cNvSpPr>
            <a:spLocks noGrp="1"/>
          </p:cNvSpPr>
          <p:nvPr>
            <p:ph idx="1"/>
          </p:nvPr>
        </p:nvSpPr>
        <p:spPr>
          <a:xfrm>
            <a:off x="457200" y="2895600"/>
            <a:ext cx="8229600" cy="3657600"/>
          </a:xfrm>
        </p:spPr>
        <p:txBody>
          <a:bodyPr>
            <a:normAutofit fontScale="92500" lnSpcReduction="20000"/>
          </a:bodyPr>
          <a:lstStyle/>
          <a:p>
            <a:pPr marL="0" indent="0">
              <a:buNone/>
            </a:pPr>
            <a:r>
              <a:rPr lang="en-US" dirty="0" smtClean="0">
                <a:solidFill>
                  <a:srgbClr val="7030A0"/>
                </a:solidFill>
                <a:latin typeface="Calibri" pitchFamily="34" charset="0"/>
                <a:cs typeface="Arial" pitchFamily="34" charset="0"/>
              </a:rPr>
              <a:t>Which scale would you choose to find the accurate mass of an apple?</a:t>
            </a:r>
          </a:p>
          <a:p>
            <a:pPr marL="0" indent="0">
              <a:buNone/>
            </a:pPr>
            <a:endParaRPr lang="en-US" dirty="0" smtClean="0">
              <a:solidFill>
                <a:srgbClr val="7030A0"/>
              </a:solidFill>
              <a:latin typeface="Calibri" pitchFamily="34" charset="0"/>
              <a:cs typeface="Arial" pitchFamily="34" charset="0"/>
            </a:endParaRPr>
          </a:p>
          <a:p>
            <a:pPr marL="514350" indent="-514350">
              <a:buNone/>
            </a:pPr>
            <a:r>
              <a:rPr lang="en-US" dirty="0" smtClean="0">
                <a:solidFill>
                  <a:srgbClr val="00B0F0"/>
                </a:solidFill>
                <a:latin typeface="Calibri" pitchFamily="34" charset="0"/>
                <a:cs typeface="Arial" pitchFamily="34" charset="0"/>
              </a:rPr>
              <a:t>A. </a:t>
            </a:r>
            <a:r>
              <a:rPr lang="en-US" dirty="0" smtClean="0">
                <a:latin typeface="Calibri" pitchFamily="34" charset="0"/>
                <a:cs typeface="Arial" pitchFamily="34" charset="0"/>
              </a:rPr>
              <a:t>scale designed to measure in </a:t>
            </a:r>
            <a:r>
              <a:rPr lang="en-US" dirty="0" err="1" smtClean="0">
                <a:latin typeface="Calibri" pitchFamily="34" charset="0"/>
                <a:cs typeface="Arial" pitchFamily="34" charset="0"/>
              </a:rPr>
              <a:t>millligrams</a:t>
            </a:r>
            <a:r>
              <a:rPr lang="en-US" dirty="0" smtClean="0">
                <a:latin typeface="Calibri" pitchFamily="34" charset="0"/>
                <a:cs typeface="Arial" pitchFamily="34" charset="0"/>
              </a:rPr>
              <a:t>.</a:t>
            </a:r>
          </a:p>
          <a:p>
            <a:pPr marL="514350" indent="-514350">
              <a:buNone/>
            </a:pPr>
            <a:endParaRPr lang="en-US" dirty="0" smtClean="0">
              <a:latin typeface="Calibri" pitchFamily="34" charset="0"/>
              <a:cs typeface="Arial" pitchFamily="34" charset="0"/>
            </a:endParaRPr>
          </a:p>
          <a:p>
            <a:pPr marL="514350" indent="-514350">
              <a:buNone/>
            </a:pPr>
            <a:r>
              <a:rPr lang="en-US" dirty="0" smtClean="0">
                <a:solidFill>
                  <a:srgbClr val="00B0F0"/>
                </a:solidFill>
                <a:latin typeface="Calibri" pitchFamily="34" charset="0"/>
                <a:cs typeface="Arial" pitchFamily="34" charset="0"/>
              </a:rPr>
              <a:t>B. </a:t>
            </a:r>
            <a:r>
              <a:rPr lang="en-US" dirty="0" smtClean="0">
                <a:latin typeface="Calibri" pitchFamily="34" charset="0"/>
                <a:cs typeface="Arial" pitchFamily="34" charset="0"/>
              </a:rPr>
              <a:t>scale designed to measure in  grams</a:t>
            </a:r>
          </a:p>
          <a:p>
            <a:pPr marL="514350" indent="-514350">
              <a:buNone/>
            </a:pPr>
            <a:endParaRPr lang="en-US" dirty="0" smtClean="0">
              <a:latin typeface="Calibri" pitchFamily="34" charset="0"/>
              <a:cs typeface="Arial" pitchFamily="34" charset="0"/>
            </a:endParaRPr>
          </a:p>
          <a:p>
            <a:pPr marL="514350" indent="-514350">
              <a:buNone/>
            </a:pPr>
            <a:r>
              <a:rPr lang="en-US" dirty="0" smtClean="0">
                <a:solidFill>
                  <a:srgbClr val="00B0F0"/>
                </a:solidFill>
                <a:latin typeface="Calibri" pitchFamily="34" charset="0"/>
                <a:cs typeface="Arial" pitchFamily="34" charset="0"/>
              </a:rPr>
              <a:t>C. </a:t>
            </a:r>
            <a:r>
              <a:rPr lang="en-US" dirty="0" smtClean="0">
                <a:latin typeface="Calibri" pitchFamily="34" charset="0"/>
                <a:cs typeface="Arial" pitchFamily="34" charset="0"/>
              </a:rPr>
              <a:t>scale designed to measure in kilograms</a:t>
            </a:r>
          </a:p>
          <a:p>
            <a:pPr marL="514350" indent="-514350">
              <a:buNone/>
            </a:pPr>
            <a:endParaRPr lang="en-US" dirty="0" smtClean="0">
              <a:latin typeface="Calibri" pitchFamily="34" charset="0"/>
              <a:cs typeface="Arial" pitchFamily="34" charset="0"/>
            </a:endParaRPr>
          </a:p>
          <a:p>
            <a:pPr marL="514350" indent="-514350">
              <a:buNone/>
            </a:pPr>
            <a:r>
              <a:rPr lang="en-US" dirty="0" smtClean="0">
                <a:solidFill>
                  <a:srgbClr val="00B0F0"/>
                </a:solidFill>
                <a:latin typeface="Calibri" pitchFamily="34" charset="0"/>
                <a:cs typeface="Arial" pitchFamily="34" charset="0"/>
              </a:rPr>
              <a:t>D. </a:t>
            </a:r>
            <a:r>
              <a:rPr lang="en-US" dirty="0" smtClean="0">
                <a:latin typeface="Calibri" pitchFamily="34" charset="0"/>
                <a:cs typeface="Arial" pitchFamily="34" charset="0"/>
              </a:rPr>
              <a:t>scale designed to measure in tonnes</a:t>
            </a:r>
            <a:endParaRPr lang="en-US" dirty="0">
              <a:latin typeface="Calibri" pitchFamily="34" charset="0"/>
              <a:cs typeface="Arial" pitchFamily="34" charset="0"/>
            </a:endParaRPr>
          </a:p>
        </p:txBody>
      </p:sp>
      <p:pic>
        <p:nvPicPr>
          <p:cNvPr id="4" name="PRS Question Icon" descr="PRS Question Icon"/>
          <p:cNvPicPr>
            <a:picLocks noChangeAspect="1"/>
          </p:cNvPicPr>
          <p:nvPr>
            <p:custDataLst>
              <p:tags r:id="rId1"/>
            </p:custDataLst>
          </p:nvPr>
        </p:nvPicPr>
        <p:blipFill>
          <a:blip r:embed="rId3" cstate="print">
            <a:extLst>
              <a:ext uri="{28A0092B-C50C-407E-A947-70E740481C1C}">
                <a14:useLocalDpi xmlns:a14="http://schemas.microsoft.com/office/drawing/2010/main" xmlns="" val="0"/>
              </a:ext>
            </a:extLst>
          </a:blip>
          <a:stretch>
            <a:fillRect/>
          </a:stretch>
        </p:blipFill>
        <p:spPr>
          <a:xfrm>
            <a:off x="63500" y="6223000"/>
            <a:ext cx="406349" cy="393651"/>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76400"/>
            <a:ext cx="8229600" cy="932688"/>
          </a:xfrm>
        </p:spPr>
        <p:txBody>
          <a:bodyPr>
            <a:normAutofit/>
          </a:bodyPr>
          <a:lstStyle/>
          <a:p>
            <a:pPr algn="ctr"/>
            <a:r>
              <a:rPr lang="en-US" sz="4800" b="1" dirty="0" smtClean="0">
                <a:solidFill>
                  <a:srgbClr val="002060"/>
                </a:solidFill>
              </a:rPr>
              <a:t>Question 4</a:t>
            </a:r>
            <a:endParaRPr lang="en-US" sz="4800" b="1" dirty="0">
              <a:solidFill>
                <a:srgbClr val="002060"/>
              </a:solidFill>
            </a:endParaRPr>
          </a:p>
        </p:txBody>
      </p:sp>
      <p:sp>
        <p:nvSpPr>
          <p:cNvPr id="3" name="Content Placeholder 2"/>
          <p:cNvSpPr>
            <a:spLocks noGrp="1"/>
          </p:cNvSpPr>
          <p:nvPr>
            <p:ph idx="1"/>
          </p:nvPr>
        </p:nvSpPr>
        <p:spPr>
          <a:xfrm>
            <a:off x="228600" y="2971800"/>
            <a:ext cx="8686800" cy="3505200"/>
          </a:xfrm>
        </p:spPr>
        <p:txBody>
          <a:bodyPr>
            <a:normAutofit fontScale="85000" lnSpcReduction="20000"/>
          </a:bodyPr>
          <a:lstStyle/>
          <a:p>
            <a:pPr marL="0" indent="-514350">
              <a:buNone/>
            </a:pPr>
            <a:r>
              <a:rPr lang="en-US" dirty="0" smtClean="0">
                <a:solidFill>
                  <a:srgbClr val="7030A0"/>
                </a:solidFill>
                <a:latin typeface="Calibri" pitchFamily="34" charset="0"/>
                <a:cs typeface="Arial" pitchFamily="34" charset="0"/>
              </a:rPr>
              <a:t>A trolley of mass 25 kg is loaded with 14 packets of beans, each with a mass of 500 g. The total mass of the trolley and the beans is</a:t>
            </a:r>
          </a:p>
          <a:p>
            <a:pPr marL="514350" indent="-514350">
              <a:buNone/>
            </a:pPr>
            <a:endParaRPr lang="en-US" dirty="0">
              <a:latin typeface="Calibri" pitchFamily="34" charset="0"/>
              <a:cs typeface="Arial" pitchFamily="34" charset="0"/>
            </a:endParaRPr>
          </a:p>
          <a:p>
            <a:pPr marL="514350" indent="-514350">
              <a:buNone/>
            </a:pPr>
            <a:r>
              <a:rPr lang="en-US" dirty="0" smtClean="0">
                <a:latin typeface="Calibri" pitchFamily="34" charset="0"/>
                <a:cs typeface="Arial" pitchFamily="34" charset="0"/>
              </a:rPr>
              <a:t>	</a:t>
            </a:r>
            <a:r>
              <a:rPr lang="en-US" dirty="0" smtClean="0">
                <a:solidFill>
                  <a:srgbClr val="00B0F0"/>
                </a:solidFill>
                <a:latin typeface="Calibri" pitchFamily="34" charset="0"/>
                <a:cs typeface="Arial" pitchFamily="34" charset="0"/>
              </a:rPr>
              <a:t>A</a:t>
            </a:r>
            <a:r>
              <a:rPr lang="en-US" dirty="0" smtClean="0">
                <a:latin typeface="Calibri" pitchFamily="34" charset="0"/>
                <a:cs typeface="Arial" pitchFamily="34" charset="0"/>
              </a:rPr>
              <a:t>.  25 kg	</a:t>
            </a:r>
          </a:p>
          <a:p>
            <a:pPr marL="514350" indent="-514350">
              <a:buNone/>
            </a:pPr>
            <a:endParaRPr lang="en-US" dirty="0" smtClean="0">
              <a:latin typeface="Calibri" pitchFamily="34" charset="0"/>
              <a:cs typeface="Arial" pitchFamily="34" charset="0"/>
            </a:endParaRPr>
          </a:p>
          <a:p>
            <a:pPr marL="514350" indent="-514350">
              <a:buNone/>
            </a:pPr>
            <a:r>
              <a:rPr lang="en-US" dirty="0" smtClean="0">
                <a:latin typeface="Calibri" pitchFamily="34" charset="0"/>
                <a:cs typeface="Arial" pitchFamily="34" charset="0"/>
              </a:rPr>
              <a:t>	</a:t>
            </a:r>
            <a:r>
              <a:rPr lang="en-US" dirty="0" smtClean="0">
                <a:solidFill>
                  <a:srgbClr val="00B0F0"/>
                </a:solidFill>
                <a:latin typeface="Calibri" pitchFamily="34" charset="0"/>
                <a:cs typeface="Arial" pitchFamily="34" charset="0"/>
              </a:rPr>
              <a:t>B. </a:t>
            </a:r>
            <a:r>
              <a:rPr lang="en-US" dirty="0" smtClean="0">
                <a:latin typeface="Calibri" pitchFamily="34" charset="0"/>
                <a:cs typeface="Arial" pitchFamily="34" charset="0"/>
              </a:rPr>
              <a:t> 25,5 kg  </a:t>
            </a:r>
          </a:p>
          <a:p>
            <a:pPr marL="514350" indent="-514350">
              <a:buNone/>
            </a:pPr>
            <a:endParaRPr lang="en-US" dirty="0" smtClean="0">
              <a:latin typeface="Calibri" pitchFamily="34" charset="0"/>
              <a:cs typeface="Arial" pitchFamily="34" charset="0"/>
            </a:endParaRPr>
          </a:p>
          <a:p>
            <a:pPr marL="514350" indent="-514350">
              <a:buNone/>
            </a:pPr>
            <a:r>
              <a:rPr lang="en-US" dirty="0" smtClean="0">
                <a:latin typeface="Calibri" pitchFamily="34" charset="0"/>
                <a:cs typeface="Arial" pitchFamily="34" charset="0"/>
              </a:rPr>
              <a:t>	</a:t>
            </a:r>
            <a:r>
              <a:rPr lang="en-US" dirty="0" smtClean="0">
                <a:solidFill>
                  <a:srgbClr val="00B0F0"/>
                </a:solidFill>
                <a:latin typeface="Calibri" pitchFamily="34" charset="0"/>
                <a:cs typeface="Arial" pitchFamily="34" charset="0"/>
              </a:rPr>
              <a:t>C.  </a:t>
            </a:r>
            <a:r>
              <a:rPr lang="en-US" dirty="0" smtClean="0">
                <a:latin typeface="Calibri" pitchFamily="34" charset="0"/>
                <a:cs typeface="Arial" pitchFamily="34" charset="0"/>
              </a:rPr>
              <a:t>30 kg  </a:t>
            </a:r>
          </a:p>
          <a:p>
            <a:pPr marL="514350" indent="-514350">
              <a:buNone/>
            </a:pPr>
            <a:endParaRPr lang="en-US" dirty="0" smtClean="0">
              <a:latin typeface="Calibri" pitchFamily="34" charset="0"/>
              <a:cs typeface="Arial" pitchFamily="34" charset="0"/>
            </a:endParaRPr>
          </a:p>
          <a:p>
            <a:pPr marL="514350" indent="-514350">
              <a:buNone/>
            </a:pPr>
            <a:r>
              <a:rPr lang="en-US" dirty="0" smtClean="0">
                <a:latin typeface="Calibri" pitchFamily="34" charset="0"/>
                <a:cs typeface="Arial" pitchFamily="34" charset="0"/>
              </a:rPr>
              <a:t>	</a:t>
            </a:r>
            <a:r>
              <a:rPr lang="en-US" dirty="0" smtClean="0">
                <a:solidFill>
                  <a:srgbClr val="00B0F0"/>
                </a:solidFill>
                <a:latin typeface="Calibri" pitchFamily="34" charset="0"/>
                <a:cs typeface="Arial" pitchFamily="34" charset="0"/>
              </a:rPr>
              <a:t>D.  </a:t>
            </a:r>
            <a:r>
              <a:rPr lang="en-US" dirty="0" smtClean="0">
                <a:latin typeface="Calibri" pitchFamily="34" charset="0"/>
                <a:cs typeface="Arial" pitchFamily="34" charset="0"/>
              </a:rPr>
              <a:t>32 kg</a:t>
            </a:r>
          </a:p>
        </p:txBody>
      </p:sp>
      <p:pic>
        <p:nvPicPr>
          <p:cNvPr id="4" name="PRS Question Icon" descr="PRS Question Icon"/>
          <p:cNvPicPr>
            <a:picLocks noChangeAspect="1"/>
          </p:cNvPicPr>
          <p:nvPr>
            <p:custDataLst>
              <p:tags r:id="rId1"/>
            </p:custDataLst>
          </p:nvPr>
        </p:nvPicPr>
        <p:blipFill>
          <a:blip r:embed="rId3" cstate="print">
            <a:extLst>
              <a:ext uri="{28A0092B-C50C-407E-A947-70E740481C1C}">
                <a14:useLocalDpi xmlns:a14="http://schemas.microsoft.com/office/drawing/2010/main" xmlns="" val="0"/>
              </a:ext>
            </a:extLst>
          </a:blip>
          <a:stretch>
            <a:fillRect/>
          </a:stretch>
        </p:blipFill>
        <p:spPr>
          <a:xfrm>
            <a:off x="63500" y="6223000"/>
            <a:ext cx="406349" cy="393651"/>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932688"/>
          </a:xfrm>
        </p:spPr>
        <p:txBody>
          <a:bodyPr/>
          <a:lstStyle/>
          <a:p>
            <a:pPr algn="ctr"/>
            <a:r>
              <a:rPr lang="en-ZA" b="1" dirty="0" smtClean="0">
                <a:solidFill>
                  <a:srgbClr val="002060"/>
                </a:solidFill>
              </a:rPr>
              <a:t>Question 5</a:t>
            </a:r>
            <a:endParaRPr lang="en-ZA" b="1" dirty="0">
              <a:solidFill>
                <a:srgbClr val="002060"/>
              </a:solidFill>
            </a:endParaRPr>
          </a:p>
        </p:txBody>
      </p:sp>
      <p:sp>
        <p:nvSpPr>
          <p:cNvPr id="3" name="Content Placeholder 2"/>
          <p:cNvSpPr>
            <a:spLocks noGrp="1"/>
          </p:cNvSpPr>
          <p:nvPr>
            <p:ph idx="1"/>
          </p:nvPr>
        </p:nvSpPr>
        <p:spPr>
          <a:xfrm>
            <a:off x="457200" y="2667000"/>
            <a:ext cx="8229600" cy="3810000"/>
          </a:xfrm>
        </p:spPr>
        <p:txBody>
          <a:bodyPr>
            <a:normAutofit fontScale="77500" lnSpcReduction="20000"/>
          </a:bodyPr>
          <a:lstStyle/>
          <a:p>
            <a:pPr marL="0" indent="-514350">
              <a:buNone/>
            </a:pPr>
            <a:r>
              <a:rPr lang="en-US" sz="3000" dirty="0" smtClean="0">
                <a:solidFill>
                  <a:srgbClr val="7030A0"/>
                </a:solidFill>
                <a:latin typeface="+mj-lt"/>
                <a:cs typeface="Arial" pitchFamily="34" charset="0"/>
              </a:rPr>
              <a:t>Manufacturer of </a:t>
            </a:r>
            <a:r>
              <a:rPr lang="en-US" sz="3000" dirty="0" err="1" smtClean="0">
                <a:solidFill>
                  <a:srgbClr val="7030A0"/>
                </a:solidFill>
                <a:latin typeface="+mj-lt"/>
                <a:cs typeface="Arial" pitchFamily="34" charset="0"/>
              </a:rPr>
              <a:t>Zimba</a:t>
            </a:r>
            <a:r>
              <a:rPr lang="en-US" sz="3000" dirty="0" smtClean="0">
                <a:solidFill>
                  <a:srgbClr val="7030A0"/>
                </a:solidFill>
                <a:latin typeface="+mj-lt"/>
                <a:cs typeface="Arial" pitchFamily="34" charset="0"/>
              </a:rPr>
              <a:t> chips had a promotion sale. On the packet “ 20% extra” was printed. The packet is normally 5 g, the mass of the packet is now</a:t>
            </a:r>
          </a:p>
          <a:p>
            <a:pPr marL="514350" indent="-514350">
              <a:buNone/>
            </a:pPr>
            <a:endParaRPr lang="en-US" sz="3000" dirty="0" smtClean="0">
              <a:solidFill>
                <a:srgbClr val="7030A0"/>
              </a:solidFill>
              <a:latin typeface="+mj-lt"/>
              <a:cs typeface="Arial" pitchFamily="34" charset="0"/>
            </a:endParaRPr>
          </a:p>
          <a:p>
            <a:pPr marL="514350" indent="-514350">
              <a:buNone/>
            </a:pPr>
            <a:r>
              <a:rPr lang="en-US" sz="3000" dirty="0" smtClean="0">
                <a:solidFill>
                  <a:srgbClr val="00B0F0"/>
                </a:solidFill>
                <a:latin typeface="+mj-lt"/>
                <a:cs typeface="Arial" pitchFamily="34" charset="0"/>
              </a:rPr>
              <a:t>A. </a:t>
            </a:r>
            <a:r>
              <a:rPr lang="en-US" sz="3000" dirty="0" smtClean="0">
                <a:latin typeface="+mj-lt"/>
                <a:cs typeface="Arial" pitchFamily="34" charset="0"/>
              </a:rPr>
              <a:t>5,2 g	</a:t>
            </a:r>
          </a:p>
          <a:p>
            <a:pPr marL="514350" indent="-514350">
              <a:buNone/>
            </a:pPr>
            <a:endParaRPr lang="en-US" sz="3000" dirty="0" smtClean="0">
              <a:latin typeface="+mj-lt"/>
              <a:cs typeface="Arial" pitchFamily="34" charset="0"/>
            </a:endParaRPr>
          </a:p>
          <a:p>
            <a:pPr marL="514350" indent="-514350">
              <a:buNone/>
            </a:pPr>
            <a:r>
              <a:rPr lang="en-US" sz="3000" dirty="0" smtClean="0">
                <a:solidFill>
                  <a:srgbClr val="00B0F0"/>
                </a:solidFill>
                <a:latin typeface="+mj-lt"/>
                <a:cs typeface="Arial" pitchFamily="34" charset="0"/>
              </a:rPr>
              <a:t>B</a:t>
            </a:r>
            <a:r>
              <a:rPr lang="en-US" sz="3000" dirty="0" smtClean="0">
                <a:latin typeface="+mj-lt"/>
                <a:cs typeface="Arial" pitchFamily="34" charset="0"/>
              </a:rPr>
              <a:t>. 6 g </a:t>
            </a:r>
          </a:p>
          <a:p>
            <a:pPr marL="514350" indent="-514350">
              <a:buNone/>
            </a:pPr>
            <a:endParaRPr lang="en-US" sz="3000" dirty="0" smtClean="0">
              <a:latin typeface="+mj-lt"/>
              <a:cs typeface="Arial" pitchFamily="34" charset="0"/>
            </a:endParaRPr>
          </a:p>
          <a:p>
            <a:pPr marL="514350" indent="-514350">
              <a:buNone/>
            </a:pPr>
            <a:r>
              <a:rPr lang="en-US" sz="3000" dirty="0" smtClean="0">
                <a:solidFill>
                  <a:srgbClr val="00B0F0"/>
                </a:solidFill>
                <a:latin typeface="+mj-lt"/>
                <a:cs typeface="Arial" pitchFamily="34" charset="0"/>
              </a:rPr>
              <a:t>C. </a:t>
            </a:r>
            <a:r>
              <a:rPr lang="en-US" sz="3000" dirty="0" smtClean="0">
                <a:latin typeface="+mj-lt"/>
                <a:cs typeface="Arial" pitchFamily="34" charset="0"/>
              </a:rPr>
              <a:t>7 g	</a:t>
            </a:r>
          </a:p>
          <a:p>
            <a:pPr marL="514350" indent="-514350">
              <a:buNone/>
            </a:pPr>
            <a:endParaRPr lang="en-US" sz="3000" dirty="0" smtClean="0">
              <a:latin typeface="+mj-lt"/>
              <a:cs typeface="Arial" pitchFamily="34" charset="0"/>
            </a:endParaRPr>
          </a:p>
          <a:p>
            <a:pPr marL="514350" indent="-514350">
              <a:buNone/>
            </a:pPr>
            <a:r>
              <a:rPr lang="en-US" sz="3000" dirty="0" smtClean="0">
                <a:solidFill>
                  <a:srgbClr val="00B0F0"/>
                </a:solidFill>
                <a:latin typeface="+mj-lt"/>
                <a:cs typeface="Arial" pitchFamily="34" charset="0"/>
              </a:rPr>
              <a:t>D. </a:t>
            </a:r>
            <a:r>
              <a:rPr lang="en-US" sz="3000" dirty="0" smtClean="0">
                <a:latin typeface="+mj-lt"/>
                <a:cs typeface="Arial" pitchFamily="34" charset="0"/>
              </a:rPr>
              <a:t>20 g   </a:t>
            </a:r>
          </a:p>
          <a:p>
            <a:pPr>
              <a:buNone/>
            </a:pPr>
            <a:endParaRPr lang="en-ZA" dirty="0"/>
          </a:p>
        </p:txBody>
      </p:sp>
      <p:pic>
        <p:nvPicPr>
          <p:cNvPr id="4" name="PRS Question Icon" descr="PRS Question Icon"/>
          <p:cNvPicPr>
            <a:picLocks noChangeAspect="1"/>
          </p:cNvPicPr>
          <p:nvPr>
            <p:custDataLst>
              <p:tags r:id="rId1"/>
            </p:custDataLst>
          </p:nvPr>
        </p:nvPicPr>
        <p:blipFill>
          <a:blip r:embed="rId3" cstate="print">
            <a:extLst>
              <a:ext uri="{28A0092B-C50C-407E-A947-70E740481C1C}">
                <a14:useLocalDpi xmlns:a14="http://schemas.microsoft.com/office/drawing/2010/main" xmlns="" val="0"/>
              </a:ext>
            </a:extLst>
          </a:blip>
          <a:stretch>
            <a:fillRect/>
          </a:stretch>
        </p:blipFill>
        <p:spPr>
          <a:xfrm>
            <a:off x="63500" y="6223000"/>
            <a:ext cx="406349" cy="393651"/>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229600" cy="932688"/>
          </a:xfrm>
        </p:spPr>
        <p:txBody>
          <a:bodyPr/>
          <a:lstStyle/>
          <a:p>
            <a:pPr algn="ctr"/>
            <a:r>
              <a:rPr lang="en-US" b="1" dirty="0" smtClean="0">
                <a:solidFill>
                  <a:srgbClr val="002060"/>
                </a:solidFill>
              </a:rPr>
              <a:t>Questions 6</a:t>
            </a:r>
            <a:endParaRPr lang="en-US" b="1" dirty="0">
              <a:solidFill>
                <a:srgbClr val="002060"/>
              </a:solidFill>
            </a:endParaRPr>
          </a:p>
        </p:txBody>
      </p:sp>
      <p:sp>
        <p:nvSpPr>
          <p:cNvPr id="3" name="Content Placeholder 2"/>
          <p:cNvSpPr>
            <a:spLocks noGrp="1"/>
          </p:cNvSpPr>
          <p:nvPr>
            <p:ph idx="1"/>
          </p:nvPr>
        </p:nvSpPr>
        <p:spPr>
          <a:xfrm>
            <a:off x="457200" y="2895600"/>
            <a:ext cx="8229600" cy="3429000"/>
          </a:xfrm>
        </p:spPr>
        <p:txBody>
          <a:bodyPr>
            <a:normAutofit fontScale="92500" lnSpcReduction="20000"/>
          </a:bodyPr>
          <a:lstStyle/>
          <a:p>
            <a:pPr>
              <a:buNone/>
            </a:pPr>
            <a:r>
              <a:rPr lang="en-US" dirty="0" smtClean="0">
                <a:latin typeface="Arial" pitchFamily="34" charset="0"/>
                <a:cs typeface="Arial" pitchFamily="34" charset="0"/>
              </a:rPr>
              <a:t>What is the heaviest item in </a:t>
            </a:r>
            <a:r>
              <a:rPr lang="en-US" dirty="0" smtClean="0">
                <a:solidFill>
                  <a:srgbClr val="7030A0"/>
                </a:solidFill>
                <a:latin typeface="Arial" pitchFamily="34" charset="0"/>
                <a:cs typeface="Arial" pitchFamily="34" charset="0"/>
              </a:rPr>
              <a:t>food parcel containing:</a:t>
            </a:r>
          </a:p>
          <a:p>
            <a:pPr lvl="1">
              <a:buFont typeface="Arial" pitchFamily="34" charset="0"/>
              <a:buChar char="•"/>
            </a:pPr>
            <a:r>
              <a:rPr lang="en-US" sz="2000" dirty="0" smtClean="0">
                <a:solidFill>
                  <a:srgbClr val="7030A0"/>
                </a:solidFill>
                <a:latin typeface="+mj-lt"/>
                <a:cs typeface="Arial" pitchFamily="34" charset="0"/>
              </a:rPr>
              <a:t>2 kg sugar</a:t>
            </a:r>
          </a:p>
          <a:p>
            <a:pPr lvl="1">
              <a:buFont typeface="Arial" pitchFamily="34" charset="0"/>
              <a:buChar char="•"/>
            </a:pPr>
            <a:r>
              <a:rPr lang="en-US" sz="2000" dirty="0" smtClean="0">
                <a:solidFill>
                  <a:srgbClr val="7030A0"/>
                </a:solidFill>
                <a:latin typeface="+mj-lt"/>
                <a:cs typeface="Arial" pitchFamily="34" charset="0"/>
              </a:rPr>
              <a:t>1 kg beans</a:t>
            </a:r>
          </a:p>
          <a:p>
            <a:pPr lvl="1">
              <a:buFont typeface="Arial" pitchFamily="34" charset="0"/>
              <a:buChar char="•"/>
            </a:pPr>
            <a:r>
              <a:rPr lang="en-US" sz="2000" dirty="0" smtClean="0">
                <a:solidFill>
                  <a:srgbClr val="7030A0"/>
                </a:solidFill>
                <a:latin typeface="+mj-lt"/>
                <a:cs typeface="Arial" pitchFamily="34" charset="0"/>
              </a:rPr>
              <a:t>500 g salt</a:t>
            </a:r>
          </a:p>
          <a:p>
            <a:pPr lvl="1">
              <a:buFont typeface="Arial" pitchFamily="34" charset="0"/>
              <a:buChar char="•"/>
            </a:pPr>
            <a:r>
              <a:rPr lang="en-US" sz="2000" dirty="0" smtClean="0">
                <a:solidFill>
                  <a:srgbClr val="7030A0"/>
                </a:solidFill>
                <a:latin typeface="+mj-lt"/>
                <a:cs typeface="Arial" pitchFamily="34" charset="0"/>
              </a:rPr>
              <a:t>0,750 kg milk powder</a:t>
            </a:r>
          </a:p>
          <a:p>
            <a:pPr lvl="1">
              <a:buFont typeface="Arial" pitchFamily="34" charset="0"/>
              <a:buChar char="•"/>
            </a:pPr>
            <a:endParaRPr lang="en-US" dirty="0" smtClean="0">
              <a:solidFill>
                <a:srgbClr val="7030A0"/>
              </a:solidFill>
              <a:latin typeface="Arial" pitchFamily="34" charset="0"/>
              <a:cs typeface="Arial" pitchFamily="34" charset="0"/>
            </a:endParaRPr>
          </a:p>
          <a:p>
            <a:pPr marL="514350" indent="-514350">
              <a:buAutoNum type="alphaUcPeriod"/>
            </a:pPr>
            <a:r>
              <a:rPr lang="en-US" dirty="0" smtClean="0">
                <a:latin typeface="Calibri" pitchFamily="34" charset="0"/>
                <a:cs typeface="Arial" pitchFamily="34" charset="0"/>
              </a:rPr>
              <a:t>Sugar	</a:t>
            </a:r>
          </a:p>
          <a:p>
            <a:pPr marL="514350" indent="-514350">
              <a:buAutoNum type="alphaUcPeriod"/>
            </a:pPr>
            <a:r>
              <a:rPr lang="en-US" dirty="0" smtClean="0">
                <a:latin typeface="Calibri" pitchFamily="34" charset="0"/>
                <a:cs typeface="Arial" pitchFamily="34" charset="0"/>
              </a:rPr>
              <a:t> salt	</a:t>
            </a:r>
          </a:p>
          <a:p>
            <a:pPr marL="514350" indent="-514350">
              <a:buAutoNum type="alphaUcPeriod"/>
            </a:pPr>
            <a:r>
              <a:rPr lang="en-US" dirty="0" smtClean="0">
                <a:latin typeface="Calibri" pitchFamily="34" charset="0"/>
                <a:cs typeface="Arial" pitchFamily="34" charset="0"/>
              </a:rPr>
              <a:t> beans	</a:t>
            </a:r>
          </a:p>
          <a:p>
            <a:pPr marL="514350" indent="-514350">
              <a:buAutoNum type="alphaUcPeriod"/>
            </a:pPr>
            <a:r>
              <a:rPr lang="en-US" dirty="0" smtClean="0">
                <a:latin typeface="Calibri" pitchFamily="34" charset="0"/>
                <a:cs typeface="Arial" pitchFamily="34" charset="0"/>
              </a:rPr>
              <a:t> Milk powder</a:t>
            </a:r>
          </a:p>
          <a:p>
            <a:pPr>
              <a:buNone/>
            </a:pPr>
            <a:endParaRPr lang="en-US" dirty="0" smtClean="0"/>
          </a:p>
          <a:p>
            <a:endParaRPr lang="en-US" dirty="0"/>
          </a:p>
        </p:txBody>
      </p:sp>
      <p:pic>
        <p:nvPicPr>
          <p:cNvPr id="4" name="PRS Question Icon" descr="PRS Question Icon"/>
          <p:cNvPicPr>
            <a:picLocks noChangeAspect="1"/>
          </p:cNvPicPr>
          <p:nvPr>
            <p:custDataLst>
              <p:tags r:id="rId1"/>
            </p:custDataLst>
          </p:nvPr>
        </p:nvPicPr>
        <p:blipFill>
          <a:blip r:embed="rId3" cstate="print">
            <a:extLst>
              <a:ext uri="{28A0092B-C50C-407E-A947-70E740481C1C}">
                <a14:useLocalDpi xmlns:a14="http://schemas.microsoft.com/office/drawing/2010/main" xmlns="" val="0"/>
              </a:ext>
            </a:extLst>
          </a:blip>
          <a:stretch>
            <a:fillRect/>
          </a:stretch>
        </p:blipFill>
        <p:spPr>
          <a:xfrm>
            <a:off x="63500" y="6223000"/>
            <a:ext cx="406349" cy="393651"/>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828800"/>
            <a:ext cx="8229600" cy="856488"/>
          </a:xfrm>
        </p:spPr>
        <p:txBody>
          <a:bodyPr>
            <a:normAutofit/>
          </a:bodyPr>
          <a:lstStyle/>
          <a:p>
            <a:pPr algn="ctr"/>
            <a:r>
              <a:rPr lang="en-US" sz="4800" b="1" dirty="0" smtClean="0">
                <a:solidFill>
                  <a:srgbClr val="002060"/>
                </a:solidFill>
              </a:rPr>
              <a:t>Question 7</a:t>
            </a:r>
            <a:endParaRPr lang="en-US" sz="4800" b="1" dirty="0">
              <a:solidFill>
                <a:srgbClr val="002060"/>
              </a:solidFill>
            </a:endParaRPr>
          </a:p>
        </p:txBody>
      </p:sp>
      <p:sp>
        <p:nvSpPr>
          <p:cNvPr id="3" name="Content Placeholder 2"/>
          <p:cNvSpPr>
            <a:spLocks noGrp="1"/>
          </p:cNvSpPr>
          <p:nvPr>
            <p:ph idx="1"/>
          </p:nvPr>
        </p:nvSpPr>
        <p:spPr>
          <a:xfrm>
            <a:off x="457200" y="2667000"/>
            <a:ext cx="8229600" cy="3657600"/>
          </a:xfrm>
        </p:spPr>
        <p:txBody>
          <a:bodyPr>
            <a:normAutofit fontScale="85000" lnSpcReduction="20000"/>
          </a:bodyPr>
          <a:lstStyle/>
          <a:p>
            <a:pPr marL="0" indent="-514350">
              <a:buNone/>
            </a:pPr>
            <a:r>
              <a:rPr lang="en-US" dirty="0" smtClean="0">
                <a:solidFill>
                  <a:srgbClr val="7030A0"/>
                </a:solidFill>
                <a:latin typeface="Calibri" pitchFamily="34" charset="0"/>
                <a:cs typeface="Arial" pitchFamily="34" charset="0"/>
              </a:rPr>
              <a:t>The mass of a lorry is 2 tonnes. A load of builders’ sand is loaded on the lorry and the mass of the lorry and its load is 3,8 </a:t>
            </a:r>
            <a:r>
              <a:rPr lang="en-US" dirty="0" err="1" smtClean="0">
                <a:solidFill>
                  <a:srgbClr val="7030A0"/>
                </a:solidFill>
                <a:latin typeface="Calibri" pitchFamily="34" charset="0"/>
                <a:cs typeface="Arial" pitchFamily="34" charset="0"/>
              </a:rPr>
              <a:t>tonnes</a:t>
            </a:r>
            <a:r>
              <a:rPr lang="en-US" dirty="0" smtClean="0">
                <a:solidFill>
                  <a:srgbClr val="7030A0"/>
                </a:solidFill>
                <a:latin typeface="Calibri" pitchFamily="34" charset="0"/>
                <a:cs typeface="Arial" pitchFamily="34" charset="0"/>
              </a:rPr>
              <a:t>. What is the mass of the sand?</a:t>
            </a:r>
          </a:p>
          <a:p>
            <a:pPr marL="0" indent="-514350">
              <a:buNone/>
            </a:pPr>
            <a:endParaRPr lang="en-US" dirty="0" smtClean="0">
              <a:solidFill>
                <a:srgbClr val="7030A0"/>
              </a:solidFill>
              <a:latin typeface="Calibri" pitchFamily="34" charset="0"/>
              <a:cs typeface="Arial" pitchFamily="34" charset="0"/>
            </a:endParaRPr>
          </a:p>
          <a:p>
            <a:pPr marL="514350" indent="-514350">
              <a:buNone/>
            </a:pPr>
            <a:r>
              <a:rPr lang="en-US" dirty="0" smtClean="0">
                <a:solidFill>
                  <a:srgbClr val="00B0F0"/>
                </a:solidFill>
                <a:latin typeface="Calibri" pitchFamily="34" charset="0"/>
                <a:cs typeface="Arial" pitchFamily="34" charset="0"/>
              </a:rPr>
              <a:t>A.     </a:t>
            </a:r>
            <a:r>
              <a:rPr lang="en-US" dirty="0" smtClean="0">
                <a:latin typeface="Calibri" pitchFamily="34" charset="0"/>
                <a:cs typeface="Arial" pitchFamily="34" charset="0"/>
              </a:rPr>
              <a:t>7,6 t	</a:t>
            </a:r>
          </a:p>
          <a:p>
            <a:pPr marL="514350" indent="-514350">
              <a:buNone/>
            </a:pPr>
            <a:r>
              <a:rPr lang="en-US" dirty="0" smtClean="0">
                <a:latin typeface="Calibri" pitchFamily="34" charset="0"/>
                <a:cs typeface="Arial" pitchFamily="34" charset="0"/>
              </a:rPr>
              <a:t>	</a:t>
            </a:r>
          </a:p>
          <a:p>
            <a:pPr marL="514350" indent="-514350">
              <a:buNone/>
            </a:pPr>
            <a:r>
              <a:rPr lang="en-US" dirty="0" smtClean="0">
                <a:solidFill>
                  <a:srgbClr val="00B0F0"/>
                </a:solidFill>
                <a:latin typeface="Calibri" pitchFamily="34" charset="0"/>
                <a:cs typeface="Arial" pitchFamily="34" charset="0"/>
              </a:rPr>
              <a:t>B.     </a:t>
            </a:r>
            <a:r>
              <a:rPr lang="en-US" dirty="0" smtClean="0">
                <a:latin typeface="Calibri" pitchFamily="34" charset="0"/>
                <a:cs typeface="Arial" pitchFamily="34" charset="0"/>
              </a:rPr>
              <a:t>5,8 t</a:t>
            </a:r>
          </a:p>
          <a:p>
            <a:pPr marL="514350" indent="-514350">
              <a:buNone/>
            </a:pPr>
            <a:endParaRPr lang="en-US" dirty="0" smtClean="0">
              <a:latin typeface="Calibri" pitchFamily="34" charset="0"/>
              <a:cs typeface="Arial" pitchFamily="34" charset="0"/>
            </a:endParaRPr>
          </a:p>
          <a:p>
            <a:pPr marL="514350" indent="-514350">
              <a:buNone/>
            </a:pPr>
            <a:r>
              <a:rPr lang="en-US" dirty="0" smtClean="0">
                <a:solidFill>
                  <a:srgbClr val="00B0F0"/>
                </a:solidFill>
                <a:latin typeface="Calibri" pitchFamily="34" charset="0"/>
                <a:cs typeface="Arial" pitchFamily="34" charset="0"/>
              </a:rPr>
              <a:t>C.     </a:t>
            </a:r>
            <a:r>
              <a:rPr lang="en-US" dirty="0" smtClean="0">
                <a:latin typeface="Calibri" pitchFamily="34" charset="0"/>
                <a:cs typeface="Arial" pitchFamily="34" charset="0"/>
              </a:rPr>
              <a:t>1,9 t	</a:t>
            </a:r>
          </a:p>
          <a:p>
            <a:pPr marL="514350" indent="-514350">
              <a:buNone/>
            </a:pPr>
            <a:endParaRPr lang="en-US" dirty="0" smtClean="0">
              <a:latin typeface="Calibri" pitchFamily="34" charset="0"/>
              <a:cs typeface="Arial" pitchFamily="34" charset="0"/>
            </a:endParaRPr>
          </a:p>
          <a:p>
            <a:pPr marL="514350" indent="-514350">
              <a:buNone/>
            </a:pPr>
            <a:r>
              <a:rPr lang="en-US" dirty="0" smtClean="0">
                <a:solidFill>
                  <a:srgbClr val="00B0F0"/>
                </a:solidFill>
                <a:latin typeface="Calibri" pitchFamily="34" charset="0"/>
                <a:cs typeface="Arial" pitchFamily="34" charset="0"/>
              </a:rPr>
              <a:t>D.     </a:t>
            </a:r>
            <a:r>
              <a:rPr lang="en-US" dirty="0" smtClean="0">
                <a:latin typeface="Calibri" pitchFamily="34" charset="0"/>
                <a:cs typeface="Arial" pitchFamily="34" charset="0"/>
              </a:rPr>
              <a:t>1,8 t 	</a:t>
            </a:r>
            <a:endParaRPr lang="en-US" dirty="0">
              <a:latin typeface="Calibri" pitchFamily="34" charset="0"/>
              <a:cs typeface="Arial" pitchFamily="34" charset="0"/>
            </a:endParaRPr>
          </a:p>
        </p:txBody>
      </p:sp>
      <p:pic>
        <p:nvPicPr>
          <p:cNvPr id="4" name="PRS Question Icon" descr="PRS Question Icon"/>
          <p:cNvPicPr>
            <a:picLocks noChangeAspect="1"/>
          </p:cNvPicPr>
          <p:nvPr>
            <p:custDataLst>
              <p:tags r:id="rId1"/>
            </p:custDataLst>
          </p:nvPr>
        </p:nvPicPr>
        <p:blipFill>
          <a:blip r:embed="rId3" cstate="print">
            <a:extLst>
              <a:ext uri="{28A0092B-C50C-407E-A947-70E740481C1C}">
                <a14:useLocalDpi xmlns:a14="http://schemas.microsoft.com/office/drawing/2010/main" xmlns="" val="0"/>
              </a:ext>
            </a:extLst>
          </a:blip>
          <a:stretch>
            <a:fillRect/>
          </a:stretch>
        </p:blipFill>
        <p:spPr>
          <a:xfrm>
            <a:off x="63500" y="6223000"/>
            <a:ext cx="406349" cy="393651"/>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8077200" cy="1124712"/>
          </a:xfrm>
        </p:spPr>
        <p:txBody>
          <a:bodyPr>
            <a:normAutofit fontScale="90000"/>
          </a:bodyPr>
          <a:lstStyle/>
          <a:p>
            <a:pPr algn="ct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en-US" b="1" dirty="0" smtClean="0">
                <a:solidFill>
                  <a:schemeClr val="tx1"/>
                </a:solidFill>
              </a:rPr>
              <a:t>Question 8</a:t>
            </a:r>
            <a:endParaRPr lang="en-US" b="1" dirty="0">
              <a:solidFill>
                <a:schemeClr val="tx1"/>
              </a:solidFill>
            </a:endParaRPr>
          </a:p>
        </p:txBody>
      </p:sp>
      <p:sp>
        <p:nvSpPr>
          <p:cNvPr id="3" name="Content Placeholder 2"/>
          <p:cNvSpPr>
            <a:spLocks noGrp="1"/>
          </p:cNvSpPr>
          <p:nvPr>
            <p:ph idx="1"/>
          </p:nvPr>
        </p:nvSpPr>
        <p:spPr>
          <a:xfrm>
            <a:off x="457200" y="1981200"/>
            <a:ext cx="8229600" cy="4144963"/>
          </a:xfrm>
        </p:spPr>
        <p:txBody>
          <a:bodyPr>
            <a:normAutofit fontScale="92500" lnSpcReduction="10000"/>
          </a:bodyPr>
          <a:lstStyle/>
          <a:p>
            <a:pPr>
              <a:buNone/>
            </a:pPr>
            <a:r>
              <a:rPr lang="en-US" dirty="0" smtClean="0">
                <a:solidFill>
                  <a:srgbClr val="7030A0"/>
                </a:solidFill>
                <a:latin typeface="Calibri" pitchFamily="34" charset="0"/>
                <a:cs typeface="Arial" pitchFamily="34" charset="0"/>
              </a:rPr>
              <a:t>A bag of maize meal has a mass of 101 kg. Its mass in </a:t>
            </a:r>
            <a:r>
              <a:rPr lang="en-US" dirty="0" err="1" smtClean="0">
                <a:solidFill>
                  <a:srgbClr val="7030A0"/>
                </a:solidFill>
                <a:latin typeface="Calibri" pitchFamily="34" charset="0"/>
                <a:cs typeface="Arial" pitchFamily="34" charset="0"/>
              </a:rPr>
              <a:t>tonnes</a:t>
            </a:r>
            <a:r>
              <a:rPr lang="en-US" dirty="0" smtClean="0">
                <a:solidFill>
                  <a:srgbClr val="7030A0"/>
                </a:solidFill>
                <a:latin typeface="Calibri" pitchFamily="34" charset="0"/>
                <a:cs typeface="Arial" pitchFamily="34" charset="0"/>
              </a:rPr>
              <a:t> is (1 </a:t>
            </a:r>
            <a:r>
              <a:rPr lang="en-US" dirty="0" err="1" smtClean="0">
                <a:solidFill>
                  <a:srgbClr val="7030A0"/>
                </a:solidFill>
                <a:latin typeface="Calibri" pitchFamily="34" charset="0"/>
                <a:cs typeface="Arial" pitchFamily="34" charset="0"/>
              </a:rPr>
              <a:t>tonne</a:t>
            </a:r>
            <a:r>
              <a:rPr lang="en-US" dirty="0" smtClean="0">
                <a:solidFill>
                  <a:srgbClr val="7030A0"/>
                </a:solidFill>
                <a:latin typeface="Calibri" pitchFamily="34" charset="0"/>
                <a:cs typeface="Arial" pitchFamily="34" charset="0"/>
              </a:rPr>
              <a:t> = 1 000 kg)</a:t>
            </a:r>
          </a:p>
          <a:p>
            <a:pPr>
              <a:buNone/>
            </a:pPr>
            <a:endParaRPr lang="en-US" dirty="0" smtClean="0">
              <a:solidFill>
                <a:srgbClr val="7030A0"/>
              </a:solidFill>
              <a:latin typeface="Calibri" pitchFamily="34" charset="0"/>
              <a:cs typeface="Arial" pitchFamily="34" charset="0"/>
            </a:endParaRPr>
          </a:p>
          <a:p>
            <a:pPr marL="514350" indent="-514350">
              <a:buAutoNum type="alphaUcPeriod"/>
            </a:pPr>
            <a:r>
              <a:rPr lang="en-US" dirty="0" smtClean="0">
                <a:latin typeface="Calibri" pitchFamily="34" charset="0"/>
                <a:cs typeface="Arial" pitchFamily="34" charset="0"/>
              </a:rPr>
              <a:t>0,101 t	</a:t>
            </a:r>
          </a:p>
          <a:p>
            <a:pPr marL="514350" indent="-514350">
              <a:buNone/>
            </a:pPr>
            <a:endParaRPr lang="en-US" dirty="0" smtClean="0">
              <a:latin typeface="Calibri" pitchFamily="34" charset="0"/>
              <a:cs typeface="Arial" pitchFamily="34" charset="0"/>
            </a:endParaRPr>
          </a:p>
          <a:p>
            <a:pPr marL="514350" indent="-514350">
              <a:buNone/>
            </a:pPr>
            <a:r>
              <a:rPr lang="en-US" dirty="0" smtClean="0">
                <a:solidFill>
                  <a:srgbClr val="00B0F0"/>
                </a:solidFill>
                <a:latin typeface="Calibri" pitchFamily="34" charset="0"/>
                <a:cs typeface="Arial" pitchFamily="34" charset="0"/>
              </a:rPr>
              <a:t>B.    </a:t>
            </a:r>
            <a:r>
              <a:rPr lang="en-US" dirty="0" smtClean="0">
                <a:latin typeface="Calibri" pitchFamily="34" charset="0"/>
                <a:cs typeface="Arial" pitchFamily="34" charset="0"/>
              </a:rPr>
              <a:t>B 1,01 t	</a:t>
            </a:r>
          </a:p>
          <a:p>
            <a:pPr marL="514350" indent="-514350">
              <a:buNone/>
            </a:pPr>
            <a:endParaRPr lang="en-US" dirty="0" smtClean="0">
              <a:latin typeface="Calibri" pitchFamily="34" charset="0"/>
              <a:cs typeface="Arial" pitchFamily="34" charset="0"/>
            </a:endParaRPr>
          </a:p>
          <a:p>
            <a:pPr marL="514350" indent="-514350">
              <a:buAutoNum type="alphaUcPeriod" startAt="3"/>
            </a:pPr>
            <a:r>
              <a:rPr lang="en-US" dirty="0" smtClean="0">
                <a:latin typeface="Calibri" pitchFamily="34" charset="0"/>
                <a:cs typeface="Arial" pitchFamily="34" charset="0"/>
              </a:rPr>
              <a:t>C. 101 t 	</a:t>
            </a:r>
          </a:p>
          <a:p>
            <a:pPr marL="514350" indent="-514350">
              <a:buNone/>
            </a:pPr>
            <a:endParaRPr lang="en-US" dirty="0" smtClean="0">
              <a:latin typeface="Calibri" pitchFamily="34" charset="0"/>
              <a:cs typeface="Arial" pitchFamily="34" charset="0"/>
            </a:endParaRPr>
          </a:p>
          <a:p>
            <a:pPr marL="514350" indent="-514350">
              <a:buNone/>
            </a:pPr>
            <a:r>
              <a:rPr lang="en-US" dirty="0" smtClean="0">
                <a:solidFill>
                  <a:srgbClr val="00B0F0"/>
                </a:solidFill>
                <a:latin typeface="Calibri" pitchFamily="34" charset="0"/>
                <a:cs typeface="Arial" pitchFamily="34" charset="0"/>
              </a:rPr>
              <a:t>D.    </a:t>
            </a:r>
            <a:r>
              <a:rPr lang="en-US" dirty="0" smtClean="0">
                <a:latin typeface="Calibri" pitchFamily="34" charset="0"/>
                <a:cs typeface="Arial" pitchFamily="34" charset="0"/>
              </a:rPr>
              <a:t>101 000 t</a:t>
            </a:r>
          </a:p>
          <a:p>
            <a:pPr marL="514350" indent="-514350">
              <a:buNone/>
            </a:pPr>
            <a:endParaRPr lang="en-US" dirty="0" smtClean="0">
              <a:latin typeface="Arial" pitchFamily="34" charset="0"/>
              <a:cs typeface="Arial" pitchFamily="34" charset="0"/>
            </a:endParaRPr>
          </a:p>
        </p:txBody>
      </p:sp>
      <p:pic>
        <p:nvPicPr>
          <p:cNvPr id="4" name="PRS Question Icon" descr="PRS Question Icon"/>
          <p:cNvPicPr>
            <a:picLocks noChangeAspect="1"/>
          </p:cNvPicPr>
          <p:nvPr>
            <p:custDataLst>
              <p:tags r:id="rId1"/>
            </p:custDataLst>
          </p:nvPr>
        </p:nvPicPr>
        <p:blipFill>
          <a:blip r:embed="rId3" cstate="print">
            <a:extLst>
              <a:ext uri="{28A0092B-C50C-407E-A947-70E740481C1C}">
                <a14:useLocalDpi xmlns:a14="http://schemas.microsoft.com/office/drawing/2010/main" xmlns="" val="0"/>
              </a:ext>
            </a:extLst>
          </a:blip>
          <a:stretch>
            <a:fillRect/>
          </a:stretch>
        </p:blipFill>
        <p:spPr>
          <a:xfrm>
            <a:off x="63500" y="6223000"/>
            <a:ext cx="406349" cy="393651"/>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b="1" dirty="0" smtClean="0">
                <a:solidFill>
                  <a:schemeClr val="tx1"/>
                </a:solidFill>
              </a:rPr>
              <a:t>Question 9</a:t>
            </a:r>
            <a:endParaRPr lang="en-ZA" b="1" dirty="0">
              <a:solidFill>
                <a:schemeClr val="tx1"/>
              </a:solidFill>
            </a:endParaRPr>
          </a:p>
        </p:txBody>
      </p:sp>
      <p:sp>
        <p:nvSpPr>
          <p:cNvPr id="3" name="Content Placeholder 2"/>
          <p:cNvSpPr>
            <a:spLocks noGrp="1"/>
          </p:cNvSpPr>
          <p:nvPr>
            <p:ph idx="1"/>
          </p:nvPr>
        </p:nvSpPr>
        <p:spPr/>
        <p:txBody>
          <a:bodyPr>
            <a:normAutofit lnSpcReduction="10000"/>
          </a:bodyPr>
          <a:lstStyle/>
          <a:p>
            <a:pPr marL="514350" indent="-514350">
              <a:buNone/>
            </a:pPr>
            <a:r>
              <a:rPr lang="en-US" dirty="0" smtClean="0">
                <a:solidFill>
                  <a:srgbClr val="7030A0"/>
                </a:solidFill>
                <a:latin typeface="Arial" pitchFamily="34" charset="0"/>
                <a:cs typeface="Arial" pitchFamily="34" charset="0"/>
              </a:rPr>
              <a:t>     </a:t>
            </a:r>
            <a:r>
              <a:rPr lang="en-US" dirty="0" smtClean="0">
                <a:solidFill>
                  <a:srgbClr val="7030A0"/>
                </a:solidFill>
                <a:latin typeface="Calibri" pitchFamily="34" charset="0"/>
                <a:cs typeface="Arial" pitchFamily="34" charset="0"/>
              </a:rPr>
              <a:t>A 5 kg bag of potatoes is 3 kg more than a bag of oranges. What is the mass of the bag oranges?</a:t>
            </a:r>
          </a:p>
          <a:p>
            <a:pPr marL="514350" indent="-514350">
              <a:buNone/>
            </a:pPr>
            <a:r>
              <a:rPr lang="en-US" dirty="0" smtClean="0">
                <a:latin typeface="Calibri" pitchFamily="34" charset="0"/>
              </a:rPr>
              <a:t>	</a:t>
            </a:r>
            <a:r>
              <a:rPr lang="en-US" dirty="0" smtClean="0">
                <a:latin typeface="Calibri" pitchFamily="34" charset="0"/>
                <a:cs typeface="Arial" pitchFamily="34" charset="0"/>
              </a:rPr>
              <a:t>A.	2 kg	</a:t>
            </a:r>
          </a:p>
          <a:p>
            <a:pPr marL="514350" indent="-514350">
              <a:buNone/>
            </a:pPr>
            <a:endParaRPr lang="en-US" dirty="0" smtClean="0">
              <a:latin typeface="Calibri" pitchFamily="34" charset="0"/>
              <a:cs typeface="Arial" pitchFamily="34" charset="0"/>
            </a:endParaRPr>
          </a:p>
          <a:p>
            <a:pPr marL="514350" indent="-514350">
              <a:buNone/>
            </a:pPr>
            <a:r>
              <a:rPr lang="en-US" dirty="0" smtClean="0">
                <a:latin typeface="Calibri" pitchFamily="34" charset="0"/>
                <a:cs typeface="Arial" pitchFamily="34" charset="0"/>
              </a:rPr>
              <a:t>	B. 3 kg	</a:t>
            </a:r>
          </a:p>
          <a:p>
            <a:pPr marL="514350" indent="-514350">
              <a:buNone/>
            </a:pPr>
            <a:endParaRPr lang="en-US" dirty="0" smtClean="0">
              <a:latin typeface="Calibri" pitchFamily="34" charset="0"/>
              <a:cs typeface="Arial" pitchFamily="34" charset="0"/>
            </a:endParaRPr>
          </a:p>
          <a:p>
            <a:pPr marL="514350" indent="-514350">
              <a:buNone/>
            </a:pPr>
            <a:r>
              <a:rPr lang="en-US" dirty="0" smtClean="0">
                <a:latin typeface="Calibri" pitchFamily="34" charset="0"/>
                <a:cs typeface="Arial" pitchFamily="34" charset="0"/>
              </a:rPr>
              <a:t>     C. 5 kg	</a:t>
            </a:r>
          </a:p>
          <a:p>
            <a:pPr marL="514350" indent="-514350">
              <a:buNone/>
            </a:pPr>
            <a:endParaRPr lang="en-US" dirty="0" smtClean="0">
              <a:latin typeface="Calibri" pitchFamily="34" charset="0"/>
              <a:cs typeface="Arial" pitchFamily="34" charset="0"/>
            </a:endParaRPr>
          </a:p>
          <a:p>
            <a:pPr marL="514350" indent="-514350">
              <a:buNone/>
            </a:pPr>
            <a:r>
              <a:rPr lang="en-US" dirty="0" smtClean="0">
                <a:latin typeface="Calibri" pitchFamily="34" charset="0"/>
                <a:cs typeface="Arial" pitchFamily="34" charset="0"/>
              </a:rPr>
              <a:t>     D. 8 kg</a:t>
            </a:r>
          </a:p>
          <a:p>
            <a:pPr marL="514350" indent="-514350">
              <a:buNone/>
            </a:pPr>
            <a:r>
              <a:rPr lang="en-US" dirty="0" smtClean="0">
                <a:latin typeface="Calibri" pitchFamily="34" charset="0"/>
              </a:rPr>
              <a:t>	</a:t>
            </a:r>
          </a:p>
          <a:p>
            <a:pPr>
              <a:buNone/>
            </a:pPr>
            <a:endParaRPr lang="en-ZA" dirty="0"/>
          </a:p>
        </p:txBody>
      </p:sp>
      <p:pic>
        <p:nvPicPr>
          <p:cNvPr id="4" name="PRS Question Icon" descr="PRS Question Icon"/>
          <p:cNvPicPr>
            <a:picLocks noChangeAspect="1"/>
          </p:cNvPicPr>
          <p:nvPr>
            <p:custDataLst>
              <p:tags r:id="rId1"/>
            </p:custDataLst>
          </p:nvPr>
        </p:nvPicPr>
        <p:blipFill>
          <a:blip r:embed="rId3" cstate="print">
            <a:extLst>
              <a:ext uri="{28A0092B-C50C-407E-A947-70E740481C1C}">
                <a14:useLocalDpi xmlns:a14="http://schemas.microsoft.com/office/drawing/2010/main" xmlns="" val="0"/>
              </a:ext>
            </a:extLst>
          </a:blip>
          <a:stretch>
            <a:fillRect/>
          </a:stretch>
        </p:blipFill>
        <p:spPr>
          <a:xfrm>
            <a:off x="63500" y="6223000"/>
            <a:ext cx="406349" cy="393651"/>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pPr algn="ctr"/>
            <a:r>
              <a:rPr lang="en-US" b="1" dirty="0" smtClean="0">
                <a:solidFill>
                  <a:schemeClr val="tx1"/>
                </a:solidFill>
              </a:rPr>
              <a:t>Question 10</a:t>
            </a:r>
            <a:endParaRPr lang="en-US" b="1" dirty="0">
              <a:solidFill>
                <a:schemeClr val="tx1"/>
              </a:solidFill>
            </a:endParaRPr>
          </a:p>
        </p:txBody>
      </p:sp>
      <p:sp>
        <p:nvSpPr>
          <p:cNvPr id="3" name="Content Placeholder 2"/>
          <p:cNvSpPr>
            <a:spLocks noGrp="1"/>
          </p:cNvSpPr>
          <p:nvPr>
            <p:ph idx="1"/>
          </p:nvPr>
        </p:nvSpPr>
        <p:spPr/>
        <p:txBody>
          <a:bodyPr/>
          <a:lstStyle/>
          <a:p>
            <a:pPr marL="514350" indent="-514350">
              <a:buNone/>
            </a:pPr>
            <a:r>
              <a:rPr lang="en-US" dirty="0" smtClean="0">
                <a:solidFill>
                  <a:srgbClr val="7030A0"/>
                </a:solidFill>
                <a:latin typeface="Calibri" pitchFamily="34" charset="0"/>
                <a:cs typeface="Arial" pitchFamily="34" charset="0"/>
              </a:rPr>
              <a:t>A bag of </a:t>
            </a:r>
            <a:r>
              <a:rPr lang="en-US" dirty="0" err="1" smtClean="0">
                <a:solidFill>
                  <a:srgbClr val="7030A0"/>
                </a:solidFill>
                <a:latin typeface="Calibri" pitchFamily="34" charset="0"/>
                <a:cs typeface="Arial" pitchFamily="34" charset="0"/>
              </a:rPr>
              <a:t>mealie</a:t>
            </a:r>
            <a:r>
              <a:rPr lang="en-US" dirty="0" smtClean="0">
                <a:solidFill>
                  <a:srgbClr val="7030A0"/>
                </a:solidFill>
                <a:latin typeface="Calibri" pitchFamily="34" charset="0"/>
                <a:cs typeface="Arial" pitchFamily="34" charset="0"/>
              </a:rPr>
              <a:t> meal weighs 5 000 g when placed on a scale that measures in grams, What will be its mass if it is placed on a scale that measures in kilograms?</a:t>
            </a:r>
          </a:p>
          <a:p>
            <a:pPr marL="514350" indent="-514350">
              <a:buAutoNum type="alphaUcPeriod"/>
            </a:pPr>
            <a:r>
              <a:rPr lang="en-US" dirty="0" smtClean="0">
                <a:latin typeface="Calibri" pitchFamily="34" charset="0"/>
                <a:cs typeface="Arial" pitchFamily="34" charset="0"/>
              </a:rPr>
              <a:t>0,5 kg	</a:t>
            </a:r>
          </a:p>
          <a:p>
            <a:pPr marL="514350" indent="-514350">
              <a:buAutoNum type="alphaUcPeriod"/>
            </a:pPr>
            <a:r>
              <a:rPr lang="en-US" dirty="0" smtClean="0">
                <a:latin typeface="Calibri" pitchFamily="34" charset="0"/>
                <a:cs typeface="Arial" pitchFamily="34" charset="0"/>
              </a:rPr>
              <a:t>B. 5 kg 	</a:t>
            </a:r>
          </a:p>
          <a:p>
            <a:pPr marL="514350" indent="-514350">
              <a:buAutoNum type="alphaUcPeriod"/>
            </a:pPr>
            <a:r>
              <a:rPr lang="en-US" dirty="0" smtClean="0">
                <a:latin typeface="Calibri" pitchFamily="34" charset="0"/>
                <a:cs typeface="Arial" pitchFamily="34" charset="0"/>
              </a:rPr>
              <a:t>C. 50 kg 	</a:t>
            </a:r>
          </a:p>
          <a:p>
            <a:pPr marL="514350" indent="-514350">
              <a:buAutoNum type="alphaUcPeriod"/>
            </a:pPr>
            <a:r>
              <a:rPr lang="en-US" dirty="0" smtClean="0">
                <a:latin typeface="Calibri" pitchFamily="34" charset="0"/>
                <a:cs typeface="Arial" pitchFamily="34" charset="0"/>
              </a:rPr>
              <a:t>D. 500 kg </a:t>
            </a:r>
            <a:endParaRPr lang="en-US" dirty="0">
              <a:latin typeface="Calibri" pitchFamily="34" charset="0"/>
              <a:cs typeface="Arial" pitchFamily="34" charset="0"/>
            </a:endParaRPr>
          </a:p>
        </p:txBody>
      </p:sp>
      <p:pic>
        <p:nvPicPr>
          <p:cNvPr id="4" name="PRS Question Icon" descr="PRS Question Icon"/>
          <p:cNvPicPr>
            <a:picLocks noChangeAspect="1"/>
          </p:cNvPicPr>
          <p:nvPr>
            <p:custDataLst>
              <p:tags r:id="rId1"/>
            </p:custDataLst>
          </p:nvPr>
        </p:nvPicPr>
        <p:blipFill>
          <a:blip r:embed="rId3" cstate="print">
            <a:extLst>
              <a:ext uri="{28A0092B-C50C-407E-A947-70E740481C1C}">
                <a14:useLocalDpi xmlns:a14="http://schemas.microsoft.com/office/drawing/2010/main" xmlns="" val="0"/>
              </a:ext>
            </a:extLst>
          </a:blip>
          <a:stretch>
            <a:fillRect/>
          </a:stretch>
        </p:blipFill>
        <p:spPr>
          <a:xfrm>
            <a:off x="63500" y="6223000"/>
            <a:ext cx="406349" cy="393651"/>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Solutions Final Assessment Question 1 - 10</a:t>
            </a:r>
            <a:endParaRPr lang="en-US" b="1" dirty="0"/>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US" dirty="0" smtClean="0">
                <a:latin typeface="Calibri" pitchFamily="34" charset="0"/>
              </a:rPr>
              <a:t>D				</a:t>
            </a:r>
            <a:r>
              <a:rPr lang="en-US" smtClean="0">
                <a:latin typeface="Calibri" pitchFamily="34" charset="0"/>
              </a:rPr>
              <a:t>	</a:t>
            </a:r>
            <a:endParaRPr lang="en-US" dirty="0" smtClean="0">
              <a:latin typeface="Calibri" pitchFamily="34" charset="0"/>
            </a:endParaRPr>
          </a:p>
          <a:p>
            <a:pPr marL="514350" indent="-514350">
              <a:buAutoNum type="arabicPeriod"/>
            </a:pPr>
            <a:r>
              <a:rPr lang="en-US" dirty="0" smtClean="0">
                <a:latin typeface="Calibri" pitchFamily="34" charset="0"/>
              </a:rPr>
              <a:t>C					</a:t>
            </a:r>
          </a:p>
          <a:p>
            <a:pPr marL="514350" indent="-514350">
              <a:buAutoNum type="arabicPeriod"/>
            </a:pPr>
            <a:r>
              <a:rPr lang="en-US" dirty="0" smtClean="0">
                <a:latin typeface="Calibri" pitchFamily="34" charset="0"/>
              </a:rPr>
              <a:t>B   				</a:t>
            </a:r>
          </a:p>
          <a:p>
            <a:pPr marL="514350" indent="-514350">
              <a:buAutoNum type="arabicPeriod"/>
            </a:pPr>
            <a:r>
              <a:rPr lang="en-US" dirty="0" smtClean="0">
                <a:latin typeface="Calibri" pitchFamily="34" charset="0"/>
              </a:rPr>
              <a:t>C					</a:t>
            </a:r>
          </a:p>
          <a:p>
            <a:pPr marL="514350" indent="-514350">
              <a:buAutoNum type="arabicPeriod"/>
            </a:pPr>
            <a:r>
              <a:rPr lang="en-US" dirty="0" smtClean="0">
                <a:latin typeface="Calibri" pitchFamily="34" charset="0"/>
              </a:rPr>
              <a:t>B</a:t>
            </a:r>
          </a:p>
          <a:p>
            <a:pPr marL="514350" indent="-514350">
              <a:buAutoNum type="arabicPeriod"/>
            </a:pPr>
            <a:r>
              <a:rPr lang="en-US" dirty="0" smtClean="0">
                <a:latin typeface="Calibri" pitchFamily="34" charset="0"/>
              </a:rPr>
              <a:t>A</a:t>
            </a:r>
          </a:p>
          <a:p>
            <a:pPr marL="514350" indent="-514350">
              <a:buAutoNum type="arabicPeriod"/>
            </a:pPr>
            <a:r>
              <a:rPr lang="en-US" dirty="0" smtClean="0">
                <a:latin typeface="Calibri" pitchFamily="34" charset="0"/>
              </a:rPr>
              <a:t>D</a:t>
            </a:r>
          </a:p>
          <a:p>
            <a:pPr marL="514350" indent="-514350">
              <a:buAutoNum type="arabicPeriod"/>
            </a:pPr>
            <a:r>
              <a:rPr lang="en-US" dirty="0" smtClean="0">
                <a:latin typeface="Calibri" pitchFamily="34" charset="0"/>
              </a:rPr>
              <a:t>A</a:t>
            </a:r>
          </a:p>
          <a:p>
            <a:pPr marL="514350" indent="-514350">
              <a:buAutoNum type="arabicPeriod"/>
            </a:pPr>
            <a:r>
              <a:rPr lang="en-US" dirty="0" smtClean="0">
                <a:latin typeface="Calibri" pitchFamily="34" charset="0"/>
              </a:rPr>
              <a:t>D</a:t>
            </a:r>
          </a:p>
          <a:p>
            <a:pPr marL="514350" indent="-514350">
              <a:buAutoNum type="arabicPeriod"/>
            </a:pPr>
            <a:r>
              <a:rPr lang="en-US" dirty="0" smtClean="0">
                <a:latin typeface="Calibri" pitchFamily="34" charset="0"/>
              </a:rPr>
              <a:t>B				</a:t>
            </a:r>
          </a:p>
          <a:p>
            <a:pPr marL="514350" indent="-514350">
              <a:buNone/>
            </a:pPr>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ZA" sz="4800" b="1" dirty="0" smtClean="0">
                <a:solidFill>
                  <a:srgbClr val="002060"/>
                </a:solidFill>
                <a:cs typeface="Arial" pitchFamily="34" charset="0"/>
              </a:rPr>
              <a:t>Measurement</a:t>
            </a:r>
            <a:r>
              <a:rPr lang="en-ZA" sz="4500" dirty="0" smtClean="0"/>
              <a:t>	</a:t>
            </a:r>
            <a:endParaRPr lang="en-ZA" sz="4500" dirty="0"/>
          </a:p>
        </p:txBody>
      </p:sp>
      <p:sp>
        <p:nvSpPr>
          <p:cNvPr id="3" name="Content Placeholder 2"/>
          <p:cNvSpPr>
            <a:spLocks noGrp="1"/>
          </p:cNvSpPr>
          <p:nvPr>
            <p:ph idx="1"/>
          </p:nvPr>
        </p:nvSpPr>
        <p:spPr>
          <a:ln>
            <a:solidFill>
              <a:schemeClr val="bg1"/>
            </a:solidFill>
          </a:ln>
        </p:spPr>
        <p:style>
          <a:lnRef idx="2">
            <a:schemeClr val="accent6"/>
          </a:lnRef>
          <a:fillRef idx="1">
            <a:schemeClr val="lt1"/>
          </a:fillRef>
          <a:effectRef idx="0">
            <a:schemeClr val="accent6"/>
          </a:effectRef>
          <a:fontRef idx="minor">
            <a:schemeClr val="dk1"/>
          </a:fontRef>
        </p:style>
        <p:txBody>
          <a:bodyPr>
            <a:normAutofit fontScale="92500" lnSpcReduction="10000"/>
          </a:bodyPr>
          <a:lstStyle/>
          <a:p>
            <a:pPr>
              <a:buNone/>
            </a:pPr>
            <a:r>
              <a:rPr lang="en-ZA" dirty="0" smtClean="0">
                <a:latin typeface="Calibri" pitchFamily="34" charset="0"/>
                <a:ea typeface="Batang" pitchFamily="18" charset="-127"/>
                <a:cs typeface="Arial" pitchFamily="34" charset="0"/>
              </a:rPr>
              <a:t>The following sections will be covered:</a:t>
            </a:r>
          </a:p>
          <a:p>
            <a:pPr>
              <a:buNone/>
            </a:pPr>
            <a:endParaRPr lang="en-ZA" dirty="0" smtClean="0">
              <a:latin typeface="Calibri" pitchFamily="34" charset="0"/>
              <a:ea typeface="Batang" pitchFamily="18" charset="-127"/>
            </a:endParaRPr>
          </a:p>
          <a:p>
            <a:pPr lvl="1">
              <a:buNone/>
            </a:pPr>
            <a:r>
              <a:rPr lang="en-ZA" dirty="0" smtClean="0">
                <a:solidFill>
                  <a:schemeClr val="tx1"/>
                </a:solidFill>
                <a:latin typeface="Calibri" pitchFamily="34" charset="0"/>
                <a:ea typeface="Batang" pitchFamily="18" charset="-127"/>
                <a:cs typeface="Arial" pitchFamily="34" charset="0"/>
              </a:rPr>
              <a:t>3.1  Conversions</a:t>
            </a:r>
          </a:p>
          <a:p>
            <a:pPr lvl="1">
              <a:buNone/>
            </a:pPr>
            <a:endParaRPr lang="en-ZA" dirty="0" smtClean="0">
              <a:solidFill>
                <a:schemeClr val="tx1"/>
              </a:solidFill>
              <a:latin typeface="Calibri" pitchFamily="34" charset="0"/>
              <a:ea typeface="Batang" pitchFamily="18" charset="-127"/>
              <a:cs typeface="Arial" pitchFamily="34" charset="0"/>
            </a:endParaRPr>
          </a:p>
          <a:p>
            <a:pPr lvl="1">
              <a:buNone/>
            </a:pPr>
            <a:r>
              <a:rPr lang="en-ZA" dirty="0" smtClean="0">
                <a:latin typeface="Calibri" pitchFamily="34" charset="0"/>
                <a:ea typeface="Batang" pitchFamily="18" charset="-127"/>
                <a:cs typeface="Arial" pitchFamily="34" charset="0"/>
              </a:rPr>
              <a:t>3.2  Measuring length and distance</a:t>
            </a:r>
          </a:p>
          <a:p>
            <a:pPr lvl="1">
              <a:buNone/>
            </a:pPr>
            <a:endParaRPr lang="en-ZA" dirty="0" smtClean="0">
              <a:latin typeface="Calibri" pitchFamily="34" charset="0"/>
              <a:ea typeface="Batang" pitchFamily="18" charset="-127"/>
              <a:cs typeface="Arial" pitchFamily="34" charset="0"/>
            </a:endParaRPr>
          </a:p>
          <a:p>
            <a:pPr lvl="1">
              <a:buNone/>
            </a:pPr>
            <a:r>
              <a:rPr lang="en-ZA" b="1" dirty="0" smtClean="0">
                <a:solidFill>
                  <a:srgbClr val="7030A0"/>
                </a:solidFill>
                <a:latin typeface="Calibri" pitchFamily="34" charset="0"/>
                <a:ea typeface="Batang" pitchFamily="18" charset="-127"/>
                <a:cs typeface="Arial" pitchFamily="34" charset="0"/>
              </a:rPr>
              <a:t>3.3  Measuring weight</a:t>
            </a:r>
          </a:p>
          <a:p>
            <a:pPr lvl="1">
              <a:buNone/>
            </a:pPr>
            <a:endParaRPr lang="en-ZA" b="1" dirty="0" smtClean="0">
              <a:solidFill>
                <a:srgbClr val="7030A0"/>
              </a:solidFill>
              <a:latin typeface="Calibri" pitchFamily="34" charset="0"/>
              <a:ea typeface="Batang" pitchFamily="18" charset="-127"/>
              <a:cs typeface="Arial" pitchFamily="34" charset="0"/>
            </a:endParaRPr>
          </a:p>
          <a:p>
            <a:pPr lvl="1">
              <a:buNone/>
            </a:pPr>
            <a:r>
              <a:rPr lang="en-ZA" dirty="0" smtClean="0">
                <a:latin typeface="Calibri" pitchFamily="34" charset="0"/>
                <a:ea typeface="Batang" pitchFamily="18" charset="-127"/>
                <a:cs typeface="Arial" pitchFamily="34" charset="0"/>
              </a:rPr>
              <a:t>3.4  Measuring temperature</a:t>
            </a:r>
          </a:p>
          <a:p>
            <a:pPr lvl="1">
              <a:buNone/>
            </a:pPr>
            <a:endParaRPr lang="en-ZA" dirty="0" smtClean="0">
              <a:latin typeface="Calibri" pitchFamily="34" charset="0"/>
              <a:ea typeface="Batang" pitchFamily="18" charset="-127"/>
              <a:cs typeface="Arial" pitchFamily="34" charset="0"/>
            </a:endParaRPr>
          </a:p>
          <a:p>
            <a:pPr lvl="1">
              <a:buNone/>
            </a:pPr>
            <a:r>
              <a:rPr lang="en-ZA" dirty="0" smtClean="0">
                <a:latin typeface="Calibri" pitchFamily="34" charset="0"/>
                <a:ea typeface="Batang" pitchFamily="18" charset="-127"/>
                <a:cs typeface="Arial" pitchFamily="34" charset="0"/>
              </a:rPr>
              <a:t>3.5  Calculating perimeter and area</a:t>
            </a:r>
            <a:endParaRPr lang="en-ZA" dirty="0">
              <a:latin typeface="Calibri" pitchFamily="34" charset="0"/>
              <a:ea typeface="Batang" pitchFamily="18" charset="-127"/>
              <a:cs typeface="Arial" pitchFamily="34" charset="0"/>
            </a:endParaRPr>
          </a:p>
        </p:txBody>
      </p:sp>
      <p:sp>
        <p:nvSpPr>
          <p:cNvPr id="6" name="Slide Number Placeholder 5"/>
          <p:cNvSpPr>
            <a:spLocks noGrp="1"/>
          </p:cNvSpPr>
          <p:nvPr>
            <p:ph type="sldNum" sz="quarter" idx="12"/>
          </p:nvPr>
        </p:nvSpPr>
        <p:spPr/>
        <p:txBody>
          <a:bodyPr/>
          <a:lstStyle/>
          <a:p>
            <a:fld id="{A4C11410-DEE4-4EEA-968F-9ACD97A81F33}" type="slidenum">
              <a:rPr lang="en-ZA" smtClean="0"/>
              <a:pPr/>
              <a:t>2</a:t>
            </a:fld>
            <a:endParaRPr lang="en-ZA"/>
          </a:p>
        </p:txBody>
      </p:sp>
    </p:spTree>
    <p:extLst>
      <p:ext uri="{BB962C8B-B14F-4D97-AF65-F5344CB8AC3E}">
        <p14:creationId xmlns:p14="http://schemas.microsoft.com/office/powerpoint/2010/main" xmlns="" val="225193796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32688"/>
          </a:xfrm>
        </p:spPr>
        <p:txBody>
          <a:bodyPr/>
          <a:lstStyle/>
          <a:p>
            <a:pPr algn="ctr"/>
            <a:r>
              <a:rPr lang="en-US" dirty="0" smtClean="0"/>
              <a:t> </a:t>
            </a:r>
            <a:r>
              <a:rPr lang="en-US" sz="4800" b="1" dirty="0" smtClean="0">
                <a:solidFill>
                  <a:srgbClr val="002060"/>
                </a:solidFill>
              </a:rPr>
              <a:t>Measuring mass</a:t>
            </a:r>
            <a:endParaRPr lang="en-US" sz="4800" b="1" dirty="0">
              <a:solidFill>
                <a:srgbClr val="002060"/>
              </a:solidFill>
            </a:endParaRPr>
          </a:p>
        </p:txBody>
      </p:sp>
      <p:sp>
        <p:nvSpPr>
          <p:cNvPr id="3" name="Content Placeholder 2"/>
          <p:cNvSpPr>
            <a:spLocks noGrp="1"/>
          </p:cNvSpPr>
          <p:nvPr>
            <p:ph idx="1"/>
          </p:nvPr>
        </p:nvSpPr>
        <p:spPr>
          <a:xfrm>
            <a:off x="457200" y="1752600"/>
            <a:ext cx="8229600" cy="4267200"/>
          </a:xfrm>
        </p:spPr>
        <p:txBody>
          <a:bodyPr/>
          <a:lstStyle/>
          <a:p>
            <a:pPr>
              <a:buNone/>
            </a:pPr>
            <a:r>
              <a:rPr lang="en-US" dirty="0" smtClean="0">
                <a:latin typeface="Calibri" pitchFamily="34" charset="0"/>
                <a:cs typeface="Arial" pitchFamily="34" charset="0"/>
              </a:rPr>
              <a:t>In this section 3.3,  learners should be able to:</a:t>
            </a:r>
          </a:p>
          <a:p>
            <a:pPr>
              <a:buNone/>
            </a:pPr>
            <a:endParaRPr lang="en-US" dirty="0" smtClean="0">
              <a:latin typeface="Calibri" pitchFamily="34" charset="0"/>
              <a:cs typeface="Arial" pitchFamily="34" charset="0"/>
            </a:endParaRPr>
          </a:p>
          <a:p>
            <a:pPr lvl="1"/>
            <a:r>
              <a:rPr lang="en-US" dirty="0" smtClean="0">
                <a:latin typeface="Calibri" pitchFamily="34" charset="0"/>
                <a:cs typeface="Arial" pitchFamily="34" charset="0"/>
              </a:rPr>
              <a:t>Determine mass of different objects using scales</a:t>
            </a:r>
          </a:p>
          <a:p>
            <a:pPr lvl="1"/>
            <a:endParaRPr lang="en-US" dirty="0" smtClean="0">
              <a:latin typeface="Calibri" pitchFamily="34" charset="0"/>
              <a:cs typeface="Arial" pitchFamily="34" charset="0"/>
            </a:endParaRPr>
          </a:p>
          <a:p>
            <a:pPr lvl="1"/>
            <a:r>
              <a:rPr lang="en-US" dirty="0" smtClean="0">
                <a:latin typeface="Calibri" pitchFamily="34" charset="0"/>
                <a:cs typeface="Arial" pitchFamily="34" charset="0"/>
              </a:rPr>
              <a:t>Choose the most suitable scale for measuring masses of different objects.</a:t>
            </a:r>
          </a:p>
          <a:p>
            <a:pPr lvl="1"/>
            <a:endParaRPr lang="en-US" dirty="0" smtClean="0">
              <a:latin typeface="Calibri" pitchFamily="34" charset="0"/>
              <a:cs typeface="Arial" pitchFamily="34" charset="0"/>
            </a:endParaRPr>
          </a:p>
          <a:p>
            <a:pPr lvl="1"/>
            <a:r>
              <a:rPr lang="en-US" dirty="0" smtClean="0">
                <a:latin typeface="Calibri" pitchFamily="34" charset="0"/>
                <a:cs typeface="Arial" pitchFamily="34" charset="0"/>
              </a:rPr>
              <a:t>Select a suitable unit for measuring different objects.</a:t>
            </a:r>
          </a:p>
          <a:p>
            <a:endParaRPr lang="en-US" dirty="0">
              <a:latin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0000"/>
                </a:solidFill>
              </a:rPr>
              <a:t> </a:t>
            </a:r>
            <a:r>
              <a:rPr lang="en-US" sz="4800" b="1" dirty="0" smtClean="0">
                <a:solidFill>
                  <a:srgbClr val="002060"/>
                </a:solidFill>
              </a:rPr>
              <a:t>Types of Scales</a:t>
            </a:r>
            <a:endParaRPr lang="en-ZA" dirty="0">
              <a:solidFill>
                <a:srgbClr val="002060"/>
              </a:solidFill>
              <a:latin typeface="Arial" pitchFamily="34" charset="0"/>
              <a:cs typeface="Arial" pitchFamily="34" charset="0"/>
            </a:endParaRPr>
          </a:p>
        </p:txBody>
      </p:sp>
      <p:pic>
        <p:nvPicPr>
          <p:cNvPr id="4" name="il_fi" descr="https://s3.amazonaws.com/assets.svpply.com/large/176116.jpg?1355154206"/>
          <p:cNvPicPr>
            <a:picLocks noGrp="1"/>
          </p:cNvPicPr>
          <p:nvPr>
            <p:ph idx="1"/>
          </p:nvPr>
        </p:nvPicPr>
        <p:blipFill>
          <a:blip r:embed="rId2" cstate="print"/>
          <a:srcRect/>
          <a:stretch>
            <a:fillRect/>
          </a:stretch>
        </p:blipFill>
        <p:spPr bwMode="auto">
          <a:xfrm>
            <a:off x="990600" y="3463636"/>
            <a:ext cx="2819400" cy="2590800"/>
          </a:xfrm>
          <a:prstGeom prst="rect">
            <a:avLst/>
          </a:prstGeom>
          <a:noFill/>
          <a:ln w="9525">
            <a:solidFill>
              <a:schemeClr val="tx1"/>
            </a:solidFill>
            <a:miter lim="800000"/>
            <a:headEnd/>
            <a:tailEnd/>
          </a:ln>
        </p:spPr>
      </p:pic>
      <p:pic>
        <p:nvPicPr>
          <p:cNvPr id="5" name="il_fi" descr="http://www.officialpsds.com/images/thumbs/bathroom-scale-psd39515.png"/>
          <p:cNvPicPr/>
          <p:nvPr/>
        </p:nvPicPr>
        <p:blipFill>
          <a:blip r:embed="rId3" cstate="print"/>
          <a:srcRect/>
          <a:stretch>
            <a:fillRect/>
          </a:stretch>
        </p:blipFill>
        <p:spPr bwMode="auto">
          <a:xfrm>
            <a:off x="4953000" y="2480953"/>
            <a:ext cx="2819400" cy="3581400"/>
          </a:xfrm>
          <a:prstGeom prst="rect">
            <a:avLst/>
          </a:prstGeom>
          <a:noFill/>
          <a:ln w="9525">
            <a:solidFill>
              <a:schemeClr val="tx1"/>
            </a:solid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38200"/>
          </a:xfrm>
        </p:spPr>
        <p:txBody>
          <a:bodyPr>
            <a:normAutofit/>
          </a:bodyPr>
          <a:lstStyle/>
          <a:p>
            <a:pPr algn="ctr"/>
            <a:r>
              <a:rPr lang="en-US" sz="4800" b="1" dirty="0" smtClean="0">
                <a:solidFill>
                  <a:srgbClr val="002060"/>
                </a:solidFill>
              </a:rPr>
              <a:t>Types of Scales</a:t>
            </a:r>
            <a:endParaRPr lang="en-US" sz="4800" b="1" dirty="0">
              <a:solidFill>
                <a:srgbClr val="002060"/>
              </a:solidFill>
            </a:endParaRPr>
          </a:p>
        </p:txBody>
      </p:sp>
      <p:sp>
        <p:nvSpPr>
          <p:cNvPr id="3" name="Content Placeholder 2"/>
          <p:cNvSpPr>
            <a:spLocks noGrp="1"/>
          </p:cNvSpPr>
          <p:nvPr>
            <p:ph idx="1"/>
          </p:nvPr>
        </p:nvSpPr>
        <p:spPr>
          <a:xfrm>
            <a:off x="457200" y="1828800"/>
            <a:ext cx="8229600" cy="4495800"/>
          </a:xfrm>
        </p:spPr>
        <p:txBody>
          <a:bodyPr>
            <a:normAutofit fontScale="92500"/>
          </a:bodyPr>
          <a:lstStyle/>
          <a:p>
            <a:pPr marL="0">
              <a:buNone/>
            </a:pPr>
            <a:r>
              <a:rPr lang="en-US" dirty="0" smtClean="0">
                <a:latin typeface="Calibri" pitchFamily="34" charset="0"/>
                <a:cs typeface="Arial" pitchFamily="34" charset="0"/>
              </a:rPr>
              <a:t>Scales vary in size and sensitivity depending on what they are designed to measure. They range from the smallest and very sensitive for measuring small masses such as mass of gold which is measured in </a:t>
            </a:r>
            <a:r>
              <a:rPr lang="en-US" b="1" dirty="0" smtClean="0">
                <a:solidFill>
                  <a:srgbClr val="7030A0"/>
                </a:solidFill>
                <a:latin typeface="Calibri" pitchFamily="34" charset="0"/>
                <a:cs typeface="Arial" pitchFamily="34" charset="0"/>
              </a:rPr>
              <a:t>ounces</a:t>
            </a:r>
            <a:r>
              <a:rPr lang="en-US" dirty="0" smtClean="0">
                <a:latin typeface="Calibri" pitchFamily="34" charset="0"/>
                <a:cs typeface="Arial" pitchFamily="34" charset="0"/>
              </a:rPr>
              <a:t> to the largest weigh bridge designed to measure very big objects like truckloads in </a:t>
            </a:r>
            <a:r>
              <a:rPr lang="en-US" b="1" dirty="0" err="1" smtClean="0">
                <a:solidFill>
                  <a:srgbClr val="7030A0"/>
                </a:solidFill>
                <a:latin typeface="Calibri" pitchFamily="34" charset="0"/>
                <a:cs typeface="Arial" pitchFamily="34" charset="0"/>
              </a:rPr>
              <a:t>tonnes</a:t>
            </a:r>
            <a:r>
              <a:rPr lang="en-US" b="1" dirty="0" smtClean="0">
                <a:solidFill>
                  <a:srgbClr val="7030A0"/>
                </a:solidFill>
                <a:latin typeface="Calibri" pitchFamily="34" charset="0"/>
                <a:cs typeface="Arial" pitchFamily="34" charset="0"/>
              </a:rPr>
              <a:t>.</a:t>
            </a:r>
          </a:p>
          <a:p>
            <a:pPr>
              <a:buNone/>
            </a:pPr>
            <a:endParaRPr lang="en-US" dirty="0" smtClean="0">
              <a:latin typeface="Calibri" pitchFamily="34" charset="0"/>
              <a:cs typeface="Arial" pitchFamily="34" charset="0"/>
            </a:endParaRPr>
          </a:p>
          <a:p>
            <a:pPr lvl="2">
              <a:buFont typeface="Arial" pitchFamily="34" charset="0"/>
              <a:buChar char="•"/>
            </a:pPr>
            <a:r>
              <a:rPr lang="en-US" sz="2200" dirty="0" smtClean="0">
                <a:latin typeface="+mj-lt"/>
                <a:cs typeface="Arial" pitchFamily="34" charset="0"/>
              </a:rPr>
              <a:t>Kitchen scale : unit – grams</a:t>
            </a:r>
          </a:p>
          <a:p>
            <a:pPr lvl="2">
              <a:buFont typeface="Arial" pitchFamily="34" charset="0"/>
              <a:buChar char="•"/>
            </a:pPr>
            <a:endParaRPr lang="en-US" sz="2200" dirty="0" smtClean="0">
              <a:latin typeface="+mj-lt"/>
              <a:cs typeface="Arial" pitchFamily="34" charset="0"/>
            </a:endParaRPr>
          </a:p>
          <a:p>
            <a:pPr lvl="2">
              <a:buFont typeface="Arial" pitchFamily="34" charset="0"/>
              <a:buChar char="•"/>
            </a:pPr>
            <a:r>
              <a:rPr lang="en-US" sz="2200" dirty="0" smtClean="0">
                <a:latin typeface="+mj-lt"/>
                <a:cs typeface="Arial" pitchFamily="34" charset="0"/>
              </a:rPr>
              <a:t>Bathroom scale: Unit – kilograms</a:t>
            </a:r>
          </a:p>
          <a:p>
            <a:pPr lvl="2">
              <a:buFont typeface="Arial" pitchFamily="34" charset="0"/>
              <a:buChar char="•"/>
            </a:pPr>
            <a:endParaRPr lang="en-US" sz="2200" dirty="0" smtClean="0">
              <a:latin typeface="+mj-lt"/>
              <a:cs typeface="Arial" pitchFamily="34" charset="0"/>
            </a:endParaRPr>
          </a:p>
          <a:p>
            <a:pPr lvl="2">
              <a:buFont typeface="Arial" pitchFamily="34" charset="0"/>
              <a:buChar char="•"/>
            </a:pPr>
            <a:r>
              <a:rPr lang="en-US" sz="2200" dirty="0" smtClean="0">
                <a:latin typeface="+mj-lt"/>
                <a:cs typeface="Arial" pitchFamily="34" charset="0"/>
              </a:rPr>
              <a:t>Weigh bridge: Unit- tonnes</a:t>
            </a:r>
            <a:endParaRPr lang="en-US" sz="2200" dirty="0">
              <a:latin typeface="+mj-lt"/>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04088"/>
          </a:xfrm>
        </p:spPr>
        <p:txBody>
          <a:bodyPr>
            <a:normAutofit fontScale="90000"/>
          </a:bodyPr>
          <a:lstStyle/>
          <a:p>
            <a:pPr algn="ctr"/>
            <a:r>
              <a:rPr lang="en-US" sz="4800" b="1" dirty="0" smtClean="0">
                <a:solidFill>
                  <a:srgbClr val="002060"/>
                </a:solidFill>
              </a:rPr>
              <a:t>Units of measurement</a:t>
            </a:r>
            <a:endParaRPr lang="en-US" sz="4800" b="1" dirty="0">
              <a:solidFill>
                <a:srgbClr val="002060"/>
              </a:solidFill>
            </a:endParaRPr>
          </a:p>
        </p:txBody>
      </p:sp>
      <p:sp>
        <p:nvSpPr>
          <p:cNvPr id="3" name="Content Placeholder 2"/>
          <p:cNvSpPr>
            <a:spLocks noGrp="1"/>
          </p:cNvSpPr>
          <p:nvPr>
            <p:ph idx="1"/>
          </p:nvPr>
        </p:nvSpPr>
        <p:spPr>
          <a:xfrm>
            <a:off x="457200" y="1935480"/>
            <a:ext cx="8229600" cy="4541520"/>
          </a:xfrm>
        </p:spPr>
        <p:txBody>
          <a:bodyPr>
            <a:normAutofit fontScale="92500" lnSpcReduction="20000"/>
          </a:bodyPr>
          <a:lstStyle/>
          <a:p>
            <a:pPr marL="0" indent="0">
              <a:buNone/>
            </a:pPr>
            <a:r>
              <a:rPr lang="en-US" sz="2400" b="1" dirty="0" smtClean="0">
                <a:solidFill>
                  <a:srgbClr val="7030A0"/>
                </a:solidFill>
                <a:latin typeface="+mj-lt"/>
                <a:cs typeface="Arial" pitchFamily="34" charset="0"/>
              </a:rPr>
              <a:t>Examples:  </a:t>
            </a:r>
            <a:r>
              <a:rPr lang="en-US" sz="2200" dirty="0" smtClean="0">
                <a:latin typeface="Arial" pitchFamily="34" charset="0"/>
                <a:cs typeface="Arial" pitchFamily="34" charset="0"/>
              </a:rPr>
              <a:t>What is the suitable unit for measuring:</a:t>
            </a:r>
          </a:p>
          <a:p>
            <a:pPr marL="0" indent="0">
              <a:buNone/>
            </a:pPr>
            <a:endParaRPr lang="en-US" sz="2200" dirty="0" smtClean="0">
              <a:latin typeface="Arial" pitchFamily="34" charset="0"/>
              <a:cs typeface="Arial" pitchFamily="34" charset="0"/>
            </a:endParaRPr>
          </a:p>
          <a:p>
            <a:pPr marL="880110" lvl="1" indent="-514350">
              <a:buAutoNum type="alphaLcParenBoth"/>
            </a:pPr>
            <a:r>
              <a:rPr lang="en-US" sz="1900" dirty="0" smtClean="0">
                <a:latin typeface="Arial" pitchFamily="34" charset="0"/>
                <a:cs typeface="Arial" pitchFamily="34" charset="0"/>
              </a:rPr>
              <a:t>Mass of an apple</a:t>
            </a:r>
          </a:p>
          <a:p>
            <a:pPr marL="880110" lvl="1" indent="-514350">
              <a:buNone/>
            </a:pPr>
            <a:endParaRPr lang="en-US" sz="1900" dirty="0" smtClean="0">
              <a:latin typeface="Arial" pitchFamily="34" charset="0"/>
              <a:cs typeface="Arial" pitchFamily="34" charset="0"/>
            </a:endParaRPr>
          </a:p>
          <a:p>
            <a:pPr marL="880110" lvl="1" indent="-514350">
              <a:buAutoNum type="alphaLcParenBoth" startAt="2"/>
            </a:pPr>
            <a:r>
              <a:rPr lang="en-US" sz="1900" dirty="0" smtClean="0">
                <a:latin typeface="Arial" pitchFamily="34" charset="0"/>
                <a:cs typeface="Arial" pitchFamily="34" charset="0"/>
              </a:rPr>
              <a:t>your body mass </a:t>
            </a:r>
          </a:p>
          <a:p>
            <a:pPr marL="880110" lvl="1" indent="-514350">
              <a:buNone/>
            </a:pPr>
            <a:endParaRPr lang="en-US" sz="1900" dirty="0" smtClean="0">
              <a:latin typeface="Arial" pitchFamily="34" charset="0"/>
              <a:cs typeface="Arial" pitchFamily="34" charset="0"/>
            </a:endParaRPr>
          </a:p>
          <a:p>
            <a:pPr marL="880110" lvl="1" indent="-514350">
              <a:buAutoNum type="alphaLcParenBoth" startAt="3"/>
            </a:pPr>
            <a:r>
              <a:rPr lang="en-US" sz="1900" dirty="0" smtClean="0">
                <a:latin typeface="Arial" pitchFamily="34" charset="0"/>
                <a:cs typeface="Arial" pitchFamily="34" charset="0"/>
              </a:rPr>
              <a:t>Mass of lorry and its load</a:t>
            </a:r>
          </a:p>
          <a:p>
            <a:pPr marL="880110" lvl="1" indent="-514350">
              <a:buAutoNum type="alphaLcParenBoth" startAt="3"/>
            </a:pPr>
            <a:endParaRPr lang="en-US" dirty="0" smtClean="0">
              <a:latin typeface="Arial" pitchFamily="34" charset="0"/>
              <a:cs typeface="Arial" pitchFamily="34" charset="0"/>
            </a:endParaRPr>
          </a:p>
          <a:p>
            <a:pPr marL="0" lvl="1" indent="0">
              <a:buNone/>
            </a:pPr>
            <a:r>
              <a:rPr lang="en-US" b="1" dirty="0" smtClean="0">
                <a:solidFill>
                  <a:srgbClr val="7030A0"/>
                </a:solidFill>
                <a:latin typeface="+mj-lt"/>
                <a:cs typeface="Arial" pitchFamily="34" charset="0"/>
              </a:rPr>
              <a:t>Answers</a:t>
            </a:r>
          </a:p>
          <a:p>
            <a:pPr marL="0" lvl="1" indent="0">
              <a:buNone/>
            </a:pPr>
            <a:endParaRPr lang="en-US" b="1" dirty="0" smtClean="0">
              <a:solidFill>
                <a:srgbClr val="7030A0"/>
              </a:solidFill>
              <a:latin typeface="+mj-lt"/>
              <a:cs typeface="Arial" pitchFamily="34" charset="0"/>
            </a:endParaRPr>
          </a:p>
          <a:p>
            <a:pPr marL="274320" lvl="2" indent="0">
              <a:buNone/>
            </a:pPr>
            <a:r>
              <a:rPr lang="pl-PL" dirty="0">
                <a:latin typeface="+mj-lt"/>
                <a:cs typeface="Arial" pitchFamily="34" charset="0"/>
              </a:rPr>
              <a:t>(a</a:t>
            </a:r>
            <a:r>
              <a:rPr lang="pl-PL" dirty="0" smtClean="0">
                <a:latin typeface="+mj-lt"/>
                <a:cs typeface="Arial" pitchFamily="34" charset="0"/>
              </a:rPr>
              <a:t>)</a:t>
            </a:r>
            <a:r>
              <a:rPr lang="en-US" dirty="0" smtClean="0">
                <a:latin typeface="+mj-lt"/>
                <a:cs typeface="Arial" pitchFamily="34" charset="0"/>
              </a:rPr>
              <a:t>       </a:t>
            </a:r>
            <a:r>
              <a:rPr lang="pl-PL" dirty="0" smtClean="0">
                <a:latin typeface="+mj-lt"/>
                <a:cs typeface="Arial" pitchFamily="34" charset="0"/>
              </a:rPr>
              <a:t>gram</a:t>
            </a:r>
            <a:endParaRPr lang="pl-PL" dirty="0">
              <a:latin typeface="+mj-lt"/>
              <a:cs typeface="Arial" pitchFamily="34" charset="0"/>
            </a:endParaRPr>
          </a:p>
          <a:p>
            <a:pPr marL="274320" lvl="2" indent="0">
              <a:buNone/>
            </a:pPr>
            <a:r>
              <a:rPr lang="pl-PL" dirty="0">
                <a:latin typeface="+mj-lt"/>
                <a:cs typeface="Arial" pitchFamily="34" charset="0"/>
              </a:rPr>
              <a:t>		</a:t>
            </a:r>
          </a:p>
          <a:p>
            <a:pPr marL="274320" lvl="2" indent="0">
              <a:buNone/>
            </a:pPr>
            <a:r>
              <a:rPr lang="pl-PL" dirty="0" smtClean="0">
                <a:latin typeface="+mj-lt"/>
                <a:cs typeface="Arial" pitchFamily="34" charset="0"/>
              </a:rPr>
              <a:t>(</a:t>
            </a:r>
            <a:r>
              <a:rPr lang="pl-PL" dirty="0">
                <a:latin typeface="+mj-lt"/>
                <a:cs typeface="Arial" pitchFamily="34" charset="0"/>
              </a:rPr>
              <a:t>b) </a:t>
            </a:r>
            <a:r>
              <a:rPr lang="en-US" dirty="0" smtClean="0">
                <a:latin typeface="+mj-lt"/>
                <a:cs typeface="Arial" pitchFamily="34" charset="0"/>
              </a:rPr>
              <a:t>     </a:t>
            </a:r>
            <a:r>
              <a:rPr lang="pl-PL" dirty="0" smtClean="0">
                <a:latin typeface="+mj-lt"/>
                <a:cs typeface="Arial" pitchFamily="34" charset="0"/>
              </a:rPr>
              <a:t> </a:t>
            </a:r>
            <a:r>
              <a:rPr lang="pl-PL" dirty="0">
                <a:latin typeface="+mj-lt"/>
                <a:cs typeface="Arial" pitchFamily="34" charset="0"/>
              </a:rPr>
              <a:t>kilogram </a:t>
            </a:r>
          </a:p>
          <a:p>
            <a:pPr marL="274320" lvl="2" indent="0">
              <a:buNone/>
            </a:pPr>
            <a:r>
              <a:rPr lang="pl-PL" dirty="0">
                <a:latin typeface="+mj-lt"/>
                <a:cs typeface="Arial" pitchFamily="34" charset="0"/>
              </a:rPr>
              <a:t>     </a:t>
            </a:r>
            <a:endParaRPr lang="en-US" dirty="0" smtClean="0">
              <a:latin typeface="+mj-lt"/>
              <a:cs typeface="Arial" pitchFamily="34" charset="0"/>
            </a:endParaRPr>
          </a:p>
          <a:p>
            <a:pPr marL="274320" lvl="2" indent="0">
              <a:buNone/>
            </a:pPr>
            <a:r>
              <a:rPr lang="pl-PL" dirty="0" smtClean="0">
                <a:latin typeface="+mj-lt"/>
                <a:cs typeface="Arial" pitchFamily="34" charset="0"/>
              </a:rPr>
              <a:t>(</a:t>
            </a:r>
            <a:r>
              <a:rPr lang="pl-PL" dirty="0">
                <a:latin typeface="+mj-lt"/>
                <a:cs typeface="Arial" pitchFamily="34" charset="0"/>
              </a:rPr>
              <a:t>c)  </a:t>
            </a:r>
            <a:r>
              <a:rPr lang="en-US" dirty="0" smtClean="0">
                <a:latin typeface="+mj-lt"/>
                <a:cs typeface="Arial" pitchFamily="34" charset="0"/>
              </a:rPr>
              <a:t>     </a:t>
            </a:r>
            <a:r>
              <a:rPr lang="pl-PL" dirty="0" smtClean="0">
                <a:latin typeface="+mj-lt"/>
                <a:cs typeface="Arial" pitchFamily="34" charset="0"/>
              </a:rPr>
              <a:t> tonnes</a:t>
            </a:r>
            <a:endParaRPr lang="pl-PL" dirty="0">
              <a:latin typeface="+mj-lt"/>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914400"/>
          </a:xfrm>
        </p:spPr>
        <p:txBody>
          <a:bodyPr>
            <a:normAutofit/>
          </a:bodyPr>
          <a:lstStyle/>
          <a:p>
            <a:pPr algn="ctr"/>
            <a:r>
              <a:rPr lang="en-US" sz="4800" b="1" dirty="0" smtClean="0">
                <a:solidFill>
                  <a:srgbClr val="002060"/>
                </a:solidFill>
              </a:rPr>
              <a:t>Activity:1</a:t>
            </a:r>
            <a:endParaRPr lang="en-US" sz="4800" b="1" dirty="0">
              <a:solidFill>
                <a:srgbClr val="002060"/>
              </a:solidFill>
            </a:endParaRPr>
          </a:p>
        </p:txBody>
      </p:sp>
      <p:sp>
        <p:nvSpPr>
          <p:cNvPr id="3" name="Content Placeholder 2"/>
          <p:cNvSpPr>
            <a:spLocks noGrp="1"/>
          </p:cNvSpPr>
          <p:nvPr>
            <p:ph idx="1"/>
          </p:nvPr>
        </p:nvSpPr>
        <p:spPr>
          <a:xfrm>
            <a:off x="457200" y="1600200"/>
            <a:ext cx="8229600" cy="4724400"/>
          </a:xfrm>
        </p:spPr>
        <p:txBody>
          <a:bodyPr>
            <a:normAutofit lnSpcReduction="10000"/>
          </a:bodyPr>
          <a:lstStyle/>
          <a:p>
            <a:pPr marL="514350" indent="-514350">
              <a:buAutoNum type="arabicPeriod"/>
            </a:pPr>
            <a:r>
              <a:rPr lang="en-US" sz="2800" dirty="0" smtClean="0">
                <a:latin typeface="+mj-lt"/>
                <a:cs typeface="Arial" pitchFamily="34" charset="0"/>
              </a:rPr>
              <a:t>Calculate : 2,5 kg + 750 g,   give answer in grams.</a:t>
            </a:r>
          </a:p>
          <a:p>
            <a:pPr marL="514350" indent="-514350">
              <a:buAutoNum type="arabicPeriod"/>
            </a:pPr>
            <a:endParaRPr lang="en-US" sz="2800" dirty="0" smtClean="0">
              <a:latin typeface="+mj-lt"/>
              <a:cs typeface="Arial" pitchFamily="34" charset="0"/>
            </a:endParaRPr>
          </a:p>
          <a:p>
            <a:pPr marL="514350" indent="-514350">
              <a:buAutoNum type="arabicPeriod" startAt="2"/>
            </a:pPr>
            <a:r>
              <a:rPr lang="en-US" sz="2800" dirty="0" smtClean="0">
                <a:latin typeface="+mj-lt"/>
                <a:cs typeface="Arial" pitchFamily="34" charset="0"/>
              </a:rPr>
              <a:t>Calculate: </a:t>
            </a:r>
          </a:p>
          <a:p>
            <a:pPr marL="880110" lvl="1" indent="-514350">
              <a:buAutoNum type="alphaLcParenBoth"/>
            </a:pPr>
            <a:r>
              <a:rPr lang="en-US" sz="2800" dirty="0" smtClean="0">
                <a:latin typeface="+mj-lt"/>
                <a:cs typeface="Arial" pitchFamily="34" charset="0"/>
              </a:rPr>
              <a:t>1,75kg – 925 g give answer in grams.</a:t>
            </a:r>
          </a:p>
          <a:p>
            <a:pPr marL="880110" lvl="1" indent="-514350">
              <a:buAutoNum type="alphaLcParenBoth"/>
            </a:pPr>
            <a:r>
              <a:rPr lang="en-US" sz="2800" dirty="0" smtClean="0">
                <a:latin typeface="+mj-lt"/>
                <a:cs typeface="Arial" pitchFamily="34" charset="0"/>
              </a:rPr>
              <a:t>1 025 g x 6 give answer in kilograms.</a:t>
            </a:r>
          </a:p>
          <a:p>
            <a:pPr marL="514350" indent="-514350">
              <a:buNone/>
            </a:pPr>
            <a:endParaRPr lang="en-US" sz="2800" dirty="0" smtClean="0">
              <a:latin typeface="+mj-lt"/>
              <a:cs typeface="Arial" pitchFamily="34" charset="0"/>
            </a:endParaRPr>
          </a:p>
          <a:p>
            <a:pPr marL="514350" indent="-514350">
              <a:buNone/>
            </a:pPr>
            <a:r>
              <a:rPr lang="en-US" sz="2800" dirty="0" smtClean="0">
                <a:solidFill>
                  <a:srgbClr val="00B0F0"/>
                </a:solidFill>
                <a:latin typeface="+mj-lt"/>
                <a:cs typeface="Arial" pitchFamily="34" charset="0"/>
              </a:rPr>
              <a:t>3.</a:t>
            </a:r>
            <a:r>
              <a:rPr lang="en-US" sz="2800" dirty="0" smtClean="0">
                <a:latin typeface="+mj-lt"/>
                <a:cs typeface="Arial" pitchFamily="34" charset="0"/>
              </a:rPr>
              <a:t>	The average mass of each person in a group is 75 kg. How many of them can get into a lift together safely if the maximum load it can take is not to exceed 1,03 </a:t>
            </a:r>
            <a:r>
              <a:rPr lang="en-US" sz="2800" dirty="0" err="1" smtClean="0">
                <a:latin typeface="+mj-lt"/>
                <a:cs typeface="Arial" pitchFamily="34" charset="0"/>
              </a:rPr>
              <a:t>tonnes</a:t>
            </a:r>
            <a:r>
              <a:rPr lang="en-US" sz="2800" dirty="0" smtClean="0">
                <a:latin typeface="+mj-lt"/>
                <a:cs typeface="Arial" pitchFamily="34" charset="0"/>
              </a:rPr>
              <a:t>?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56488"/>
          </a:xfrm>
        </p:spPr>
        <p:txBody>
          <a:bodyPr>
            <a:normAutofit/>
          </a:bodyPr>
          <a:lstStyle/>
          <a:p>
            <a:pPr algn="ctr"/>
            <a:r>
              <a:rPr lang="en-ZA" sz="4800" b="1" dirty="0" smtClean="0">
                <a:solidFill>
                  <a:srgbClr val="002060"/>
                </a:solidFill>
              </a:rPr>
              <a:t>Solutions: Activity 1</a:t>
            </a:r>
            <a:endParaRPr lang="en-ZA" sz="4800" b="1" dirty="0">
              <a:solidFill>
                <a:srgbClr val="002060"/>
              </a:solidFill>
            </a:endParaRPr>
          </a:p>
        </p:txBody>
      </p:sp>
      <p:sp>
        <p:nvSpPr>
          <p:cNvPr id="3" name="Content Placeholder 2"/>
          <p:cNvSpPr>
            <a:spLocks noGrp="1"/>
          </p:cNvSpPr>
          <p:nvPr>
            <p:ph idx="1"/>
          </p:nvPr>
        </p:nvSpPr>
        <p:spPr>
          <a:xfrm>
            <a:off x="457200" y="1371600"/>
            <a:ext cx="8229600" cy="4953000"/>
          </a:xfrm>
        </p:spPr>
        <p:txBody>
          <a:bodyPr>
            <a:normAutofit fontScale="92500" lnSpcReduction="20000"/>
          </a:bodyPr>
          <a:lstStyle/>
          <a:p>
            <a:pPr marL="514350" indent="-514350">
              <a:buNone/>
            </a:pPr>
            <a:r>
              <a:rPr lang="en-US" dirty="0" smtClean="0">
                <a:solidFill>
                  <a:srgbClr val="00B0F0"/>
                </a:solidFill>
                <a:latin typeface="+mj-lt"/>
                <a:cs typeface="Arial" pitchFamily="34" charset="0"/>
              </a:rPr>
              <a:t>1.   </a:t>
            </a:r>
            <a:r>
              <a:rPr lang="en-US" dirty="0" smtClean="0">
                <a:latin typeface="+mj-lt"/>
                <a:cs typeface="Arial" pitchFamily="34" charset="0"/>
              </a:rPr>
              <a:t>2,5 kg + 750 g = 2,5 x 1 000 g + 750 g</a:t>
            </a:r>
          </a:p>
          <a:p>
            <a:pPr marL="514350" indent="-514350">
              <a:buNone/>
            </a:pPr>
            <a:r>
              <a:rPr lang="en-US" dirty="0" smtClean="0">
                <a:latin typeface="+mj-lt"/>
                <a:cs typeface="Arial" pitchFamily="34" charset="0"/>
              </a:rPr>
              <a:t>	                        = 2 500 g + 750 g</a:t>
            </a:r>
          </a:p>
          <a:p>
            <a:pPr marL="514350" indent="-514350">
              <a:buNone/>
            </a:pPr>
            <a:r>
              <a:rPr lang="en-US" dirty="0" smtClean="0">
                <a:latin typeface="+mj-lt"/>
                <a:cs typeface="Arial" pitchFamily="34" charset="0"/>
              </a:rPr>
              <a:t>	                        = </a:t>
            </a:r>
            <a:r>
              <a:rPr lang="en-US" u="sng" dirty="0" smtClean="0">
                <a:latin typeface="+mj-lt"/>
                <a:cs typeface="Arial" pitchFamily="34" charset="0"/>
              </a:rPr>
              <a:t>3 250 g</a:t>
            </a:r>
          </a:p>
          <a:p>
            <a:pPr marL="514350" indent="-514350">
              <a:buNone/>
            </a:pPr>
            <a:endParaRPr lang="en-US" dirty="0" smtClean="0">
              <a:latin typeface="+mj-lt"/>
              <a:cs typeface="Arial" pitchFamily="34" charset="0"/>
            </a:endParaRPr>
          </a:p>
          <a:p>
            <a:pPr marL="514350" indent="-514350">
              <a:buNone/>
            </a:pPr>
            <a:r>
              <a:rPr lang="en-US" dirty="0" smtClean="0">
                <a:solidFill>
                  <a:srgbClr val="00B0F0"/>
                </a:solidFill>
                <a:latin typeface="+mj-lt"/>
                <a:cs typeface="Arial" pitchFamily="34" charset="0"/>
              </a:rPr>
              <a:t>2.   </a:t>
            </a:r>
            <a:r>
              <a:rPr lang="en-US" dirty="0" smtClean="0">
                <a:latin typeface="+mj-lt"/>
                <a:cs typeface="Arial" pitchFamily="34" charset="0"/>
              </a:rPr>
              <a:t>1,75 </a:t>
            </a:r>
            <a:r>
              <a:rPr lang="en-US" dirty="0">
                <a:latin typeface="+mj-lt"/>
                <a:cs typeface="Arial" pitchFamily="34" charset="0"/>
              </a:rPr>
              <a:t>kg – 925 </a:t>
            </a:r>
            <a:r>
              <a:rPr lang="en-US" dirty="0" smtClean="0">
                <a:latin typeface="+mj-lt"/>
                <a:cs typeface="Arial" pitchFamily="34" charset="0"/>
              </a:rPr>
              <a:t>g  </a:t>
            </a:r>
            <a:r>
              <a:rPr lang="en-US" dirty="0">
                <a:latin typeface="+mj-lt"/>
                <a:cs typeface="Arial" pitchFamily="34" charset="0"/>
              </a:rPr>
              <a:t>= 1,75 x 1 000 g – 925 g</a:t>
            </a:r>
          </a:p>
          <a:p>
            <a:pPr marL="514350" indent="-514350">
              <a:buNone/>
            </a:pPr>
            <a:r>
              <a:rPr lang="en-US" dirty="0">
                <a:latin typeface="+mj-lt"/>
                <a:cs typeface="Arial" pitchFamily="34" charset="0"/>
              </a:rPr>
              <a:t>	</a:t>
            </a:r>
            <a:r>
              <a:rPr lang="en-US" dirty="0" smtClean="0">
                <a:latin typeface="+mj-lt"/>
                <a:cs typeface="Arial" pitchFamily="34" charset="0"/>
              </a:rPr>
              <a:t>                          = </a:t>
            </a:r>
            <a:r>
              <a:rPr lang="en-US" dirty="0">
                <a:latin typeface="+mj-lt"/>
                <a:cs typeface="Arial" pitchFamily="34" charset="0"/>
              </a:rPr>
              <a:t>1 750 g – 925 g</a:t>
            </a:r>
          </a:p>
          <a:p>
            <a:pPr marL="514350" indent="-514350">
              <a:buNone/>
            </a:pPr>
            <a:r>
              <a:rPr lang="en-US" dirty="0">
                <a:latin typeface="+mj-lt"/>
                <a:cs typeface="Arial" pitchFamily="34" charset="0"/>
              </a:rPr>
              <a:t>     </a:t>
            </a:r>
            <a:r>
              <a:rPr lang="en-US" dirty="0" smtClean="0">
                <a:latin typeface="+mj-lt"/>
                <a:cs typeface="Arial" pitchFamily="34" charset="0"/>
              </a:rPr>
              <a:t>                            = </a:t>
            </a:r>
            <a:r>
              <a:rPr lang="en-US" u="sng" dirty="0">
                <a:latin typeface="+mj-lt"/>
                <a:cs typeface="Arial" pitchFamily="34" charset="0"/>
              </a:rPr>
              <a:t>825 </a:t>
            </a:r>
            <a:r>
              <a:rPr lang="en-US" u="sng" dirty="0" smtClean="0">
                <a:latin typeface="+mj-lt"/>
                <a:cs typeface="Arial" pitchFamily="34" charset="0"/>
              </a:rPr>
              <a:t>g</a:t>
            </a:r>
          </a:p>
          <a:p>
            <a:pPr marL="514350" indent="-514350">
              <a:buNone/>
            </a:pPr>
            <a:endParaRPr lang="en-US" dirty="0" smtClean="0">
              <a:latin typeface="+mj-lt"/>
              <a:cs typeface="Arial" pitchFamily="34" charset="0"/>
            </a:endParaRPr>
          </a:p>
          <a:p>
            <a:pPr marL="514350" indent="-514350">
              <a:buNone/>
            </a:pPr>
            <a:r>
              <a:rPr lang="en-US" dirty="0" smtClean="0">
                <a:solidFill>
                  <a:srgbClr val="00B0F0"/>
                </a:solidFill>
                <a:latin typeface="+mj-lt"/>
                <a:cs typeface="Arial" pitchFamily="34" charset="0"/>
              </a:rPr>
              <a:t>3. </a:t>
            </a:r>
            <a:r>
              <a:rPr lang="en-US" dirty="0" smtClean="0">
                <a:latin typeface="+mj-lt"/>
                <a:cs typeface="Arial" pitchFamily="34" charset="0"/>
              </a:rPr>
              <a:t>Number </a:t>
            </a:r>
            <a:r>
              <a:rPr lang="en-US" dirty="0">
                <a:latin typeface="+mj-lt"/>
                <a:cs typeface="Arial" pitchFamily="34" charset="0"/>
              </a:rPr>
              <a:t>of people = 1, 03 t ÷ 75 kg</a:t>
            </a:r>
          </a:p>
          <a:p>
            <a:pPr marL="514350" indent="-514350">
              <a:buNone/>
            </a:pPr>
            <a:r>
              <a:rPr lang="en-US" dirty="0">
                <a:latin typeface="+mj-lt"/>
                <a:cs typeface="Arial" pitchFamily="34" charset="0"/>
              </a:rPr>
              <a:t>			       </a:t>
            </a:r>
            <a:r>
              <a:rPr lang="en-US" dirty="0" smtClean="0">
                <a:latin typeface="+mj-lt"/>
                <a:cs typeface="Arial" pitchFamily="34" charset="0"/>
              </a:rPr>
              <a:t> </a:t>
            </a:r>
            <a:r>
              <a:rPr lang="en-US" dirty="0">
                <a:latin typeface="+mj-lt"/>
                <a:cs typeface="Arial" pitchFamily="34" charset="0"/>
              </a:rPr>
              <a:t>= 1,03 x 1000 kg ÷ 75 kg</a:t>
            </a:r>
          </a:p>
          <a:p>
            <a:pPr marL="514350" indent="-514350">
              <a:buNone/>
            </a:pPr>
            <a:r>
              <a:rPr lang="en-US" dirty="0">
                <a:latin typeface="+mj-lt"/>
                <a:cs typeface="Arial" pitchFamily="34" charset="0"/>
              </a:rPr>
              <a:t>			        </a:t>
            </a:r>
            <a:r>
              <a:rPr lang="en-US" dirty="0" smtClean="0">
                <a:latin typeface="+mj-lt"/>
                <a:cs typeface="Arial" pitchFamily="34" charset="0"/>
              </a:rPr>
              <a:t>= </a:t>
            </a:r>
            <a:r>
              <a:rPr lang="en-US" dirty="0">
                <a:latin typeface="+mj-lt"/>
                <a:cs typeface="Arial" pitchFamily="34" charset="0"/>
              </a:rPr>
              <a:t>1 030 kg ÷ 75 kg</a:t>
            </a:r>
          </a:p>
          <a:p>
            <a:pPr marL="514350" indent="-514350">
              <a:buNone/>
            </a:pPr>
            <a:r>
              <a:rPr lang="en-US" dirty="0">
                <a:latin typeface="+mj-lt"/>
                <a:cs typeface="Arial" pitchFamily="34" charset="0"/>
              </a:rPr>
              <a:t>			        </a:t>
            </a:r>
            <a:r>
              <a:rPr lang="en-US" dirty="0" smtClean="0">
                <a:latin typeface="+mj-lt"/>
                <a:cs typeface="Arial" pitchFamily="34" charset="0"/>
              </a:rPr>
              <a:t>= </a:t>
            </a:r>
            <a:r>
              <a:rPr lang="en-US" dirty="0">
                <a:latin typeface="+mj-lt"/>
                <a:cs typeface="Arial" pitchFamily="34" charset="0"/>
              </a:rPr>
              <a:t>13,7333….</a:t>
            </a:r>
          </a:p>
          <a:p>
            <a:pPr marL="514350" indent="-514350">
              <a:buNone/>
            </a:pPr>
            <a:r>
              <a:rPr lang="en-US" dirty="0">
                <a:latin typeface="+mj-lt"/>
                <a:cs typeface="Arial" pitchFamily="34" charset="0"/>
              </a:rPr>
              <a:t>			        </a:t>
            </a:r>
            <a:r>
              <a:rPr lang="en-US" dirty="0" smtClean="0">
                <a:latin typeface="+mj-lt"/>
                <a:cs typeface="Arial" pitchFamily="34" charset="0"/>
              </a:rPr>
              <a:t>= </a:t>
            </a:r>
            <a:r>
              <a:rPr lang="en-US" u="sng" dirty="0">
                <a:latin typeface="+mj-lt"/>
                <a:cs typeface="Arial" pitchFamily="34" charset="0"/>
              </a:rPr>
              <a:t>13 people</a:t>
            </a:r>
          </a:p>
          <a:p>
            <a:pPr marL="514350" indent="-514350">
              <a:buNone/>
            </a:pPr>
            <a:endParaRPr lang="en-US" dirty="0">
              <a:latin typeface="Arial" pitchFamily="34" charset="0"/>
              <a:cs typeface="Arial" pitchFamily="34" charset="0"/>
            </a:endParaRPr>
          </a:p>
          <a:p>
            <a:pPr marL="514350" indent="-514350">
              <a:buNone/>
            </a:pPr>
            <a:endParaRPr lang="en-US" dirty="0" smtClean="0">
              <a:latin typeface="Arial" pitchFamily="34" charset="0"/>
              <a:cs typeface="Arial" pitchFamily="34" charset="0"/>
            </a:endParaRPr>
          </a:p>
          <a:p>
            <a:pPr marL="514350" indent="-514350">
              <a:buNone/>
            </a:pPr>
            <a:endParaRPr lang="en-US" dirty="0" smtClean="0">
              <a:latin typeface="Arial" pitchFamily="34" charset="0"/>
              <a:cs typeface="Arial" pitchFamily="34" charset="0"/>
            </a:endParaRPr>
          </a:p>
          <a:p>
            <a:pPr>
              <a:buNone/>
            </a:pPr>
            <a:endParaRPr lang="en-ZA" dirty="0">
              <a:latin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524000"/>
          </a:xfrm>
        </p:spPr>
        <p:txBody>
          <a:bodyPr>
            <a:noAutofit/>
          </a:bodyPr>
          <a:lstStyle/>
          <a:p>
            <a:pPr algn="ctr"/>
            <a:r>
              <a:rPr lang="en-US" sz="3600" b="1" dirty="0" smtClean="0">
                <a:solidFill>
                  <a:srgbClr val="002060"/>
                </a:solidFill>
              </a:rPr>
              <a:t>Final Assessment Questions 1 – 10</a:t>
            </a:r>
            <a:br>
              <a:rPr lang="en-US" sz="3600" b="1" dirty="0" smtClean="0">
                <a:solidFill>
                  <a:srgbClr val="002060"/>
                </a:solidFill>
              </a:rPr>
            </a:br>
            <a:r>
              <a:rPr lang="en-US" sz="3600" b="1" dirty="0" smtClean="0">
                <a:solidFill>
                  <a:srgbClr val="002060"/>
                </a:solidFill>
              </a:rPr>
              <a:t/>
            </a:r>
            <a:br>
              <a:rPr lang="en-US" sz="3600" b="1" dirty="0" smtClean="0">
                <a:solidFill>
                  <a:srgbClr val="002060"/>
                </a:solidFill>
              </a:rPr>
            </a:br>
            <a:r>
              <a:rPr lang="en-US" sz="3600" b="1" dirty="0" smtClean="0">
                <a:solidFill>
                  <a:srgbClr val="002060"/>
                </a:solidFill>
              </a:rPr>
              <a:t>Question 1</a:t>
            </a:r>
            <a:endParaRPr lang="en-US" sz="3600" b="1" dirty="0">
              <a:solidFill>
                <a:srgbClr val="002060"/>
              </a:solidFill>
            </a:endParaRPr>
          </a:p>
        </p:txBody>
      </p:sp>
      <p:sp>
        <p:nvSpPr>
          <p:cNvPr id="3" name="Content Placeholder 2"/>
          <p:cNvSpPr>
            <a:spLocks noGrp="1"/>
          </p:cNvSpPr>
          <p:nvPr>
            <p:ph idx="1"/>
          </p:nvPr>
        </p:nvSpPr>
        <p:spPr>
          <a:xfrm>
            <a:off x="228600" y="2971800"/>
            <a:ext cx="8763000" cy="3352800"/>
          </a:xfrm>
        </p:spPr>
        <p:txBody>
          <a:bodyPr>
            <a:normAutofit fontScale="85000" lnSpcReduction="10000"/>
          </a:bodyPr>
          <a:lstStyle/>
          <a:p>
            <a:pPr marL="0" indent="-514350">
              <a:buNone/>
            </a:pPr>
            <a:r>
              <a:rPr lang="en-US" dirty="0" smtClean="0">
                <a:solidFill>
                  <a:srgbClr val="7030A0"/>
                </a:solidFill>
                <a:latin typeface="Calibri" pitchFamily="34" charset="0"/>
                <a:cs typeface="Arial" pitchFamily="34" charset="0"/>
              </a:rPr>
              <a:t>What is the most appropriate unit for measuring the mass of an elephant?</a:t>
            </a:r>
          </a:p>
          <a:p>
            <a:pPr marL="514350" indent="-514350">
              <a:buNone/>
            </a:pPr>
            <a:endParaRPr lang="en-US" dirty="0" smtClean="0">
              <a:solidFill>
                <a:srgbClr val="7030A0"/>
              </a:solidFill>
              <a:latin typeface="Calibri" pitchFamily="34" charset="0"/>
              <a:cs typeface="Arial" pitchFamily="34" charset="0"/>
            </a:endParaRPr>
          </a:p>
          <a:p>
            <a:pPr marL="514350" indent="-514350">
              <a:buNone/>
            </a:pPr>
            <a:r>
              <a:rPr lang="en-US" dirty="0" smtClean="0">
                <a:solidFill>
                  <a:srgbClr val="00B0F0"/>
                </a:solidFill>
                <a:latin typeface="Calibri" pitchFamily="34" charset="0"/>
                <a:cs typeface="Arial" pitchFamily="34" charset="0"/>
              </a:rPr>
              <a:t>A. </a:t>
            </a:r>
            <a:r>
              <a:rPr lang="en-US" dirty="0" smtClean="0">
                <a:latin typeface="Calibri" pitchFamily="34" charset="0"/>
                <a:cs typeface="Arial" pitchFamily="34" charset="0"/>
              </a:rPr>
              <a:t>gram	 </a:t>
            </a:r>
          </a:p>
          <a:p>
            <a:pPr marL="514350" indent="-514350">
              <a:buNone/>
            </a:pPr>
            <a:r>
              <a:rPr lang="en-US" dirty="0" smtClean="0">
                <a:latin typeface="Calibri" pitchFamily="34" charset="0"/>
                <a:cs typeface="Arial" pitchFamily="34" charset="0"/>
              </a:rPr>
              <a:t>   </a:t>
            </a:r>
          </a:p>
          <a:p>
            <a:pPr marL="514350" indent="-514350">
              <a:buNone/>
            </a:pPr>
            <a:r>
              <a:rPr lang="en-US" dirty="0" smtClean="0">
                <a:solidFill>
                  <a:srgbClr val="00B0F0"/>
                </a:solidFill>
                <a:latin typeface="Calibri" pitchFamily="34" charset="0"/>
                <a:cs typeface="Arial" pitchFamily="34" charset="0"/>
              </a:rPr>
              <a:t>B. </a:t>
            </a:r>
            <a:r>
              <a:rPr lang="en-US" dirty="0" smtClean="0">
                <a:latin typeface="Calibri" pitchFamily="34" charset="0"/>
                <a:cs typeface="Arial" pitchFamily="34" charset="0"/>
              </a:rPr>
              <a:t>milligram</a:t>
            </a:r>
          </a:p>
          <a:p>
            <a:pPr marL="514350" indent="-514350">
              <a:buNone/>
            </a:pPr>
            <a:r>
              <a:rPr lang="en-US" dirty="0" smtClean="0">
                <a:latin typeface="Calibri" pitchFamily="34" charset="0"/>
                <a:cs typeface="Arial" pitchFamily="34" charset="0"/>
              </a:rPr>
              <a:t>	</a:t>
            </a:r>
            <a:endParaRPr lang="en-US" dirty="0">
              <a:latin typeface="Calibri" pitchFamily="34" charset="0"/>
              <a:cs typeface="Arial" pitchFamily="34" charset="0"/>
            </a:endParaRPr>
          </a:p>
          <a:p>
            <a:pPr marL="514350" indent="-514350">
              <a:buNone/>
            </a:pPr>
            <a:r>
              <a:rPr lang="en-US" dirty="0" smtClean="0">
                <a:solidFill>
                  <a:srgbClr val="00B0F0"/>
                </a:solidFill>
                <a:latin typeface="Calibri" pitchFamily="34" charset="0"/>
                <a:cs typeface="Arial" pitchFamily="34" charset="0"/>
              </a:rPr>
              <a:t>C. </a:t>
            </a:r>
            <a:r>
              <a:rPr lang="en-US" dirty="0" smtClean="0">
                <a:latin typeface="Calibri" pitchFamily="34" charset="0"/>
                <a:cs typeface="Arial" pitchFamily="34" charset="0"/>
              </a:rPr>
              <a:t>kilogram	</a:t>
            </a:r>
          </a:p>
          <a:p>
            <a:pPr marL="514350" indent="-514350">
              <a:buNone/>
            </a:pPr>
            <a:endParaRPr lang="en-US" dirty="0">
              <a:latin typeface="Calibri" pitchFamily="34" charset="0"/>
              <a:cs typeface="Arial" pitchFamily="34" charset="0"/>
            </a:endParaRPr>
          </a:p>
          <a:p>
            <a:pPr marL="514350" indent="-514350">
              <a:buNone/>
            </a:pPr>
            <a:r>
              <a:rPr lang="en-US" dirty="0" smtClean="0">
                <a:solidFill>
                  <a:srgbClr val="00B0F0"/>
                </a:solidFill>
                <a:latin typeface="Calibri" pitchFamily="34" charset="0"/>
                <a:cs typeface="Arial" pitchFamily="34" charset="0"/>
              </a:rPr>
              <a:t>D. </a:t>
            </a:r>
            <a:r>
              <a:rPr lang="en-US" dirty="0" smtClean="0">
                <a:latin typeface="Calibri" pitchFamily="34" charset="0"/>
                <a:cs typeface="Arial" pitchFamily="34" charset="0"/>
              </a:rPr>
              <a:t>tonne</a:t>
            </a:r>
          </a:p>
          <a:p>
            <a:pPr marL="514350" indent="-514350">
              <a:buAutoNum type="arabicPeriod" startAt="2"/>
            </a:pPr>
            <a:endParaRPr lang="en-US" dirty="0">
              <a:latin typeface="Arial" pitchFamily="34" charset="0"/>
              <a:cs typeface="Arial" pitchFamily="34" charset="0"/>
            </a:endParaRPr>
          </a:p>
        </p:txBody>
      </p:sp>
      <p:pic>
        <p:nvPicPr>
          <p:cNvPr id="4" name="PRS Question Icon" descr="PRS Question Icon"/>
          <p:cNvPicPr>
            <a:picLocks noChangeAspect="1"/>
          </p:cNvPicPr>
          <p:nvPr>
            <p:custDataLst>
              <p:tags r:id="rId1"/>
            </p:custDataLst>
          </p:nvPr>
        </p:nvPicPr>
        <p:blipFill>
          <a:blip r:embed="rId3" cstate="print">
            <a:extLst>
              <a:ext uri="{28A0092B-C50C-407E-A947-70E740481C1C}">
                <a14:useLocalDpi xmlns:a14="http://schemas.microsoft.com/office/drawing/2010/main" xmlns="" val="0"/>
              </a:ext>
            </a:extLst>
          </a:blip>
          <a:stretch>
            <a:fillRect/>
          </a:stretch>
        </p:blipFill>
        <p:spPr>
          <a:xfrm>
            <a:off x="63500" y="6223000"/>
            <a:ext cx="406349" cy="393651"/>
          </a:xfrm>
          <a:prstGeom prst="rect">
            <a:avLst/>
          </a:prstGeom>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VERSION" val="5.00"/>
  <p:tag name="QUESTIONNAME" val="Question 1"/>
  <p:tag name="QUESTIONTYPE" val=" 0"/>
  <p:tag name="QUESTIONCHOICES" val=" 2"/>
  <p:tag name="QUESTIONANSWER" val="D"/>
  <p:tag name="QUESTIONDIFFICULTY" val=" 0"/>
  <p:tag name="QUESTIONPOINTS" val=" 1"/>
  <p:tag name="QUESTIONCHANCES" val=" 1"/>
  <p:tag name="QUESTIONTIMER" val="00:45"/>
  <p:tag name="QUESTIONCHOICESTYPE" val=" 1"/>
  <p:tag name="QUESTIONCHARTTYPE" val="0"/>
  <p:tag name="MANUALQUESTIONSTART" val="No"/>
  <p:tag name="QUESTIONANSWEROPTIONS" val=" 0"/>
</p:tagLst>
</file>

<file path=ppt/tags/tag10.xml><?xml version="1.0" encoding="utf-8"?>
<p:tagLst xmlns:a="http://schemas.openxmlformats.org/drawingml/2006/main" xmlns:r="http://schemas.openxmlformats.org/officeDocument/2006/relationships" xmlns:p="http://schemas.openxmlformats.org/presentationml/2006/main">
  <p:tag name="VERSION" val="5.00"/>
  <p:tag name="QUESTIONNAME" val="Question 10"/>
  <p:tag name="QUESTIONTYPE" val=" 0"/>
  <p:tag name="QUESTIONCHOICES" val=" 2"/>
  <p:tag name="QUESTIONANSWER" val="B"/>
  <p:tag name="QUESTIONDIFFICULTY" val=" 0"/>
  <p:tag name="QUESTIONPOINTS" val=" 1"/>
  <p:tag name="QUESTIONCHANCES" val=" 1"/>
  <p:tag name="QUESTIONTIMER" val="00:45"/>
  <p:tag name="QUESTIONCHOICESTYPE" val=" 1"/>
  <p:tag name="QUESTIONCHARTTYPE" val="0"/>
  <p:tag name="MANUALQUESTIONSTART" val="No"/>
  <p:tag name="QUESTIONANSWEROPTIONS" val=" 0"/>
</p:tagLst>
</file>

<file path=ppt/tags/tag2.xml><?xml version="1.0" encoding="utf-8"?>
<p:tagLst xmlns:a="http://schemas.openxmlformats.org/drawingml/2006/main" xmlns:r="http://schemas.openxmlformats.org/officeDocument/2006/relationships" xmlns:p="http://schemas.openxmlformats.org/presentationml/2006/main">
  <p:tag name="VERSION" val="5.00"/>
  <p:tag name="QUESTIONNAME" val="Question 2"/>
  <p:tag name="QUESTIONTYPE" val=" 0"/>
  <p:tag name="QUESTIONCHOICES" val=" 2"/>
  <p:tag name="QUESTIONANSWER" val="C"/>
  <p:tag name="QUESTIONDIFFICULTY" val=" 0"/>
  <p:tag name="QUESTIONPOINTS" val=" 1"/>
  <p:tag name="QUESTIONCHANCES" val=" 1"/>
  <p:tag name="QUESTIONTIMER" val="00:45"/>
  <p:tag name="QUESTIONCHOICESTYPE" val=" 1"/>
  <p:tag name="QUESTIONCHARTTYPE" val="0"/>
  <p:tag name="MANUALQUESTIONSTART" val="No"/>
  <p:tag name="QUESTIONANSWEROPTIONS" val=" 0"/>
</p:tagLst>
</file>

<file path=ppt/tags/tag3.xml><?xml version="1.0" encoding="utf-8"?>
<p:tagLst xmlns:a="http://schemas.openxmlformats.org/drawingml/2006/main" xmlns:r="http://schemas.openxmlformats.org/officeDocument/2006/relationships" xmlns:p="http://schemas.openxmlformats.org/presentationml/2006/main">
  <p:tag name="VERSION" val="5.00"/>
  <p:tag name="QUESTIONNAME" val="Question 3"/>
  <p:tag name="QUESTIONTYPE" val=" 0"/>
  <p:tag name="QUESTIONCHOICES" val=" 2"/>
  <p:tag name="QUESTIONANSWER" val="B"/>
  <p:tag name="QUESTIONDIFFICULTY" val=" 0"/>
  <p:tag name="QUESTIONPOINTS" val=" 1"/>
  <p:tag name="QUESTIONCHANCES" val=" 1"/>
  <p:tag name="QUESTIONTIMER" val="00:45"/>
  <p:tag name="QUESTIONCHOICESTYPE" val=" 1"/>
  <p:tag name="QUESTIONCHARTTYPE" val="0"/>
  <p:tag name="MANUALQUESTIONSTART" val="No"/>
  <p:tag name="QUESTIONANSWEROPTIONS" val=" 0"/>
</p:tagLst>
</file>

<file path=ppt/tags/tag4.xml><?xml version="1.0" encoding="utf-8"?>
<p:tagLst xmlns:a="http://schemas.openxmlformats.org/drawingml/2006/main" xmlns:r="http://schemas.openxmlformats.org/officeDocument/2006/relationships" xmlns:p="http://schemas.openxmlformats.org/presentationml/2006/main">
  <p:tag name="VERSION" val="5.00"/>
  <p:tag name="QUESTIONNAME" val="Question 4"/>
  <p:tag name="QUESTIONTYPE" val=" 0"/>
  <p:tag name="QUESTIONCHOICES" val=" 2"/>
  <p:tag name="QUESTIONANSWER" val="C"/>
  <p:tag name="QUESTIONDIFFICULTY" val=" 0"/>
  <p:tag name="QUESTIONPOINTS" val=" 1"/>
  <p:tag name="QUESTIONCHANCES" val=" 1"/>
  <p:tag name="QUESTIONTIMER" val="00:45"/>
  <p:tag name="QUESTIONCHOICESTYPE" val=" 1"/>
  <p:tag name="QUESTIONCHARTTYPE" val="0"/>
  <p:tag name="MANUALQUESTIONSTART" val="No"/>
  <p:tag name="QUESTIONANSWEROPTIONS" val=" 0"/>
</p:tagLst>
</file>

<file path=ppt/tags/tag5.xml><?xml version="1.0" encoding="utf-8"?>
<p:tagLst xmlns:a="http://schemas.openxmlformats.org/drawingml/2006/main" xmlns:r="http://schemas.openxmlformats.org/officeDocument/2006/relationships" xmlns:p="http://schemas.openxmlformats.org/presentationml/2006/main">
  <p:tag name="VERSION" val="5.00"/>
  <p:tag name="QUESTIONNAME" val="Question 5"/>
  <p:tag name="QUESTIONTYPE" val=" 0"/>
  <p:tag name="QUESTIONCHOICES" val=" 2"/>
  <p:tag name="QUESTIONANSWER" val="B"/>
  <p:tag name="QUESTIONDIFFICULTY" val=" 0"/>
  <p:tag name="QUESTIONPOINTS" val=" 1"/>
  <p:tag name="QUESTIONCHANCES" val=" 1"/>
  <p:tag name="QUESTIONTIMER" val="00:45"/>
  <p:tag name="QUESTIONCHOICESTYPE" val=" 1"/>
  <p:tag name="QUESTIONCHARTTYPE" val="0"/>
  <p:tag name="MANUALQUESTIONSTART" val="No"/>
  <p:tag name="QUESTIONANSWEROPTIONS" val=" 0"/>
</p:tagLst>
</file>

<file path=ppt/tags/tag6.xml><?xml version="1.0" encoding="utf-8"?>
<p:tagLst xmlns:a="http://schemas.openxmlformats.org/drawingml/2006/main" xmlns:r="http://schemas.openxmlformats.org/officeDocument/2006/relationships" xmlns:p="http://schemas.openxmlformats.org/presentationml/2006/main">
  <p:tag name="VERSION" val="5.00"/>
  <p:tag name="QUESTIONNAME" val="Questions 6"/>
  <p:tag name="QUESTIONTYPE" val=" 0"/>
  <p:tag name="QUESTIONCHOICES" val=" 2"/>
  <p:tag name="QUESTIONANSWER" val="A"/>
  <p:tag name="QUESTIONDIFFICULTY" val=" 0"/>
  <p:tag name="QUESTIONPOINTS" val=" 1"/>
  <p:tag name="QUESTIONCHANCES" val=" 1"/>
  <p:tag name="QUESTIONTIMER" val="00:45"/>
  <p:tag name="QUESTIONCHOICESTYPE" val=" 1"/>
  <p:tag name="QUESTIONCHARTTYPE" val="0"/>
  <p:tag name="MANUALQUESTIONSTART" val="No"/>
  <p:tag name="QUESTIONANSWEROPTIONS" val=" 0"/>
</p:tagLst>
</file>

<file path=ppt/tags/tag7.xml><?xml version="1.0" encoding="utf-8"?>
<p:tagLst xmlns:a="http://schemas.openxmlformats.org/drawingml/2006/main" xmlns:r="http://schemas.openxmlformats.org/officeDocument/2006/relationships" xmlns:p="http://schemas.openxmlformats.org/presentationml/2006/main">
  <p:tag name="VERSION" val="5.00"/>
  <p:tag name="QUESTIONNAME" val="Question 7"/>
  <p:tag name="QUESTIONTYPE" val=" 0"/>
  <p:tag name="QUESTIONCHOICES" val=" 2"/>
  <p:tag name="QUESTIONANSWER" val="D"/>
  <p:tag name="QUESTIONDIFFICULTY" val=" 0"/>
  <p:tag name="QUESTIONPOINTS" val=" 1"/>
  <p:tag name="QUESTIONCHANCES" val=" 1"/>
  <p:tag name="QUESTIONTIMER" val="00:45"/>
  <p:tag name="QUESTIONCHOICESTYPE" val=" 1"/>
  <p:tag name="QUESTIONCHARTTYPE" val="0"/>
  <p:tag name="MANUALQUESTIONSTART" val="No"/>
  <p:tag name="QUESTIONANSWEROPTIONS" val=" 0"/>
</p:tagLst>
</file>

<file path=ppt/tags/tag8.xml><?xml version="1.0" encoding="utf-8"?>
<p:tagLst xmlns:a="http://schemas.openxmlformats.org/drawingml/2006/main" xmlns:r="http://schemas.openxmlformats.org/officeDocument/2006/relationships" xmlns:p="http://schemas.openxmlformats.org/presentationml/2006/main">
  <p:tag name="VERSION" val="5.00"/>
  <p:tag name="QUESTIONNAME" val="Question 8"/>
  <p:tag name="QUESTIONTYPE" val=" 0"/>
  <p:tag name="QUESTIONCHOICES" val=" 2"/>
  <p:tag name="QUESTIONANSWER" val="A"/>
  <p:tag name="QUESTIONDIFFICULTY" val=" 0"/>
  <p:tag name="QUESTIONPOINTS" val=" 1"/>
  <p:tag name="QUESTIONCHANCES" val=" 1"/>
  <p:tag name="QUESTIONTIMER" val="00:45"/>
  <p:tag name="QUESTIONCHOICESTYPE" val=" 1"/>
  <p:tag name="QUESTIONCHARTTYPE" val="0"/>
  <p:tag name="MANUALQUESTIONSTART" val="No"/>
  <p:tag name="QUESTIONANSWEROPTIONS" val=" 0"/>
</p:tagLst>
</file>

<file path=ppt/tags/tag9.xml><?xml version="1.0" encoding="utf-8"?>
<p:tagLst xmlns:a="http://schemas.openxmlformats.org/drawingml/2006/main" xmlns:r="http://schemas.openxmlformats.org/officeDocument/2006/relationships" xmlns:p="http://schemas.openxmlformats.org/presentationml/2006/main">
  <p:tag name="VERSION" val="5.00"/>
  <p:tag name="QUESTIONNAME" val="Question 9"/>
  <p:tag name="QUESTIONTYPE" val=" 0"/>
  <p:tag name="QUESTIONCHOICES" val=" 2"/>
  <p:tag name="QUESTIONANSWER" val="D"/>
  <p:tag name="QUESTIONDIFFICULTY" val=" 0"/>
  <p:tag name="QUESTIONPOINTS" val=" 1"/>
  <p:tag name="QUESTIONCHANCES" val=" 1"/>
  <p:tag name="QUESTIONTIMER" val="00:45"/>
  <p:tag name="QUESTIONCHOICESTYPE" val=" 1"/>
  <p:tag name="QUESTIONCHARTTYPE" val="0"/>
  <p:tag name="MANUALQUESTIONSTART" val="No"/>
  <p:tag name="QUESTIONANSWEROPTIONS" val=" 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4378</TotalTime>
  <Words>599</Words>
  <Application>Microsoft Office PowerPoint</Application>
  <PresentationFormat>On-screen Show (4:3)</PresentationFormat>
  <Paragraphs>184</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MATHEMATICAL LITERACY  GRADE 10 CAPS</vt:lpstr>
      <vt:lpstr>Measurement </vt:lpstr>
      <vt:lpstr> Measuring mass</vt:lpstr>
      <vt:lpstr> Types of Scales</vt:lpstr>
      <vt:lpstr>Types of Scales</vt:lpstr>
      <vt:lpstr>Units of measurement</vt:lpstr>
      <vt:lpstr>Activity:1</vt:lpstr>
      <vt:lpstr>Solutions: Activity 1</vt:lpstr>
      <vt:lpstr>Final Assessment Questions 1 – 10  Question 1</vt:lpstr>
      <vt:lpstr>Question 2</vt:lpstr>
      <vt:lpstr>Question 3</vt:lpstr>
      <vt:lpstr>Question 4</vt:lpstr>
      <vt:lpstr>Question 5</vt:lpstr>
      <vt:lpstr>Questions 6</vt:lpstr>
      <vt:lpstr>Question 7</vt:lpstr>
      <vt:lpstr>    Question 8</vt:lpstr>
      <vt:lpstr>Question 9</vt:lpstr>
      <vt:lpstr>Question 10</vt:lpstr>
      <vt:lpstr>Solutions Final Assessment Question 1 - 10</vt:lpstr>
    </vt:vector>
  </TitlesOfParts>
  <Company>prestige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MEASUREMENT</dc:title>
  <dc:creator>sithembakuye ngwenya</dc:creator>
  <cp:lastModifiedBy>STUDIO</cp:lastModifiedBy>
  <cp:revision>360</cp:revision>
  <dcterms:created xsi:type="dcterms:W3CDTF">2012-11-18T13:37:54Z</dcterms:created>
  <dcterms:modified xsi:type="dcterms:W3CDTF">2015-02-17T13:41:39Z</dcterms:modified>
</cp:coreProperties>
</file>