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2"/>
  </p:sldMasterIdLst>
  <p:notesMasterIdLst>
    <p:notesMasterId r:id="rId79"/>
  </p:notesMasterIdLst>
  <p:handoutMasterIdLst>
    <p:handoutMasterId r:id="rId80"/>
  </p:handoutMasterIdLst>
  <p:sldIdLst>
    <p:sldId id="256" r:id="rId3"/>
    <p:sldId id="257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7" r:id="rId26"/>
    <p:sldId id="301" r:id="rId27"/>
    <p:sldId id="302" r:id="rId28"/>
    <p:sldId id="303" r:id="rId29"/>
    <p:sldId id="304" r:id="rId30"/>
    <p:sldId id="319" r:id="rId31"/>
    <p:sldId id="346" r:id="rId32"/>
    <p:sldId id="343" r:id="rId33"/>
    <p:sldId id="305" r:id="rId34"/>
    <p:sldId id="345" r:id="rId35"/>
    <p:sldId id="306" r:id="rId36"/>
    <p:sldId id="344" r:id="rId37"/>
    <p:sldId id="356" r:id="rId38"/>
    <p:sldId id="353" r:id="rId39"/>
    <p:sldId id="348" r:id="rId40"/>
    <p:sldId id="349" r:id="rId41"/>
    <p:sldId id="350" r:id="rId42"/>
    <p:sldId id="351" r:id="rId43"/>
    <p:sldId id="352" r:id="rId44"/>
    <p:sldId id="354" r:id="rId45"/>
    <p:sldId id="355" r:id="rId46"/>
    <p:sldId id="309" r:id="rId47"/>
    <p:sldId id="316" r:id="rId48"/>
    <p:sldId id="310" r:id="rId49"/>
    <p:sldId id="311" r:id="rId50"/>
    <p:sldId id="312" r:id="rId51"/>
    <p:sldId id="313" r:id="rId52"/>
    <p:sldId id="314" r:id="rId53"/>
    <p:sldId id="315" r:id="rId54"/>
    <p:sldId id="317" r:id="rId55"/>
    <p:sldId id="318" r:id="rId56"/>
    <p:sldId id="320" r:id="rId57"/>
    <p:sldId id="321" r:id="rId58"/>
    <p:sldId id="322" r:id="rId59"/>
    <p:sldId id="323" r:id="rId60"/>
    <p:sldId id="324" r:id="rId61"/>
    <p:sldId id="325" r:id="rId62"/>
    <p:sldId id="326" r:id="rId63"/>
    <p:sldId id="327" r:id="rId64"/>
    <p:sldId id="329" r:id="rId65"/>
    <p:sldId id="330" r:id="rId66"/>
    <p:sldId id="328" r:id="rId67"/>
    <p:sldId id="331" r:id="rId68"/>
    <p:sldId id="332" r:id="rId69"/>
    <p:sldId id="333" r:id="rId70"/>
    <p:sldId id="334" r:id="rId71"/>
    <p:sldId id="335" r:id="rId72"/>
    <p:sldId id="336" r:id="rId73"/>
    <p:sldId id="337" r:id="rId74"/>
    <p:sldId id="338" r:id="rId75"/>
    <p:sldId id="339" r:id="rId76"/>
    <p:sldId id="340" r:id="rId77"/>
    <p:sldId id="341" r:id="rId78"/>
  </p:sldIdLst>
  <p:sldSz cx="9144000" cy="6858000" type="screen4x3"/>
  <p:notesSz cx="6858000" cy="9144000"/>
  <p:embeddedFontLst>
    <p:embeddedFont>
      <p:font typeface="Perpetua" pitchFamily="18" charset="0"/>
      <p:regular r:id="rId81"/>
      <p:bold r:id="rId82"/>
      <p:italic r:id="rId83"/>
      <p:boldItalic r:id="rId84"/>
    </p:embeddedFont>
    <p:embeddedFont>
      <p:font typeface="Segoe UI" pitchFamily="34" charset="0"/>
      <p:regular r:id="rId85"/>
      <p:bold r:id="rId86"/>
      <p:italic r:id="rId87"/>
      <p:boldItalic r:id="rId88"/>
    </p:embeddedFont>
    <p:embeddedFont>
      <p:font typeface="Informal Roman" pitchFamily="66" charset="0"/>
      <p:regular r:id="rId89"/>
    </p:embeddedFont>
    <p:embeddedFont>
      <p:font typeface="Calibri" pitchFamily="34" charset="0"/>
      <p:regular r:id="rId90"/>
      <p:bold r:id="rId91"/>
      <p:italic r:id="rId92"/>
      <p:boldItalic r:id="rId9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FF0066"/>
    <a:srgbClr val="CC3300"/>
    <a:srgbClr val="00FF00"/>
    <a:srgbClr val="00FFFF"/>
    <a:srgbClr val="A50021"/>
    <a:srgbClr val="009900"/>
    <a:srgbClr val="FF6600"/>
    <a:srgbClr val="FF99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50" autoAdjust="0"/>
  </p:normalViewPr>
  <p:slideViewPr>
    <p:cSldViewPr>
      <p:cViewPr>
        <p:scale>
          <a:sx n="49" d="100"/>
          <a:sy n="49" d="100"/>
        </p:scale>
        <p:origin x="-510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53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font" Target="fonts/font4.fntdata"/><Relationship Id="rId89" Type="http://schemas.openxmlformats.org/officeDocument/2006/relationships/font" Target="fonts/font9.fntdata"/><Relationship Id="rId97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font" Target="fonts/font12.fntdata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notesMaster" Target="notesMasters/notesMaster1.xml"/><Relationship Id="rId87" Type="http://schemas.openxmlformats.org/officeDocument/2006/relationships/font" Target="fonts/font7.fntdata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font" Target="fonts/font2.fntdata"/><Relationship Id="rId90" Type="http://schemas.openxmlformats.org/officeDocument/2006/relationships/font" Target="fonts/font10.fntdata"/><Relationship Id="rId95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handoutMaster" Target="handoutMasters/handoutMaster1.xml"/><Relationship Id="rId85" Type="http://schemas.openxmlformats.org/officeDocument/2006/relationships/font" Target="fonts/font5.fntdata"/><Relationship Id="rId93" Type="http://schemas.openxmlformats.org/officeDocument/2006/relationships/font" Target="fonts/font13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font" Target="fonts/font3.fntdata"/><Relationship Id="rId88" Type="http://schemas.openxmlformats.org/officeDocument/2006/relationships/font" Target="fonts/font8.fntdata"/><Relationship Id="rId91" Type="http://schemas.openxmlformats.org/officeDocument/2006/relationships/font" Target="fonts/font11.fntdata"/><Relationship Id="rId9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font" Target="fonts/font1.fntdata"/><Relationship Id="rId86" Type="http://schemas.openxmlformats.org/officeDocument/2006/relationships/font" Target="fonts/font6.fntdata"/><Relationship Id="rId9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8B8DF-24AD-4F40-BBFC-89725AEAF415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352DE-026B-4B56-8316-D39959E3BD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897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9D4B4-0EC2-42AE-ABEC-26842DCC58CF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105E4-9E70-4B8C-B294-1B0219D999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09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0"/>
            <a:ext cx="7772400" cy="1470025"/>
          </a:xfrm>
        </p:spPr>
        <p:txBody>
          <a:bodyPr anchor="b" anchorCtr="0"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9600" y="13284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54180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541800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4284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9144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5418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5181600"/>
            <a:ext cx="3962400" cy="3381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381000"/>
            <a:ext cx="9144000" cy="4724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05200" y="5486400"/>
            <a:ext cx="3962400" cy="804862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54180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541800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274638"/>
            <a:ext cx="1219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7162800" cy="6278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284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7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5507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9144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1200" y="1676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2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4284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9144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17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54180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541800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54180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541800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4284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9144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1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752601"/>
            <a:ext cx="57150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4284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9144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3528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3352800"/>
            <a:ext cx="57150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4284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9144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5814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238500" y="35814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019800" y="35814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3" name="Straight Connector 12"/>
          <p:cNvCxnSpPr>
            <a:endCxn id="9" idx="3"/>
          </p:cNvCxnSpPr>
          <p:nvPr userDrawn="1"/>
        </p:nvCxnSpPr>
        <p:spPr>
          <a:xfrm rot="5400000">
            <a:off x="1650603" y="3303191"/>
            <a:ext cx="3100388" cy="794"/>
          </a:xfrm>
          <a:prstGeom prst="line">
            <a:avLst/>
          </a:prstGeom>
          <a:ln w="25400">
            <a:solidFill>
              <a:schemeClr val="accent4">
                <a:lumMod val="75000"/>
                <a:alpha val="2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rot="5400000">
            <a:off x="3963591" y="3809602"/>
            <a:ext cx="4114007" cy="1588"/>
          </a:xfrm>
          <a:prstGeom prst="line">
            <a:avLst/>
          </a:prstGeom>
          <a:ln w="25400">
            <a:solidFill>
              <a:schemeClr val="accent4">
                <a:lumMod val="75000"/>
                <a:alpha val="2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1752600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238500" y="1752600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019800" y="1752600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32004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40687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54180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541800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648200" y="1752601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32004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09600" y="4284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9144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4284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9144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54180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200" y="6541800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00" y="457200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5418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61" r:id="rId6"/>
    <p:sldLayoutId id="214748366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baseline="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ct val="20000"/>
        </a:spcBef>
        <a:buClr>
          <a:schemeClr val="tx2">
            <a:lumMod val="75000"/>
          </a:schemeClr>
        </a:buClr>
        <a:buSzPct val="70000"/>
        <a:buFont typeface="Arial" pitchFamily="34" charset="0"/>
        <a:buNone/>
        <a:defRPr sz="32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buClr>
          <a:schemeClr val="tx2">
            <a:lumMod val="75000"/>
          </a:schemeClr>
        </a:buClr>
        <a:buSzPct val="70000"/>
        <a:buFont typeface="Arial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buClr>
          <a:schemeClr val="tx2">
            <a:lumMod val="75000"/>
          </a:schemeClr>
        </a:buClr>
        <a:buSzPct val="70000"/>
        <a:buFont typeface="Arial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buClr>
          <a:schemeClr val="tx2">
            <a:lumMod val="75000"/>
          </a:schemeClr>
        </a:buClr>
        <a:buSzPct val="70000"/>
        <a:buFont typeface="Arial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buClr>
          <a:schemeClr val="tx2">
            <a:lumMod val="75000"/>
          </a:schemeClr>
        </a:buClr>
        <a:buSzPct val="70000"/>
        <a:buFont typeface="Arial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History of Life on Earth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Fossils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9400" y="228600"/>
            <a:ext cx="2362200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47500" lnSpcReduction="20000"/>
          </a:bodyPr>
          <a:lstStyle/>
          <a:p>
            <a:pPr>
              <a:spcBef>
                <a:spcPct val="0"/>
              </a:spcBef>
            </a:pPr>
            <a:r>
              <a:rPr lang="en-US" sz="2400" dirty="0"/>
              <a:t>By </a:t>
            </a:r>
            <a:r>
              <a:rPr lang="en-US" sz="2400" dirty="0" smtClean="0"/>
              <a:t> Veena Moodley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Determining the Age of Fossils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There are two methods used to determine the age of fossils.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These are: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</a:rPr>
              <a:t> relative dating and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</a:rPr>
              <a:t> radiometric dating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Determining the Age of Fossils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 </a:t>
            </a:r>
            <a:r>
              <a:rPr lang="en-US" dirty="0" smtClean="0">
                <a:solidFill>
                  <a:srgbClr val="FF6600"/>
                </a:solidFill>
              </a:rPr>
              <a:t>relative dating </a:t>
            </a:r>
            <a:r>
              <a:rPr lang="en-US" dirty="0" smtClean="0">
                <a:solidFill>
                  <a:schemeClr val="tx1"/>
                </a:solidFill>
              </a:rPr>
              <a:t>the age of the fossil is worked by </a:t>
            </a:r>
            <a:r>
              <a:rPr lang="en-US" dirty="0" smtClean="0">
                <a:solidFill>
                  <a:srgbClr val="FF6600"/>
                </a:solidFill>
              </a:rPr>
              <a:t>comparing it to another fossil or geological event.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Relative dating is able to tell us </a:t>
            </a:r>
            <a:r>
              <a:rPr lang="en-US" dirty="0" smtClean="0">
                <a:solidFill>
                  <a:srgbClr val="9900CC"/>
                </a:solidFill>
              </a:rPr>
              <a:t>whether a fossil is formed before or after another fossil or geological event.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So it </a:t>
            </a:r>
            <a:r>
              <a:rPr lang="en-US" dirty="0" smtClean="0">
                <a:solidFill>
                  <a:srgbClr val="006600"/>
                </a:solidFill>
              </a:rPr>
              <a:t>doesn’t tell us </a:t>
            </a:r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 smtClean="0">
                <a:solidFill>
                  <a:srgbClr val="006600"/>
                </a:solidFill>
              </a:rPr>
              <a:t>exact age of the fossil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An example of </a:t>
            </a:r>
            <a:r>
              <a:rPr lang="en-US" dirty="0" smtClean="0">
                <a:solidFill>
                  <a:srgbClr val="CC3300"/>
                </a:solidFill>
              </a:rPr>
              <a:t>geological event</a:t>
            </a:r>
            <a:r>
              <a:rPr lang="en-US" dirty="0" smtClean="0">
                <a:solidFill>
                  <a:schemeClr val="tx1"/>
                </a:solidFill>
              </a:rPr>
              <a:t> is an </a:t>
            </a:r>
            <a:r>
              <a:rPr lang="en-US" dirty="0" smtClean="0">
                <a:solidFill>
                  <a:srgbClr val="CC3300"/>
                </a:solidFill>
              </a:rPr>
              <a:t>volcanic eruption.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Relative dating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Determining the Age of Fossils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If the </a:t>
            </a:r>
            <a:r>
              <a:rPr lang="en-US" dirty="0" smtClean="0">
                <a:solidFill>
                  <a:srgbClr val="A50021"/>
                </a:solidFill>
              </a:rPr>
              <a:t>original  stratification or layering </a:t>
            </a:r>
            <a:r>
              <a:rPr lang="en-US" dirty="0" smtClean="0">
                <a:solidFill>
                  <a:schemeClr val="tx1"/>
                </a:solidFill>
              </a:rPr>
              <a:t>in a rock is </a:t>
            </a:r>
            <a:r>
              <a:rPr lang="en-US" dirty="0" smtClean="0">
                <a:solidFill>
                  <a:srgbClr val="A50021"/>
                </a:solidFill>
              </a:rPr>
              <a:t>undisturbed</a:t>
            </a:r>
            <a:r>
              <a:rPr lang="en-US" dirty="0" smtClean="0">
                <a:solidFill>
                  <a:schemeClr val="tx1"/>
                </a:solidFill>
              </a:rPr>
              <a:t> then scientists are able to say that a </a:t>
            </a:r>
            <a:r>
              <a:rPr lang="en-US" dirty="0" smtClean="0">
                <a:solidFill>
                  <a:srgbClr val="A50021"/>
                </a:solidFill>
              </a:rPr>
              <a:t>fossil</a:t>
            </a:r>
            <a:r>
              <a:rPr lang="en-US" dirty="0" smtClean="0">
                <a:solidFill>
                  <a:schemeClr val="tx1"/>
                </a:solidFill>
              </a:rPr>
              <a:t> in a </a:t>
            </a:r>
            <a:r>
              <a:rPr lang="en-US" dirty="0" smtClean="0">
                <a:solidFill>
                  <a:srgbClr val="A50021"/>
                </a:solidFill>
              </a:rPr>
              <a:t>lower layer </a:t>
            </a:r>
            <a:r>
              <a:rPr lang="en-US" dirty="0" smtClean="0">
                <a:solidFill>
                  <a:schemeClr val="tx1"/>
                </a:solidFill>
              </a:rPr>
              <a:t>was formed </a:t>
            </a:r>
            <a:r>
              <a:rPr lang="en-US" dirty="0" smtClean="0">
                <a:solidFill>
                  <a:srgbClr val="A50021"/>
                </a:solidFill>
              </a:rPr>
              <a:t>before </a:t>
            </a:r>
            <a:r>
              <a:rPr lang="en-US" dirty="0" smtClean="0">
                <a:solidFill>
                  <a:schemeClr val="tx1"/>
                </a:solidFill>
              </a:rPr>
              <a:t>the one found in the </a:t>
            </a:r>
            <a:r>
              <a:rPr lang="en-US" dirty="0" smtClean="0">
                <a:solidFill>
                  <a:srgbClr val="A50021"/>
                </a:solidFill>
              </a:rPr>
              <a:t>upper layer.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Remember this </a:t>
            </a:r>
            <a:r>
              <a:rPr lang="en-US" dirty="0" smtClean="0">
                <a:solidFill>
                  <a:srgbClr val="00FFFF"/>
                </a:solidFill>
              </a:rPr>
              <a:t>does not tell </a:t>
            </a:r>
            <a:r>
              <a:rPr lang="en-US" dirty="0" smtClean="0">
                <a:solidFill>
                  <a:schemeClr val="tx1"/>
                </a:solidFill>
              </a:rPr>
              <a:t>us the </a:t>
            </a:r>
            <a:r>
              <a:rPr lang="en-US" dirty="0" smtClean="0">
                <a:solidFill>
                  <a:srgbClr val="00FFFF"/>
                </a:solidFill>
              </a:rPr>
              <a:t>exact age of the fossil.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If the original layering is </a:t>
            </a:r>
            <a:r>
              <a:rPr lang="en-US" dirty="0" smtClean="0">
                <a:solidFill>
                  <a:srgbClr val="9900CC"/>
                </a:solidFill>
              </a:rPr>
              <a:t>upset</a:t>
            </a:r>
            <a:r>
              <a:rPr lang="en-US" dirty="0" smtClean="0">
                <a:solidFill>
                  <a:schemeClr val="tx1"/>
                </a:solidFill>
              </a:rPr>
              <a:t> then it is not so easy to compare the age of one fossil to another.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However scientists are able to use </a:t>
            </a:r>
            <a:r>
              <a:rPr lang="en-US" dirty="0" smtClean="0">
                <a:solidFill>
                  <a:srgbClr val="FF0066"/>
                </a:solidFill>
              </a:rPr>
              <a:t>index fossils. </a:t>
            </a: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Relative dating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Determining the Age of Fossils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If a </a:t>
            </a:r>
            <a:r>
              <a:rPr lang="en-US" dirty="0" smtClean="0">
                <a:solidFill>
                  <a:srgbClr val="FF0066"/>
                </a:solidFill>
              </a:rPr>
              <a:t>new fossil </a:t>
            </a:r>
            <a:r>
              <a:rPr lang="en-US" dirty="0" smtClean="0">
                <a:solidFill>
                  <a:schemeClr val="tx1"/>
                </a:solidFill>
              </a:rPr>
              <a:t>and an </a:t>
            </a:r>
            <a:r>
              <a:rPr lang="en-US" dirty="0" smtClean="0">
                <a:solidFill>
                  <a:srgbClr val="FF0066"/>
                </a:solidFill>
              </a:rPr>
              <a:t>index fossil </a:t>
            </a:r>
            <a:r>
              <a:rPr lang="en-US" dirty="0" smtClean="0">
                <a:solidFill>
                  <a:schemeClr val="tx1"/>
                </a:solidFill>
              </a:rPr>
              <a:t>is found in the </a:t>
            </a:r>
            <a:r>
              <a:rPr lang="en-US" dirty="0" smtClean="0">
                <a:solidFill>
                  <a:srgbClr val="FF0066"/>
                </a:solidFill>
              </a:rPr>
              <a:t>upper most layer of rock </a:t>
            </a:r>
            <a:r>
              <a:rPr lang="en-US" dirty="0" smtClean="0">
                <a:solidFill>
                  <a:schemeClr val="tx1"/>
                </a:solidFill>
              </a:rPr>
              <a:t>then scientists are able to tell…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</a:rPr>
              <a:t> that the </a:t>
            </a:r>
            <a:r>
              <a:rPr lang="en-US" dirty="0" smtClean="0">
                <a:solidFill>
                  <a:srgbClr val="9900CC"/>
                </a:solidFill>
              </a:rPr>
              <a:t>rock actually came from a lower layer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</a:rPr>
              <a:t> that the </a:t>
            </a:r>
            <a:r>
              <a:rPr lang="en-US" dirty="0" smtClean="0">
                <a:solidFill>
                  <a:srgbClr val="00FFFF"/>
                </a:solidFill>
              </a:rPr>
              <a:t>original layering was upset by a geological event.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</a:rPr>
              <a:t> the </a:t>
            </a:r>
            <a:r>
              <a:rPr lang="en-US" dirty="0" smtClean="0">
                <a:solidFill>
                  <a:srgbClr val="FF6600"/>
                </a:solidFill>
              </a:rPr>
              <a:t>new fossil was formed before the other fossils.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Relative dating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Determining the Age of Fossils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50021"/>
                </a:solidFill>
              </a:rPr>
              <a:t>Radiometric dating </a:t>
            </a:r>
            <a:r>
              <a:rPr lang="en-US" dirty="0" smtClean="0">
                <a:solidFill>
                  <a:schemeClr val="tx1"/>
                </a:solidFill>
              </a:rPr>
              <a:t>tries to find out </a:t>
            </a:r>
            <a:r>
              <a:rPr lang="en-US" dirty="0" smtClean="0">
                <a:solidFill>
                  <a:srgbClr val="A50021"/>
                </a:solidFill>
              </a:rPr>
              <a:t>how long ago a particular fossil was formed.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In order to understand the process of radiometric dating we must understand the term.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The term can actually be divided into 3 words as follows: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Radiometric Dating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Determining the Age of Fossils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6600" dirty="0" smtClean="0">
                <a:solidFill>
                  <a:srgbClr val="FF0066"/>
                </a:solidFill>
                <a:latin typeface="Informal Roman" pitchFamily="66" charset="0"/>
              </a:rPr>
              <a:t>Radio</a:t>
            </a:r>
            <a:r>
              <a:rPr lang="en-US" dirty="0" smtClean="0">
                <a:solidFill>
                  <a:srgbClr val="FF0066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comes from the word </a:t>
            </a:r>
            <a:r>
              <a:rPr lang="en-US" dirty="0" smtClean="0">
                <a:solidFill>
                  <a:srgbClr val="FF0066"/>
                </a:solidFill>
              </a:rPr>
              <a:t>radioactive.  </a:t>
            </a:r>
            <a:r>
              <a:rPr lang="en-US" dirty="0" smtClean="0">
                <a:solidFill>
                  <a:schemeClr val="tx1"/>
                </a:solidFill>
              </a:rPr>
              <a:t>Radioactive is used to describe substances that </a:t>
            </a:r>
            <a:r>
              <a:rPr lang="en-US" dirty="0" smtClean="0">
                <a:solidFill>
                  <a:srgbClr val="00FFFF"/>
                </a:solidFill>
              </a:rPr>
              <a:t>give off nuclear radiation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Nuclear radiation is very useful because radioactive substances </a:t>
            </a:r>
            <a:r>
              <a:rPr lang="en-US" dirty="0" smtClean="0">
                <a:solidFill>
                  <a:srgbClr val="9900CC"/>
                </a:solidFill>
              </a:rPr>
              <a:t>decay at a fixed rate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 This means that </a:t>
            </a:r>
            <a:r>
              <a:rPr lang="en-US" dirty="0" smtClean="0">
                <a:solidFill>
                  <a:srgbClr val="006600"/>
                </a:solidFill>
              </a:rPr>
              <a:t>they lose their radioactivity at a fixed rate.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Radiometric dating – the term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Determining the Age of Fossils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6600" dirty="0" smtClean="0">
                <a:solidFill>
                  <a:srgbClr val="009900"/>
                </a:solidFill>
                <a:latin typeface="Informal Roman" pitchFamily="66" charset="0"/>
              </a:rPr>
              <a:t>Metric</a:t>
            </a:r>
            <a:r>
              <a:rPr lang="en-US" sz="6000" dirty="0" smtClean="0">
                <a:latin typeface="Informal Roman" pitchFamily="66" charset="0"/>
              </a:rPr>
              <a:t> </a:t>
            </a:r>
            <a:r>
              <a:rPr lang="en-US" dirty="0" smtClean="0"/>
              <a:t> simply refers to </a:t>
            </a:r>
            <a:r>
              <a:rPr lang="en-US" dirty="0" smtClean="0">
                <a:solidFill>
                  <a:srgbClr val="009900"/>
                </a:solidFill>
              </a:rPr>
              <a:t>measurement.</a:t>
            </a:r>
          </a:p>
          <a:p>
            <a:endParaRPr lang="en-US" dirty="0" smtClean="0">
              <a:solidFill>
                <a:srgbClr val="009900"/>
              </a:solidFill>
            </a:endParaRPr>
          </a:p>
          <a:p>
            <a:r>
              <a:rPr lang="en-US" sz="6600" dirty="0" smtClean="0">
                <a:solidFill>
                  <a:srgbClr val="FF0066"/>
                </a:solidFill>
                <a:latin typeface="Informal Roman" pitchFamily="66" charset="0"/>
              </a:rPr>
              <a:t>Dating </a:t>
            </a:r>
            <a:r>
              <a:rPr lang="en-US" dirty="0" smtClean="0">
                <a:solidFill>
                  <a:schemeClr val="tx1"/>
                </a:solidFill>
              </a:rPr>
              <a:t>refers to the process of </a:t>
            </a:r>
            <a:r>
              <a:rPr lang="en-US" dirty="0" smtClean="0">
                <a:solidFill>
                  <a:srgbClr val="FF0066"/>
                </a:solidFill>
              </a:rPr>
              <a:t>finding out the age of the fossil.</a:t>
            </a: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Radiometric dating – the term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Determining the Age of Fossils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This is how the process works: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FF00"/>
                </a:solidFill>
              </a:rPr>
              <a:t>Living organisms</a:t>
            </a:r>
            <a:r>
              <a:rPr lang="en-US" dirty="0" smtClean="0">
                <a:solidFill>
                  <a:schemeClr val="tx1"/>
                </a:solidFill>
              </a:rPr>
              <a:t> contain </a:t>
            </a:r>
            <a:r>
              <a:rPr lang="en-US" dirty="0" smtClean="0">
                <a:solidFill>
                  <a:srgbClr val="00FF00"/>
                </a:solidFill>
              </a:rPr>
              <a:t>carbon -12 and carbon -14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Carbon -14 is </a:t>
            </a:r>
            <a:r>
              <a:rPr lang="en-US" dirty="0" smtClean="0">
                <a:solidFill>
                  <a:srgbClr val="FF0000"/>
                </a:solidFill>
              </a:rPr>
              <a:t>radioactive.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When the organism dies the </a:t>
            </a:r>
            <a:r>
              <a:rPr lang="en-US" dirty="0" smtClean="0">
                <a:solidFill>
                  <a:srgbClr val="002060"/>
                </a:solidFill>
              </a:rPr>
              <a:t>carbon -14 becomes nitrogen-14.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Carbon-14 turns to nitrogen-14 at a </a:t>
            </a:r>
            <a:r>
              <a:rPr lang="en-US" dirty="0" smtClean="0">
                <a:solidFill>
                  <a:srgbClr val="FFC000"/>
                </a:solidFill>
              </a:rPr>
              <a:t>fixed rate.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Therefore scientists are able to work out the </a:t>
            </a:r>
            <a:r>
              <a:rPr lang="en-US" dirty="0" smtClean="0">
                <a:solidFill>
                  <a:srgbClr val="9900CC"/>
                </a:solidFill>
              </a:rPr>
              <a:t>age of the fossil </a:t>
            </a:r>
            <a:r>
              <a:rPr lang="en-US" dirty="0" smtClean="0">
                <a:solidFill>
                  <a:schemeClr val="tx1"/>
                </a:solidFill>
              </a:rPr>
              <a:t>by comparing the </a:t>
            </a:r>
            <a:r>
              <a:rPr lang="en-US" dirty="0" smtClean="0">
                <a:solidFill>
                  <a:srgbClr val="9900CC"/>
                </a:solidFill>
              </a:rPr>
              <a:t>ratio of carbon -14 to total carbon and nitrogen-14.</a:t>
            </a:r>
            <a:endParaRPr lang="en-US" dirty="0">
              <a:solidFill>
                <a:srgbClr val="9900CC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Radiometric dating – the process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Determining the Age of Fossils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229600" cy="4678363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9900CC"/>
                </a:solidFill>
              </a:rPr>
              <a:t>Both methods </a:t>
            </a:r>
            <a:r>
              <a:rPr lang="en-US" dirty="0" smtClean="0">
                <a:solidFill>
                  <a:schemeClr val="tx1"/>
                </a:solidFill>
              </a:rPr>
              <a:t>are used to determine the age of the fossil.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For example: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If a </a:t>
            </a:r>
            <a:r>
              <a:rPr lang="en-US" dirty="0" smtClean="0">
                <a:solidFill>
                  <a:srgbClr val="FF0000"/>
                </a:solidFill>
              </a:rPr>
              <a:t>volcanic eruption occurred</a:t>
            </a:r>
            <a:r>
              <a:rPr lang="en-US" dirty="0" smtClean="0">
                <a:solidFill>
                  <a:schemeClr val="tx1"/>
                </a:solidFill>
              </a:rPr>
              <a:t>, then </a:t>
            </a:r>
            <a:r>
              <a:rPr lang="en-US" dirty="0" smtClean="0">
                <a:solidFill>
                  <a:srgbClr val="FF0000"/>
                </a:solidFill>
              </a:rPr>
              <a:t>radiometric dating can be used to determine when the eruption occurred.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Then </a:t>
            </a:r>
            <a:r>
              <a:rPr lang="en-US" dirty="0" smtClean="0">
                <a:solidFill>
                  <a:srgbClr val="FF0066"/>
                </a:solidFill>
              </a:rPr>
              <a:t>relative dating </a:t>
            </a:r>
            <a:r>
              <a:rPr lang="en-US" dirty="0" smtClean="0">
                <a:solidFill>
                  <a:schemeClr val="tx1"/>
                </a:solidFill>
              </a:rPr>
              <a:t>can be used to </a:t>
            </a:r>
            <a:r>
              <a:rPr lang="en-US" dirty="0" smtClean="0">
                <a:solidFill>
                  <a:srgbClr val="FF0066"/>
                </a:solidFill>
              </a:rPr>
              <a:t>compare the fossils with the date of the eruption.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If the </a:t>
            </a:r>
            <a:r>
              <a:rPr lang="en-US" dirty="0" smtClean="0">
                <a:solidFill>
                  <a:srgbClr val="00FFFF"/>
                </a:solidFill>
              </a:rPr>
              <a:t>fossil is found in the layer above the volcanic ash then it was formed after the eruption.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If it is formed in the </a:t>
            </a:r>
            <a:r>
              <a:rPr lang="en-US" dirty="0" smtClean="0">
                <a:solidFill>
                  <a:srgbClr val="FF6600"/>
                </a:solidFill>
              </a:rPr>
              <a:t>layer below the ash then it formed before the eruption.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Key Events in Southern Africa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One of the </a:t>
            </a:r>
            <a:r>
              <a:rPr lang="en-US" dirty="0" smtClean="0">
                <a:solidFill>
                  <a:srgbClr val="FF0000"/>
                </a:solidFill>
              </a:rPr>
              <a:t>oldest evidence </a:t>
            </a:r>
            <a:r>
              <a:rPr lang="en-US" dirty="0" smtClean="0">
                <a:solidFill>
                  <a:schemeClr val="tx1"/>
                </a:solidFill>
              </a:rPr>
              <a:t>of life on Earth is found in </a:t>
            </a:r>
            <a:r>
              <a:rPr lang="en-US" dirty="0" smtClean="0">
                <a:solidFill>
                  <a:srgbClr val="FF0000"/>
                </a:solidFill>
              </a:rPr>
              <a:t>Barberton in Mpumalanga</a:t>
            </a:r>
            <a:r>
              <a:rPr lang="en-US" dirty="0" smtClean="0">
                <a:solidFill>
                  <a:schemeClr val="tx1"/>
                </a:solidFill>
              </a:rPr>
              <a:t>. 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These are </a:t>
            </a:r>
            <a:r>
              <a:rPr lang="en-US" dirty="0" smtClean="0">
                <a:solidFill>
                  <a:srgbClr val="00FF00"/>
                </a:solidFill>
              </a:rPr>
              <a:t>fossilized photosynthetic bacteria cells. 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These fossil are about </a:t>
            </a:r>
            <a:r>
              <a:rPr lang="en-US" dirty="0" smtClean="0">
                <a:solidFill>
                  <a:srgbClr val="9900CC"/>
                </a:solidFill>
              </a:rPr>
              <a:t>3400 million years old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bacteria had </a:t>
            </a:r>
            <a:r>
              <a:rPr lang="en-US" dirty="0" smtClean="0">
                <a:solidFill>
                  <a:srgbClr val="FF0066"/>
                </a:solidFill>
              </a:rPr>
              <a:t>jelly like substance </a:t>
            </a:r>
            <a:r>
              <a:rPr lang="en-US" dirty="0" smtClean="0">
                <a:solidFill>
                  <a:schemeClr val="tx1"/>
                </a:solidFill>
              </a:rPr>
              <a:t>around it.</a:t>
            </a:r>
          </a:p>
          <a:p>
            <a:r>
              <a:rPr lang="en-US" dirty="0" smtClean="0">
                <a:solidFill>
                  <a:srgbClr val="A50021"/>
                </a:solidFill>
              </a:rPr>
              <a:t>Fine rock particles </a:t>
            </a:r>
            <a:r>
              <a:rPr lang="en-US" dirty="0" smtClean="0">
                <a:solidFill>
                  <a:schemeClr val="tx1"/>
                </a:solidFill>
              </a:rPr>
              <a:t>became attached to the jelly like substance, this forces the bacteria to </a:t>
            </a:r>
            <a:r>
              <a:rPr lang="en-US" dirty="0" smtClean="0">
                <a:solidFill>
                  <a:srgbClr val="009900"/>
                </a:solidFill>
              </a:rPr>
              <a:t>grow upward to search for light.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This results in the formation of a structure called </a:t>
            </a:r>
            <a:r>
              <a:rPr lang="en-US" dirty="0" smtClean="0">
                <a:solidFill>
                  <a:srgbClr val="FF9900"/>
                </a:solidFill>
              </a:rPr>
              <a:t>stromatolites.</a:t>
            </a:r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Fossil Evidence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Agenda or Summary Layout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 summary of the presentation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81000" y="1752600"/>
            <a:ext cx="1296650" cy="609600"/>
            <a:chOff x="4648200" y="2286000"/>
            <a:chExt cx="1296650" cy="609600"/>
          </a:xfrm>
        </p:grpSpPr>
        <p:sp>
          <p:nvSpPr>
            <p:cNvPr id="11" name="Rounded Rectangle 10"/>
            <p:cNvSpPr/>
            <p:nvPr/>
          </p:nvSpPr>
          <p:spPr>
            <a:xfrm>
              <a:off x="4648200" y="2286000"/>
              <a:ext cx="914400" cy="6096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latin typeface="Perpetua" pitchFamily="18" charset="0"/>
                </a:rPr>
                <a:t>1</a:t>
              </a:r>
              <a:endParaRPr lang="en-US" sz="3600" dirty="0">
                <a:latin typeface="Perpetua" pitchFamily="18" charset="0"/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5563850" y="2332220"/>
              <a:ext cx="381000" cy="533400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81000" y="2463800"/>
            <a:ext cx="1296650" cy="609600"/>
            <a:chOff x="4648200" y="2286000"/>
            <a:chExt cx="1296650" cy="609600"/>
          </a:xfrm>
        </p:grpSpPr>
        <p:sp>
          <p:nvSpPr>
            <p:cNvPr id="14" name="Rounded Rectangle 13"/>
            <p:cNvSpPr/>
            <p:nvPr/>
          </p:nvSpPr>
          <p:spPr>
            <a:xfrm>
              <a:off x="4648200" y="2286000"/>
              <a:ext cx="914400" cy="6096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Perpetua" pitchFamily="18" charset="0"/>
                </a:rPr>
                <a:t>2</a:t>
              </a:r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5563850" y="2332220"/>
              <a:ext cx="381000" cy="533400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  <a:alpha val="48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81000" y="3175000"/>
            <a:ext cx="1296650" cy="609600"/>
            <a:chOff x="4648200" y="2286000"/>
            <a:chExt cx="1296650" cy="609600"/>
          </a:xfrm>
        </p:grpSpPr>
        <p:sp>
          <p:nvSpPr>
            <p:cNvPr id="17" name="Rounded Rectangle 16"/>
            <p:cNvSpPr/>
            <p:nvPr/>
          </p:nvSpPr>
          <p:spPr>
            <a:xfrm>
              <a:off x="4648200" y="2286000"/>
              <a:ext cx="914400" cy="6096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latin typeface="Perpetua" pitchFamily="18" charset="0"/>
                </a:rPr>
                <a:t>3</a:t>
              </a:r>
              <a:endParaRPr lang="en-US" sz="3600" dirty="0">
                <a:latin typeface="Perpetua" pitchFamily="18" charset="0"/>
              </a:endParaRPr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5563850" y="2332220"/>
              <a:ext cx="381000" cy="533400"/>
            </a:xfrm>
            <a:prstGeom prst="rightArrow">
              <a:avLst/>
            </a:prstGeom>
            <a:solidFill>
              <a:schemeClr val="accent3">
                <a:lumMod val="60000"/>
                <a:lumOff val="40000"/>
                <a:alpha val="48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81000" y="3886200"/>
            <a:ext cx="1296650" cy="609600"/>
            <a:chOff x="4648200" y="2286000"/>
            <a:chExt cx="1296650" cy="609600"/>
          </a:xfrm>
        </p:grpSpPr>
        <p:sp>
          <p:nvSpPr>
            <p:cNvPr id="20" name="Rounded Rectangle 19"/>
            <p:cNvSpPr/>
            <p:nvPr/>
          </p:nvSpPr>
          <p:spPr>
            <a:xfrm>
              <a:off x="4648200" y="2286000"/>
              <a:ext cx="914400" cy="6096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Perpetua" pitchFamily="18" charset="0"/>
                </a:rPr>
                <a:t>4</a:t>
              </a:r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5563850" y="2332220"/>
              <a:ext cx="381000" cy="533400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  <a:alpha val="48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570220" y="1675148"/>
            <a:ext cx="2849380" cy="724526"/>
          </a:xfrm>
        </p:spPr>
        <p:txBody>
          <a:bodyPr tIns="228600">
            <a:normAutofit fontScale="92500"/>
          </a:bodyPr>
          <a:lstStyle/>
          <a:p>
            <a:pPr>
              <a:lnSpc>
                <a:spcPts val="1400"/>
              </a:lnSpc>
            </a:pPr>
            <a:r>
              <a:rPr lang="en-US" dirty="0" smtClean="0">
                <a:solidFill>
                  <a:schemeClr val="tx1"/>
                </a:solidFill>
              </a:rPr>
              <a:t>Discussion Item One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W</a:t>
            </a:r>
            <a:r>
              <a:rPr lang="en-US" sz="1700" dirty="0" smtClean="0">
                <a:solidFill>
                  <a:schemeClr val="tx1"/>
                </a:solidFill>
              </a:rPr>
              <a:t>hat are fossils?</a:t>
            </a:r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23" name="Text Placeholder 9"/>
          <p:cNvSpPr txBox="1">
            <a:spLocks/>
          </p:cNvSpPr>
          <p:nvPr/>
        </p:nvSpPr>
        <p:spPr>
          <a:xfrm>
            <a:off x="1570220" y="2412165"/>
            <a:ext cx="2849380" cy="724526"/>
          </a:xfrm>
          <a:prstGeom prst="rect">
            <a:avLst/>
          </a:prstGeom>
        </p:spPr>
        <p:txBody>
          <a:bodyPr vert="horz" lIns="91440" tIns="228600" rIns="91440" bIns="45720" rtlCol="0">
            <a:normAutofit/>
          </a:bodyPr>
          <a:lstStyle/>
          <a:p>
            <a:pPr marL="57150" marR="0" lvl="0" indent="0" algn="l" defTabSz="914400" rtl="0" eaLnBrk="1" fontAlgn="auto" latinLnBrk="0" hangingPunct="1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Perpetua" pitchFamily="18" charset="0"/>
                <a:ea typeface="+mn-ea"/>
                <a:cs typeface="+mn-cs"/>
              </a:rPr>
              <a:t>Discussion Item Two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Perpetua" pitchFamily="18" charset="0"/>
                <a:ea typeface="+mn-ea"/>
                <a:cs typeface="+mn-cs"/>
              </a:rPr>
            </a:br>
            <a:r>
              <a:rPr lang="en-US" sz="1600" noProof="0" dirty="0" smtClean="0">
                <a:latin typeface="Perpetua" pitchFamily="18" charset="0"/>
              </a:rPr>
              <a:t>Formation of Fossils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Perpetua" pitchFamily="18" charset="0"/>
              <a:ea typeface="+mn-ea"/>
              <a:cs typeface="+mn-cs"/>
            </a:endParaRPr>
          </a:p>
        </p:txBody>
      </p:sp>
      <p:sp>
        <p:nvSpPr>
          <p:cNvPr id="24" name="Text Placeholder 9"/>
          <p:cNvSpPr txBox="1">
            <a:spLocks/>
          </p:cNvSpPr>
          <p:nvPr/>
        </p:nvSpPr>
        <p:spPr>
          <a:xfrm>
            <a:off x="1570220" y="3149182"/>
            <a:ext cx="2849380" cy="724526"/>
          </a:xfrm>
          <a:prstGeom prst="rect">
            <a:avLst/>
          </a:prstGeom>
        </p:spPr>
        <p:txBody>
          <a:bodyPr vert="horz" lIns="91440" tIns="228600" rIns="91440" bIns="45720" rtlCol="0">
            <a:normAutofit fontScale="62500" lnSpcReduction="20000"/>
          </a:bodyPr>
          <a:lstStyle/>
          <a:p>
            <a:pPr marL="57150" marR="0" lvl="0" indent="0" algn="l" defTabSz="914400" rtl="0" eaLnBrk="1" fontAlgn="auto" latinLnBrk="0" hangingPunct="1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Perpetua" pitchFamily="18" charset="0"/>
                <a:ea typeface="+mn-ea"/>
                <a:cs typeface="+mn-cs"/>
              </a:rPr>
              <a:t>Discussion Item Three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Perpetua" pitchFamily="18" charset="0"/>
                <a:ea typeface="+mn-ea"/>
                <a:cs typeface="+mn-cs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Perpetua" pitchFamily="18" charset="0"/>
                <a:ea typeface="+mn-ea"/>
                <a:cs typeface="+mn-cs"/>
              </a:rPr>
            </a:b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Perpetua" pitchFamily="18" charset="0"/>
                <a:ea typeface="+mn-ea"/>
                <a:cs typeface="+mn-cs"/>
              </a:rPr>
              <a:t>Determining the age of the fossils</a:t>
            </a:r>
          </a:p>
        </p:txBody>
      </p:sp>
      <p:sp>
        <p:nvSpPr>
          <p:cNvPr id="25" name="Text Placeholder 9"/>
          <p:cNvSpPr txBox="1">
            <a:spLocks/>
          </p:cNvSpPr>
          <p:nvPr/>
        </p:nvSpPr>
        <p:spPr>
          <a:xfrm>
            <a:off x="1570220" y="3886200"/>
            <a:ext cx="2849380" cy="724526"/>
          </a:xfrm>
          <a:prstGeom prst="rect">
            <a:avLst/>
          </a:prstGeom>
        </p:spPr>
        <p:txBody>
          <a:bodyPr vert="horz" lIns="91440" tIns="228600" rIns="91440" bIns="45720" rtlCol="0">
            <a:normAutofit fontScale="25000" lnSpcReduction="20000"/>
          </a:bodyPr>
          <a:lstStyle/>
          <a:p>
            <a:pPr marL="57150" marR="0" lvl="0" indent="0" algn="l" defTabSz="914400" rtl="0" eaLnBrk="1" fontAlgn="auto" latinLnBrk="0" hangingPunct="1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Perpetua" pitchFamily="18" charset="0"/>
                <a:ea typeface="+mn-ea"/>
                <a:cs typeface="+mn-cs"/>
              </a:rPr>
              <a:t>Discussion Item Four</a:t>
            </a:r>
            <a:r>
              <a:rPr kumimoji="0" lang="en-US" sz="51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Perpetua" pitchFamily="18" charset="0"/>
                <a:ea typeface="+mn-ea"/>
                <a:cs typeface="+mn-cs"/>
              </a:rPr>
              <a:t/>
            </a:r>
            <a:br>
              <a:rPr kumimoji="0" lang="en-US" sz="51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Perpetua" pitchFamily="18" charset="0"/>
                <a:ea typeface="+mn-ea"/>
                <a:cs typeface="+mn-cs"/>
              </a:rPr>
            </a:b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Perpetua" pitchFamily="18" charset="0"/>
                <a:ea typeface="+mn-ea"/>
                <a:cs typeface="+mn-cs"/>
              </a:rPr>
              <a:t>Evidence for the key events in the history of life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4419600" y="1752600"/>
            <a:ext cx="1296650" cy="609600"/>
            <a:chOff x="4648200" y="2286000"/>
            <a:chExt cx="1296650" cy="609600"/>
          </a:xfrm>
        </p:grpSpPr>
        <p:sp>
          <p:nvSpPr>
            <p:cNvPr id="27" name="Rounded Rectangle 26"/>
            <p:cNvSpPr/>
            <p:nvPr/>
          </p:nvSpPr>
          <p:spPr>
            <a:xfrm>
              <a:off x="4648200" y="2286000"/>
              <a:ext cx="914400" cy="6096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Perpetua" pitchFamily="18" charset="0"/>
                </a:rPr>
                <a:t>5</a:t>
              </a:r>
            </a:p>
          </p:txBody>
        </p:sp>
        <p:sp>
          <p:nvSpPr>
            <p:cNvPr id="28" name="Right Arrow 27"/>
            <p:cNvSpPr/>
            <p:nvPr/>
          </p:nvSpPr>
          <p:spPr>
            <a:xfrm>
              <a:off x="5563850" y="2332220"/>
              <a:ext cx="381000" cy="533400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419600" y="2463800"/>
            <a:ext cx="1296650" cy="609600"/>
            <a:chOff x="4648200" y="2286000"/>
            <a:chExt cx="1296650" cy="609600"/>
          </a:xfrm>
        </p:grpSpPr>
        <p:sp>
          <p:nvSpPr>
            <p:cNvPr id="30" name="Rounded Rectangle 29"/>
            <p:cNvSpPr/>
            <p:nvPr/>
          </p:nvSpPr>
          <p:spPr>
            <a:xfrm>
              <a:off x="4648200" y="2286000"/>
              <a:ext cx="914400" cy="6096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latin typeface="Perpetua" pitchFamily="18" charset="0"/>
                </a:rPr>
                <a:t>6</a:t>
              </a:r>
              <a:endParaRPr lang="en-US" sz="3600" dirty="0">
                <a:latin typeface="Perpetua" pitchFamily="18" charset="0"/>
              </a:endParaRPr>
            </a:p>
          </p:txBody>
        </p:sp>
        <p:sp>
          <p:nvSpPr>
            <p:cNvPr id="31" name="Right Arrow 30"/>
            <p:cNvSpPr/>
            <p:nvPr/>
          </p:nvSpPr>
          <p:spPr>
            <a:xfrm>
              <a:off x="5563850" y="2332220"/>
              <a:ext cx="381000" cy="533400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  <a:alpha val="48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Text Placeholder 9"/>
          <p:cNvSpPr txBox="1">
            <a:spLocks/>
          </p:cNvSpPr>
          <p:nvPr/>
        </p:nvSpPr>
        <p:spPr>
          <a:xfrm>
            <a:off x="5608820" y="1676400"/>
            <a:ext cx="2849380" cy="724526"/>
          </a:xfrm>
          <a:prstGeom prst="rect">
            <a:avLst/>
          </a:prstGeom>
        </p:spPr>
        <p:txBody>
          <a:bodyPr vert="horz" lIns="91440" tIns="228600" rIns="91440" bIns="45720" rtlCol="0">
            <a:normAutofit fontScale="25000" lnSpcReduction="20000"/>
          </a:bodyPr>
          <a:lstStyle/>
          <a:p>
            <a:pPr marL="57150" marR="0" lvl="0" indent="0" algn="l" defTabSz="914400" rtl="0" eaLnBrk="1" fontAlgn="auto" latinLnBrk="0" hangingPunct="1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Perpetua" pitchFamily="18" charset="0"/>
                <a:ea typeface="+mn-ea"/>
                <a:cs typeface="+mn-cs"/>
              </a:rPr>
              <a:t>Discussion Item Five</a:t>
            </a:r>
            <a:b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Perpetua" pitchFamily="18" charset="0"/>
                <a:ea typeface="+mn-ea"/>
                <a:cs typeface="+mn-cs"/>
              </a:rPr>
            </a:b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Perpetua" pitchFamily="18" charset="0"/>
                <a:ea typeface="+mn-ea"/>
                <a:cs typeface="+mn-cs"/>
              </a:rPr>
              <a:t>Human Impact on Biodiversity and Natural Environment</a:t>
            </a:r>
          </a:p>
        </p:txBody>
      </p:sp>
      <p:sp>
        <p:nvSpPr>
          <p:cNvPr id="47" name="Text Placeholder 9"/>
          <p:cNvSpPr txBox="1">
            <a:spLocks/>
          </p:cNvSpPr>
          <p:nvPr/>
        </p:nvSpPr>
        <p:spPr>
          <a:xfrm>
            <a:off x="5608820" y="2413417"/>
            <a:ext cx="2849380" cy="724526"/>
          </a:xfrm>
          <a:prstGeom prst="rect">
            <a:avLst/>
          </a:prstGeom>
        </p:spPr>
        <p:txBody>
          <a:bodyPr vert="horz" lIns="91440" tIns="228600" rIns="91440" bIns="45720" rtlCol="0">
            <a:normAutofit/>
          </a:bodyPr>
          <a:lstStyle/>
          <a:p>
            <a:pPr marL="57150" marR="0" lvl="0" indent="0" algn="l" defTabSz="914400" rtl="0" eaLnBrk="1" fontAlgn="auto" latinLnBrk="0" hangingPunct="1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Perpetua" pitchFamily="18" charset="0"/>
                <a:ea typeface="+mn-ea"/>
                <a:cs typeface="+mn-cs"/>
              </a:rPr>
              <a:t>Discussion Item Six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Perpetua" pitchFamily="18" charset="0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Perpetua" pitchFamily="18" charset="0"/>
                <a:ea typeface="+mn-ea"/>
                <a:cs typeface="+mn-cs"/>
              </a:rPr>
              <a:t>Fossil tourism</a:t>
            </a:r>
          </a:p>
        </p:txBody>
      </p:sp>
      <p:sp>
        <p:nvSpPr>
          <p:cNvPr id="48" name="Text Placeholder 9"/>
          <p:cNvSpPr txBox="1">
            <a:spLocks/>
          </p:cNvSpPr>
          <p:nvPr/>
        </p:nvSpPr>
        <p:spPr>
          <a:xfrm>
            <a:off x="5608820" y="3150434"/>
            <a:ext cx="2849380" cy="724526"/>
          </a:xfrm>
          <a:prstGeom prst="rect">
            <a:avLst/>
          </a:prstGeom>
        </p:spPr>
        <p:txBody>
          <a:bodyPr vert="horz" lIns="91440" tIns="228600" rIns="91440" bIns="45720" rtlCol="0">
            <a:normAutofit/>
          </a:bodyPr>
          <a:lstStyle/>
          <a:p>
            <a:pPr marL="57150" marR="0" lvl="0" indent="0" algn="l" defTabSz="914400" rtl="0" eaLnBrk="1" fontAlgn="auto" latinLnBrk="0" hangingPunct="1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Perpetu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Key Events in Southern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These are </a:t>
            </a:r>
            <a:r>
              <a:rPr lang="en-US" dirty="0" smtClean="0">
                <a:solidFill>
                  <a:srgbClr val="9900CC"/>
                </a:solidFill>
              </a:rPr>
              <a:t>dome-shaped  mat like layers of rock.</a:t>
            </a:r>
            <a:endParaRPr lang="en-US" dirty="0">
              <a:solidFill>
                <a:srgbClr val="9900CC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Stromatolites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2667000"/>
            <a:ext cx="3543300" cy="2824163"/>
          </a:xfrm>
          <a:prstGeom prst="rect">
            <a:avLst/>
          </a:prstGeom>
        </p:spPr>
      </p:pic>
      <p:pic>
        <p:nvPicPr>
          <p:cNvPr id="6" name="Picture 5" descr="stromatolites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2362200"/>
            <a:ext cx="2921000" cy="25781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Key Events in Southern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229600" cy="46021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 smtClean="0">
                <a:solidFill>
                  <a:srgbClr val="9900CC"/>
                </a:solidFill>
              </a:rPr>
              <a:t>oldest known multi cellular organism </a:t>
            </a:r>
            <a:r>
              <a:rPr lang="en-US" dirty="0" smtClean="0">
                <a:solidFill>
                  <a:schemeClr val="tx1"/>
                </a:solidFill>
              </a:rPr>
              <a:t>is found in </a:t>
            </a:r>
            <a:r>
              <a:rPr lang="en-US" dirty="0" smtClean="0">
                <a:solidFill>
                  <a:srgbClr val="9900CC"/>
                </a:solidFill>
              </a:rPr>
              <a:t>Namibia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multi-cellular organisms are </a:t>
            </a:r>
            <a:r>
              <a:rPr lang="en-US" dirty="0" smtClean="0">
                <a:solidFill>
                  <a:srgbClr val="FF6600"/>
                </a:solidFill>
              </a:rPr>
              <a:t>sponges</a:t>
            </a:r>
            <a:r>
              <a:rPr lang="en-US" dirty="0" smtClean="0">
                <a:solidFill>
                  <a:schemeClr val="tx1"/>
                </a:solidFill>
              </a:rPr>
              <a:t> called </a:t>
            </a:r>
            <a:r>
              <a:rPr lang="en-US" i="1" dirty="0" smtClean="0">
                <a:solidFill>
                  <a:srgbClr val="FF6600"/>
                </a:solidFill>
              </a:rPr>
              <a:t>Otavia.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They are found in </a:t>
            </a:r>
            <a:r>
              <a:rPr lang="en-US" dirty="0" smtClean="0">
                <a:solidFill>
                  <a:srgbClr val="009900"/>
                </a:solidFill>
              </a:rPr>
              <a:t>limestone rocks </a:t>
            </a:r>
            <a:r>
              <a:rPr lang="en-US" dirty="0" smtClean="0">
                <a:solidFill>
                  <a:schemeClr val="tx1"/>
                </a:solidFill>
              </a:rPr>
              <a:t>found in northern Namibia.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These fossilized sponges are thought to be </a:t>
            </a:r>
            <a:r>
              <a:rPr lang="en-US" dirty="0" smtClean="0">
                <a:solidFill>
                  <a:srgbClr val="00B0F0"/>
                </a:solidFill>
              </a:rPr>
              <a:t>650 million years old.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 </a:t>
            </a:r>
            <a:r>
              <a:rPr lang="en-US" dirty="0" smtClean="0">
                <a:solidFill>
                  <a:srgbClr val="FF0066"/>
                </a:solidFill>
              </a:rPr>
              <a:t>similar type of fossil and fossils of other soft body invertebrates</a:t>
            </a:r>
            <a:r>
              <a:rPr lang="en-US" dirty="0" smtClean="0">
                <a:solidFill>
                  <a:schemeClr val="tx1"/>
                </a:solidFill>
              </a:rPr>
              <a:t> have been found in </a:t>
            </a:r>
            <a:r>
              <a:rPr lang="en-US" dirty="0" smtClean="0">
                <a:solidFill>
                  <a:srgbClr val="FF0066"/>
                </a:solidFill>
              </a:rPr>
              <a:t>North Cape.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Oldest fossil of multi-cellular organism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images (4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5105400"/>
            <a:ext cx="2943225" cy="155257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Key Events in Southern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Fossils of </a:t>
            </a:r>
            <a:r>
              <a:rPr lang="en-US" dirty="0" smtClean="0">
                <a:solidFill>
                  <a:srgbClr val="C00000"/>
                </a:solidFill>
              </a:rPr>
              <a:t>algae and early land plants </a:t>
            </a:r>
            <a:r>
              <a:rPr lang="en-US" dirty="0" smtClean="0">
                <a:solidFill>
                  <a:schemeClr val="tx1"/>
                </a:solidFill>
              </a:rPr>
              <a:t>have been found in the </a:t>
            </a:r>
            <a:r>
              <a:rPr lang="en-US" dirty="0" smtClean="0">
                <a:solidFill>
                  <a:srgbClr val="C00000"/>
                </a:solidFill>
              </a:rPr>
              <a:t>Eastern Cape near Grahamstown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These fossils are about </a:t>
            </a:r>
            <a:r>
              <a:rPr lang="en-US" dirty="0" smtClean="0">
                <a:solidFill>
                  <a:srgbClr val="FF0000"/>
                </a:solidFill>
              </a:rPr>
              <a:t>350 million years old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 nearly </a:t>
            </a:r>
            <a:r>
              <a:rPr lang="en-US" dirty="0" smtClean="0">
                <a:solidFill>
                  <a:srgbClr val="FFC000"/>
                </a:solidFill>
              </a:rPr>
              <a:t>280 million year old fossil of cone bearing plants</a:t>
            </a:r>
            <a:r>
              <a:rPr lang="en-US" dirty="0" smtClean="0">
                <a:solidFill>
                  <a:schemeClr val="tx1"/>
                </a:solidFill>
              </a:rPr>
              <a:t> have been found near </a:t>
            </a:r>
            <a:r>
              <a:rPr lang="en-US" dirty="0" smtClean="0">
                <a:solidFill>
                  <a:srgbClr val="FFC000"/>
                </a:solidFill>
              </a:rPr>
              <a:t>Mooi River and Escourt in Kwa Zulu Natal.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images (4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4572000"/>
            <a:ext cx="2466975" cy="1847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6600" y="5257800"/>
            <a:ext cx="1295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A picture of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Glossopteris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Perpetua" pitchFamily="18" charset="0"/>
                <a:ea typeface="+mj-ea"/>
                <a:cs typeface="+mj-cs"/>
              </a:rPr>
              <a:t>fossil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These fossils are called </a:t>
            </a:r>
            <a:r>
              <a:rPr lang="en-US" b="1" i="1" dirty="0" smtClean="0">
                <a:solidFill>
                  <a:schemeClr val="tx1"/>
                </a:solidFill>
              </a:rPr>
              <a:t>Glossopteris.  </a:t>
            </a:r>
            <a:r>
              <a:rPr lang="en-US" b="1" dirty="0" smtClean="0">
                <a:solidFill>
                  <a:schemeClr val="tx1"/>
                </a:solidFill>
              </a:rPr>
              <a:t>These </a:t>
            </a:r>
            <a:r>
              <a:rPr lang="en-US" b="1" i="1" dirty="0" smtClean="0">
                <a:solidFill>
                  <a:schemeClr val="tx1"/>
                </a:solidFill>
              </a:rPr>
              <a:t>Glossopteris </a:t>
            </a:r>
            <a:r>
              <a:rPr lang="en-US" b="1" dirty="0" smtClean="0">
                <a:solidFill>
                  <a:schemeClr val="tx1"/>
                </a:solidFill>
              </a:rPr>
              <a:t>occupied </a:t>
            </a:r>
            <a:r>
              <a:rPr lang="en-US" b="1" dirty="0" smtClean="0">
                <a:solidFill>
                  <a:srgbClr val="FF0066"/>
                </a:solidFill>
              </a:rPr>
              <a:t>Gondwanaland</a:t>
            </a:r>
            <a:r>
              <a:rPr lang="en-US" b="1" dirty="0" smtClean="0">
                <a:solidFill>
                  <a:schemeClr val="tx1"/>
                </a:solidFill>
              </a:rPr>
              <a:t> for almost </a:t>
            </a:r>
            <a:r>
              <a:rPr lang="en-US" b="1" dirty="0" smtClean="0">
                <a:solidFill>
                  <a:srgbClr val="FF0066"/>
                </a:solidFill>
              </a:rPr>
              <a:t>60 million years</a:t>
            </a:r>
            <a:r>
              <a:rPr lang="en-US" b="1" dirty="0" smtClean="0">
                <a:solidFill>
                  <a:schemeClr val="tx1"/>
                </a:solidFill>
              </a:rPr>
              <a:t>.  These plants were responsible for the </a:t>
            </a:r>
            <a:r>
              <a:rPr lang="en-US" b="1" dirty="0" smtClean="0">
                <a:solidFill>
                  <a:srgbClr val="9900CC"/>
                </a:solidFill>
              </a:rPr>
              <a:t>coal deposits </a:t>
            </a:r>
            <a:r>
              <a:rPr lang="en-US" b="1" dirty="0" smtClean="0">
                <a:solidFill>
                  <a:schemeClr val="tx1"/>
                </a:solidFill>
              </a:rPr>
              <a:t>found in Southern Africa.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The picture alongside is a reconstruction of what the </a:t>
            </a:r>
            <a:r>
              <a:rPr lang="en-US" b="1" i="1" dirty="0" smtClean="0">
                <a:solidFill>
                  <a:schemeClr val="tx1"/>
                </a:solidFill>
              </a:rPr>
              <a:t>Glossopteris </a:t>
            </a:r>
            <a:r>
              <a:rPr lang="en-US" b="1" dirty="0" smtClean="0">
                <a:solidFill>
                  <a:schemeClr val="tx1"/>
                </a:solidFill>
              </a:rPr>
              <a:t>may have looked like.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b="1" i="1" dirty="0" smtClean="0">
                <a:solidFill>
                  <a:schemeClr val="tx1"/>
                </a:solidFill>
              </a:rPr>
              <a:t>Glossopteris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Key Events in Southern Africa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tx1"/>
                </a:solidFill>
              </a:rPr>
              <a:t>Glossopteris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images (4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2286000"/>
            <a:ext cx="2028825" cy="225742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Coal Deposits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Placeholder 11" descr="images (53)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1295400"/>
            <a:ext cx="4724400" cy="3657600"/>
          </a:xfrm>
        </p:spPr>
      </p:pic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Map showing the coal deposits in South Africa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2362200" cy="1828801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Fossils of </a:t>
            </a:r>
            <a:r>
              <a:rPr lang="en-US" sz="2000" b="1" dirty="0" smtClean="0">
                <a:solidFill>
                  <a:srgbClr val="9900CC"/>
                </a:solidFill>
              </a:rPr>
              <a:t>reptiles</a:t>
            </a:r>
            <a:r>
              <a:rPr lang="en-US" sz="2000" b="1" dirty="0" smtClean="0">
                <a:solidFill>
                  <a:schemeClr val="tx1"/>
                </a:solidFill>
              </a:rPr>
              <a:t> such as </a:t>
            </a:r>
            <a:r>
              <a:rPr lang="en-US" sz="2000" b="1" i="1" dirty="0" smtClean="0">
                <a:solidFill>
                  <a:srgbClr val="9900CC"/>
                </a:solidFill>
              </a:rPr>
              <a:t>Lystrosaurus </a:t>
            </a:r>
            <a:r>
              <a:rPr lang="en-US" sz="2000" b="1" dirty="0" smtClean="0">
                <a:solidFill>
                  <a:schemeClr val="tx1"/>
                </a:solidFill>
              </a:rPr>
              <a:t>and </a:t>
            </a:r>
            <a:r>
              <a:rPr lang="en-US" sz="2000" b="1" i="1" dirty="0" smtClean="0">
                <a:solidFill>
                  <a:srgbClr val="9900CC"/>
                </a:solidFill>
              </a:rPr>
              <a:t>Thrinaxodon</a:t>
            </a:r>
            <a:r>
              <a:rPr lang="en-US" sz="2000" b="1" dirty="0" smtClean="0">
                <a:solidFill>
                  <a:schemeClr val="tx1"/>
                </a:solidFill>
              </a:rPr>
              <a:t> have been found in the </a:t>
            </a:r>
            <a:r>
              <a:rPr lang="en-US" sz="2000" b="1" dirty="0" smtClean="0">
                <a:solidFill>
                  <a:srgbClr val="9900CC"/>
                </a:solidFill>
              </a:rPr>
              <a:t>Karoo.</a:t>
            </a:r>
          </a:p>
        </p:txBody>
      </p:sp>
      <p:pic>
        <p:nvPicPr>
          <p:cNvPr id="11" name="Content Placeholder 10" descr="images (49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43163" y="1752600"/>
            <a:ext cx="2972273" cy="15240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Key Events in Southern Africa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Reptiles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4"/>
          </p:nvPr>
        </p:nvSpPr>
        <p:spPr>
          <a:xfrm>
            <a:off x="457200" y="3505200"/>
            <a:ext cx="2362200" cy="2286000"/>
          </a:xfrm>
        </p:spPr>
        <p:txBody>
          <a:bodyPr>
            <a:normAutofit fontScale="62500" lnSpcReduction="20000"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These reptiles were believed to give rise to </a:t>
            </a:r>
            <a:r>
              <a:rPr lang="en-US" sz="3200" b="1" dirty="0" smtClean="0">
                <a:solidFill>
                  <a:srgbClr val="FF0066"/>
                </a:solidFill>
              </a:rPr>
              <a:t>mammals.</a:t>
            </a:r>
          </a:p>
          <a:p>
            <a:r>
              <a:rPr lang="en-US" sz="3200" b="1" dirty="0" smtClean="0">
                <a:solidFill>
                  <a:schemeClr val="tx1"/>
                </a:solidFill>
              </a:rPr>
              <a:t>They lived between </a:t>
            </a:r>
            <a:r>
              <a:rPr lang="en-US" sz="3200" b="1" dirty="0" smtClean="0">
                <a:solidFill>
                  <a:srgbClr val="009900"/>
                </a:solidFill>
              </a:rPr>
              <a:t>280 and 100 million years ago.</a:t>
            </a:r>
          </a:p>
          <a:p>
            <a:endParaRPr lang="en-US" dirty="0"/>
          </a:p>
        </p:txBody>
      </p:sp>
      <p:pic>
        <p:nvPicPr>
          <p:cNvPr id="12" name="Content Placeholder 11" descr="images (51).jpg"/>
          <p:cNvPicPr>
            <a:picLocks noGrp="1" noChangeAspect="1"/>
          </p:cNvPicPr>
          <p:nvPr>
            <p:ph sz="half" idx="15"/>
          </p:nvPr>
        </p:nvPicPr>
        <p:blipFill>
          <a:blip r:embed="rId3" cstate="print"/>
          <a:stretch>
            <a:fillRect/>
          </a:stretch>
        </p:blipFill>
        <p:spPr>
          <a:xfrm>
            <a:off x="4267200" y="3543300"/>
            <a:ext cx="3124200" cy="1143000"/>
          </a:xfrm>
        </p:spPr>
      </p:pic>
      <p:sp>
        <p:nvSpPr>
          <p:cNvPr id="13" name="TextBox 12"/>
          <p:cNvSpPr txBox="1"/>
          <p:nvPr/>
        </p:nvSpPr>
        <p:spPr>
          <a:xfrm>
            <a:off x="7315200" y="26670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34200" y="30480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62800" y="2362200"/>
            <a:ext cx="1531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Lystrosaurus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858000" y="44958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2000" b="1" i="1" dirty="0" smtClean="0"/>
              <a:t>Thrinaxodon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Key Events in Southern Africa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Dinosaurs lived </a:t>
            </a:r>
            <a:r>
              <a:rPr lang="en-US" dirty="0" smtClean="0">
                <a:solidFill>
                  <a:srgbClr val="7030A0"/>
                </a:solidFill>
              </a:rPr>
              <a:t>210 million years ago </a:t>
            </a:r>
            <a:r>
              <a:rPr lang="en-US" dirty="0" smtClean="0">
                <a:solidFill>
                  <a:schemeClr val="tx1"/>
                </a:solidFill>
              </a:rPr>
              <a:t>in </a:t>
            </a:r>
            <a:r>
              <a:rPr lang="en-US" dirty="0" smtClean="0">
                <a:solidFill>
                  <a:srgbClr val="7030A0"/>
                </a:solidFill>
              </a:rPr>
              <a:t>Lesotho, north-eastern Free State, Kwa Zulu Natal and the north eastern parts of Eastern Cape.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This is supported by findings of </a:t>
            </a:r>
            <a:r>
              <a:rPr lang="en-US" dirty="0" smtClean="0">
                <a:solidFill>
                  <a:srgbClr val="C00000"/>
                </a:solidFill>
              </a:rPr>
              <a:t>fossilized footprints of dinosaurs</a:t>
            </a:r>
            <a:r>
              <a:rPr lang="en-US" dirty="0" smtClean="0">
                <a:solidFill>
                  <a:schemeClr val="tx1"/>
                </a:solidFill>
              </a:rPr>
              <a:t> in these areas.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Fossilized dinosaur bones </a:t>
            </a:r>
            <a:r>
              <a:rPr lang="en-US" dirty="0" smtClean="0">
                <a:solidFill>
                  <a:schemeClr val="tx1"/>
                </a:solidFill>
              </a:rPr>
              <a:t>have been found in </a:t>
            </a:r>
            <a:r>
              <a:rPr lang="en-US" dirty="0" smtClean="0">
                <a:solidFill>
                  <a:srgbClr val="002060"/>
                </a:solidFill>
              </a:rPr>
              <a:t>Maluti and Drakensberg mountain ranges.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Dinosaurs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C000"/>
                </a:solidFill>
              </a:rPr>
              <a:t>Euskelosarus </a:t>
            </a:r>
            <a:r>
              <a:rPr lang="en-US" b="1" dirty="0" smtClean="0">
                <a:solidFill>
                  <a:schemeClr val="tx1"/>
                </a:solidFill>
              </a:rPr>
              <a:t>was a very </a:t>
            </a:r>
            <a:r>
              <a:rPr lang="en-US" b="1" dirty="0" smtClean="0">
                <a:solidFill>
                  <a:srgbClr val="FFC000"/>
                </a:solidFill>
              </a:rPr>
              <a:t>early dinosaur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It was a </a:t>
            </a:r>
            <a:r>
              <a:rPr lang="en-US" b="1" dirty="0" smtClean="0">
                <a:solidFill>
                  <a:srgbClr val="00FF00"/>
                </a:solidFill>
              </a:rPr>
              <a:t>herbivore.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first fossils </a:t>
            </a:r>
            <a:r>
              <a:rPr lang="en-US" b="1" dirty="0" smtClean="0">
                <a:solidFill>
                  <a:schemeClr val="tx1"/>
                </a:solidFill>
              </a:rPr>
              <a:t>of the </a:t>
            </a:r>
            <a:r>
              <a:rPr lang="en-US" b="1" dirty="0" smtClean="0">
                <a:solidFill>
                  <a:srgbClr val="FF0000"/>
                </a:solidFill>
              </a:rPr>
              <a:t>skull and skeleton </a:t>
            </a:r>
            <a:r>
              <a:rPr lang="en-US" b="1" dirty="0" smtClean="0">
                <a:solidFill>
                  <a:schemeClr val="tx1"/>
                </a:solidFill>
              </a:rPr>
              <a:t>were found near </a:t>
            </a:r>
            <a:r>
              <a:rPr lang="en-US" b="1" dirty="0" smtClean="0">
                <a:solidFill>
                  <a:srgbClr val="FF0000"/>
                </a:solidFill>
              </a:rPr>
              <a:t>Ladybrand</a:t>
            </a:r>
            <a:r>
              <a:rPr lang="en-US" b="1" dirty="0" smtClean="0">
                <a:solidFill>
                  <a:schemeClr val="tx1"/>
                </a:solidFill>
              </a:rPr>
              <a:t> in the </a:t>
            </a:r>
            <a:r>
              <a:rPr lang="en-US" b="1" dirty="0" smtClean="0">
                <a:solidFill>
                  <a:srgbClr val="FF0000"/>
                </a:solidFill>
              </a:rPr>
              <a:t>Eastern Free State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2000" b="1" i="1" dirty="0" smtClean="0">
                <a:solidFill>
                  <a:schemeClr val="tx1"/>
                </a:solidFill>
              </a:rPr>
              <a:t>Euskelosarus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Key Events in Southern Africa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Dinosaurs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 descr="images (5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667000"/>
            <a:ext cx="281940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Key Events in Southern Africa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There is evidence of </a:t>
            </a:r>
            <a:r>
              <a:rPr lang="en-US" dirty="0" smtClean="0">
                <a:solidFill>
                  <a:srgbClr val="00FF00"/>
                </a:solidFill>
              </a:rPr>
              <a:t>early mammals </a:t>
            </a:r>
            <a:r>
              <a:rPr lang="en-US" dirty="0" smtClean="0">
                <a:solidFill>
                  <a:schemeClr val="tx1"/>
                </a:solidFill>
              </a:rPr>
              <a:t>in Southern Africa.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This is a </a:t>
            </a:r>
            <a:r>
              <a:rPr lang="en-US" dirty="0" smtClean="0">
                <a:solidFill>
                  <a:srgbClr val="FF0066"/>
                </a:solidFill>
              </a:rPr>
              <a:t>shrew-sized mammal </a:t>
            </a:r>
            <a:r>
              <a:rPr lang="en-US" dirty="0" smtClean="0">
                <a:solidFill>
                  <a:schemeClr val="tx1"/>
                </a:solidFill>
              </a:rPr>
              <a:t>found in the </a:t>
            </a:r>
            <a:r>
              <a:rPr lang="en-US" dirty="0" smtClean="0">
                <a:solidFill>
                  <a:srgbClr val="FF0066"/>
                </a:solidFill>
              </a:rPr>
              <a:t>Eastern Cape Province and Lesotho.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 smtClean="0">
                <a:solidFill>
                  <a:srgbClr val="009900"/>
                </a:solidFill>
              </a:rPr>
              <a:t>caves of the Cradle of Humankind </a:t>
            </a:r>
            <a:r>
              <a:rPr lang="en-US" dirty="0" smtClean="0">
                <a:solidFill>
                  <a:schemeClr val="tx1"/>
                </a:solidFill>
              </a:rPr>
              <a:t>contains most of the </a:t>
            </a:r>
            <a:r>
              <a:rPr lang="en-US" dirty="0" smtClean="0">
                <a:solidFill>
                  <a:srgbClr val="009900"/>
                </a:solidFill>
              </a:rPr>
              <a:t>fossil evidence of early humans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Evidence of </a:t>
            </a:r>
            <a:r>
              <a:rPr lang="en-US" dirty="0" smtClean="0">
                <a:solidFill>
                  <a:srgbClr val="9900CC"/>
                </a:solidFill>
              </a:rPr>
              <a:t>human existence </a:t>
            </a:r>
            <a:r>
              <a:rPr lang="en-US" dirty="0" smtClean="0">
                <a:solidFill>
                  <a:schemeClr val="tx1"/>
                </a:solidFill>
              </a:rPr>
              <a:t>can also be found in the </a:t>
            </a:r>
            <a:r>
              <a:rPr lang="en-US" dirty="0" smtClean="0">
                <a:solidFill>
                  <a:srgbClr val="9900CC"/>
                </a:solidFill>
              </a:rPr>
              <a:t>Free State, Kwa Zulu Natal and Eastern Cape.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This evidence is in the form of </a:t>
            </a:r>
            <a:r>
              <a:rPr lang="en-US" dirty="0" smtClean="0">
                <a:solidFill>
                  <a:srgbClr val="00B0F0"/>
                </a:solidFill>
              </a:rPr>
              <a:t>fossils and artefacts.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Can you name some artefacts?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SOLUTION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Some examples of artefacts are tools and rock art paintings.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What are Fossils?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3300"/>
                </a:solidFill>
              </a:rPr>
              <a:t>Fossils</a:t>
            </a:r>
            <a:r>
              <a:rPr lang="en-US" dirty="0" smtClean="0">
                <a:solidFill>
                  <a:schemeClr val="tx1"/>
                </a:solidFill>
              </a:rPr>
              <a:t> are </a:t>
            </a:r>
            <a:r>
              <a:rPr lang="en-US" dirty="0" smtClean="0">
                <a:solidFill>
                  <a:srgbClr val="CC3300"/>
                </a:solidFill>
              </a:rPr>
              <a:t>remains of ancient life forms preserved in rock.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They may also occur in </a:t>
            </a:r>
            <a:r>
              <a:rPr lang="en-US" dirty="0" smtClean="0">
                <a:solidFill>
                  <a:srgbClr val="FF0066"/>
                </a:solidFill>
              </a:rPr>
              <a:t>ice, tar and dried sap of trees.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study of fossils is called </a:t>
            </a:r>
            <a:r>
              <a:rPr lang="en-US" dirty="0" smtClean="0">
                <a:solidFill>
                  <a:srgbClr val="006600"/>
                </a:solidFill>
              </a:rPr>
              <a:t>paleontology.</a:t>
            </a:r>
          </a:p>
          <a:p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Missing link in the Fossil Record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>
                <a:solidFill>
                  <a:schemeClr val="tx1"/>
                </a:solidFill>
              </a:rPr>
              <a:t>A missing link is also called a </a:t>
            </a:r>
            <a:r>
              <a:rPr lang="en-US" sz="4000" dirty="0" smtClean="0">
                <a:solidFill>
                  <a:srgbClr val="009900"/>
                </a:solidFill>
              </a:rPr>
              <a:t>transitional fossils</a:t>
            </a:r>
            <a:r>
              <a:rPr lang="en-US" b="0" dirty="0" smtClean="0">
                <a:solidFill>
                  <a:schemeClr val="tx1"/>
                </a:solidFill>
              </a:rPr>
              <a:t>.</a:t>
            </a:r>
          </a:p>
          <a:p>
            <a:endParaRPr lang="en-US" b="0" dirty="0" smtClean="0">
              <a:solidFill>
                <a:schemeClr val="tx1"/>
              </a:solidFill>
            </a:endParaRPr>
          </a:p>
          <a:p>
            <a:r>
              <a:rPr lang="en-US" b="0" dirty="0" smtClean="0">
                <a:solidFill>
                  <a:schemeClr val="tx1"/>
                </a:solidFill>
              </a:rPr>
              <a:t>A </a:t>
            </a:r>
            <a:r>
              <a:rPr lang="en-US" dirty="0" smtClean="0">
                <a:solidFill>
                  <a:srgbClr val="A50021"/>
                </a:solidFill>
              </a:rPr>
              <a:t>transitional fossil </a:t>
            </a:r>
            <a:r>
              <a:rPr lang="en-US" b="0" dirty="0" smtClean="0">
                <a:solidFill>
                  <a:schemeClr val="tx1"/>
                </a:solidFill>
              </a:rPr>
              <a:t>is defined as…</a:t>
            </a:r>
          </a:p>
          <a:p>
            <a:r>
              <a:rPr lang="en-US" b="0" dirty="0" smtClean="0">
                <a:solidFill>
                  <a:schemeClr val="tx1"/>
                </a:solidFill>
              </a:rPr>
              <a:t>Fossil showing </a:t>
            </a:r>
            <a:r>
              <a:rPr lang="en-US" dirty="0" smtClean="0">
                <a:solidFill>
                  <a:srgbClr val="A50021"/>
                </a:solidFill>
              </a:rPr>
              <a:t>features of more primitive </a:t>
            </a:r>
            <a:r>
              <a:rPr lang="en-US" b="0" dirty="0" smtClean="0">
                <a:solidFill>
                  <a:schemeClr val="tx1"/>
                </a:solidFill>
              </a:rPr>
              <a:t>as well as </a:t>
            </a:r>
            <a:r>
              <a:rPr lang="en-US" dirty="0" smtClean="0">
                <a:solidFill>
                  <a:srgbClr val="A50021"/>
                </a:solidFill>
              </a:rPr>
              <a:t>more advanced organisms</a:t>
            </a:r>
            <a:r>
              <a:rPr lang="en-US" b="0" dirty="0" smtClean="0">
                <a:solidFill>
                  <a:schemeClr val="tx1"/>
                </a:solidFill>
              </a:rPr>
              <a:t>.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Transitional Fossil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Missing link in the Fossil Record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These are…</a:t>
            </a:r>
          </a:p>
          <a:p>
            <a:endParaRPr lang="en-US" b="0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b="0" dirty="0" smtClean="0">
                <a:solidFill>
                  <a:schemeClr val="tx1"/>
                </a:solidFill>
              </a:rPr>
              <a:t>Coelacanth</a:t>
            </a:r>
          </a:p>
          <a:p>
            <a:pPr marL="514350" indent="-514350">
              <a:buFont typeface="+mj-lt"/>
              <a:buAutoNum type="alphaLcParenR"/>
            </a:pPr>
            <a:r>
              <a:rPr lang="en-US" b="0" dirty="0" smtClean="0">
                <a:solidFill>
                  <a:schemeClr val="tx1"/>
                </a:solidFill>
              </a:rPr>
              <a:t>Archaeopteryx</a:t>
            </a:r>
          </a:p>
          <a:p>
            <a:pPr marL="514350" indent="-514350">
              <a:buFont typeface="+mj-lt"/>
              <a:buAutoNum type="alphaLcParenR"/>
            </a:pPr>
            <a:r>
              <a:rPr lang="en-US" b="0" dirty="0" smtClean="0">
                <a:solidFill>
                  <a:schemeClr val="tx1"/>
                </a:solidFill>
              </a:rPr>
              <a:t>Thrinaxodon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Transitional Fossil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00FFFF"/>
                </a:solidFill>
              </a:rPr>
              <a:t>Coelacanths</a:t>
            </a:r>
            <a:r>
              <a:rPr lang="en-US" dirty="0" smtClean="0">
                <a:solidFill>
                  <a:schemeClr val="tx1"/>
                </a:solidFill>
              </a:rPr>
              <a:t> is that </a:t>
            </a:r>
            <a:r>
              <a:rPr lang="en-US" b="1" dirty="0" smtClean="0">
                <a:solidFill>
                  <a:srgbClr val="00FFFF"/>
                </a:solidFill>
              </a:rPr>
              <a:t>strange looking fish </a:t>
            </a:r>
            <a:r>
              <a:rPr lang="en-US" dirty="0" smtClean="0">
                <a:solidFill>
                  <a:schemeClr val="tx1"/>
                </a:solidFill>
              </a:rPr>
              <a:t>shown alongside.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Can you see that some of their fins are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lobe like?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This and many other </a:t>
            </a:r>
            <a:r>
              <a:rPr lang="en-US" b="1" dirty="0" smtClean="0">
                <a:solidFill>
                  <a:srgbClr val="00FF00"/>
                </a:solidFill>
              </a:rPr>
              <a:t>features have led scientists</a:t>
            </a:r>
            <a:r>
              <a:rPr lang="en-US" dirty="0" smtClean="0">
                <a:solidFill>
                  <a:schemeClr val="tx1"/>
                </a:solidFill>
              </a:rPr>
              <a:t> to believe that </a:t>
            </a:r>
            <a:r>
              <a:rPr lang="en-US" b="1" dirty="0" smtClean="0">
                <a:solidFill>
                  <a:srgbClr val="00FF00"/>
                </a:solidFill>
              </a:rPr>
              <a:t>they are more closely related </a:t>
            </a:r>
            <a:r>
              <a:rPr lang="en-US" dirty="0" smtClean="0">
                <a:solidFill>
                  <a:schemeClr val="tx1"/>
                </a:solidFill>
              </a:rPr>
              <a:t>to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rgbClr val="00FF00"/>
                </a:solidFill>
              </a:rPr>
              <a:t>amphibians </a:t>
            </a:r>
            <a:r>
              <a:rPr lang="en-US" dirty="0" smtClean="0">
                <a:solidFill>
                  <a:schemeClr val="tx1"/>
                </a:solidFill>
              </a:rPr>
              <a:t>than fish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2400" b="1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Missing link in the Fossil Record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Coelacanths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1828800"/>
            <a:ext cx="4500563" cy="228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62600" y="3886200"/>
            <a:ext cx="2057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Coelacanths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Coelacanths were thought to have become </a:t>
            </a:r>
            <a:r>
              <a:rPr lang="en-US" b="1" dirty="0" smtClean="0">
                <a:solidFill>
                  <a:srgbClr val="FFC000"/>
                </a:solidFill>
              </a:rPr>
              <a:t>extinct </a:t>
            </a:r>
            <a:r>
              <a:rPr lang="en-US" dirty="0" smtClean="0">
                <a:solidFill>
                  <a:schemeClr val="tx1"/>
                </a:solidFill>
              </a:rPr>
              <a:t>about </a:t>
            </a:r>
            <a:r>
              <a:rPr lang="en-US" b="1" dirty="0" smtClean="0">
                <a:solidFill>
                  <a:srgbClr val="FFC000"/>
                </a:solidFill>
              </a:rPr>
              <a:t>70 million years ago.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However in </a:t>
            </a:r>
            <a:r>
              <a:rPr lang="en-US" b="1" dirty="0" smtClean="0">
                <a:solidFill>
                  <a:srgbClr val="7030A0"/>
                </a:solidFill>
              </a:rPr>
              <a:t>1938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 </a:t>
            </a:r>
            <a:r>
              <a:rPr lang="en-US" b="1" dirty="0" smtClean="0">
                <a:solidFill>
                  <a:srgbClr val="7030A0"/>
                </a:solidFill>
              </a:rPr>
              <a:t>living coelacanth was caught of the coast of East London. </a:t>
            </a:r>
          </a:p>
          <a:p>
            <a:endParaRPr lang="en-US" dirty="0"/>
          </a:p>
        </p:txBody>
      </p:sp>
      <p:pic>
        <p:nvPicPr>
          <p:cNvPr id="6" name="Content Placeholder 5" descr="c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67200" y="2362200"/>
            <a:ext cx="4557713" cy="2257425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Missing link in the Fossil Record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Coelacanths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715000" y="5029200"/>
            <a:ext cx="19784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b="1" dirty="0" smtClean="0">
                <a:latin typeface="Perpetua" pitchFamily="18" charset="0"/>
              </a:rPr>
              <a:t>Coelacanth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Missing link in the Fossil Record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>
                <a:solidFill>
                  <a:schemeClr val="tx1"/>
                </a:solidFill>
              </a:rPr>
              <a:t>Since then many living coelacanths have been found.</a:t>
            </a:r>
          </a:p>
          <a:p>
            <a:r>
              <a:rPr lang="en-US" b="0" dirty="0" smtClean="0">
                <a:solidFill>
                  <a:schemeClr val="tx1"/>
                </a:solidFill>
              </a:rPr>
              <a:t>A population of about </a:t>
            </a:r>
            <a:r>
              <a:rPr lang="en-US" dirty="0" smtClean="0">
                <a:solidFill>
                  <a:srgbClr val="00FFFF"/>
                </a:solidFill>
              </a:rPr>
              <a:t>15 coelacanths </a:t>
            </a:r>
            <a:r>
              <a:rPr lang="en-US" b="0" dirty="0" smtClean="0">
                <a:solidFill>
                  <a:schemeClr val="tx1"/>
                </a:solidFill>
              </a:rPr>
              <a:t>have been found near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rgbClr val="00FFFF"/>
                </a:solidFill>
              </a:rPr>
              <a:t>Sodwana Bay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b="0" dirty="0" smtClean="0">
                <a:solidFill>
                  <a:schemeClr val="tx1"/>
                </a:solidFill>
              </a:rPr>
              <a:t>Coelacanths are also called the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rgbClr val="A50021"/>
                </a:solidFill>
              </a:rPr>
              <a:t>living fossil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Coelacanths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Missing link in the Fossil Record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3300"/>
                </a:solidFill>
              </a:rPr>
              <a:t>Coelacanths</a:t>
            </a:r>
            <a:r>
              <a:rPr lang="en-US" b="0" dirty="0" smtClean="0">
                <a:solidFill>
                  <a:schemeClr val="tx1"/>
                </a:solidFill>
              </a:rPr>
              <a:t> are thought to be  </a:t>
            </a:r>
            <a:r>
              <a:rPr lang="en-US" sz="4000" dirty="0" smtClean="0">
                <a:solidFill>
                  <a:srgbClr val="CC3300"/>
                </a:solidFill>
              </a:rPr>
              <a:t>transitional fossil </a:t>
            </a:r>
            <a:r>
              <a:rPr lang="en-US" dirty="0" smtClean="0">
                <a:solidFill>
                  <a:srgbClr val="CC3300"/>
                </a:solidFill>
              </a:rPr>
              <a:t>between fish and amphibians</a:t>
            </a:r>
            <a:r>
              <a:rPr lang="en-US" b="0" dirty="0" smtClean="0">
                <a:solidFill>
                  <a:schemeClr val="tx1"/>
                </a:solidFill>
              </a:rPr>
              <a:t>.</a:t>
            </a:r>
          </a:p>
          <a:p>
            <a:endParaRPr lang="en-US" b="0" dirty="0" smtClean="0">
              <a:solidFill>
                <a:schemeClr val="tx1"/>
              </a:solidFill>
            </a:endParaRPr>
          </a:p>
          <a:p>
            <a:r>
              <a:rPr lang="en-US" b="0" dirty="0" smtClean="0">
                <a:solidFill>
                  <a:schemeClr val="tx1"/>
                </a:solidFill>
              </a:rPr>
              <a:t>It was </a:t>
            </a:r>
            <a:r>
              <a:rPr lang="en-US" dirty="0" smtClean="0">
                <a:solidFill>
                  <a:srgbClr val="FF0066"/>
                </a:solidFill>
              </a:rPr>
              <a:t>discovered</a:t>
            </a:r>
            <a:r>
              <a:rPr lang="en-US" b="0" dirty="0" smtClean="0">
                <a:solidFill>
                  <a:schemeClr val="tx1"/>
                </a:solidFill>
              </a:rPr>
              <a:t> that it has </a:t>
            </a:r>
            <a:r>
              <a:rPr lang="en-US" dirty="0" smtClean="0">
                <a:solidFill>
                  <a:srgbClr val="FF0066"/>
                </a:solidFill>
              </a:rPr>
              <a:t>fins with muscle attachments</a:t>
            </a:r>
            <a:r>
              <a:rPr lang="en-US" b="0" dirty="0" smtClean="0">
                <a:solidFill>
                  <a:schemeClr val="tx1"/>
                </a:solidFill>
              </a:rPr>
              <a:t> .</a:t>
            </a:r>
          </a:p>
          <a:p>
            <a:r>
              <a:rPr lang="en-US" b="0" dirty="0" smtClean="0">
                <a:solidFill>
                  <a:schemeClr val="tx1"/>
                </a:solidFill>
              </a:rPr>
              <a:t>This </a:t>
            </a:r>
            <a:r>
              <a:rPr lang="en-US" dirty="0" smtClean="0">
                <a:solidFill>
                  <a:srgbClr val="9900CC"/>
                </a:solidFill>
              </a:rPr>
              <a:t>lead scientist </a:t>
            </a:r>
            <a:r>
              <a:rPr lang="en-US" b="0" dirty="0" smtClean="0">
                <a:solidFill>
                  <a:schemeClr val="tx1"/>
                </a:solidFill>
              </a:rPr>
              <a:t>to </a:t>
            </a:r>
            <a:r>
              <a:rPr lang="en-US" dirty="0" smtClean="0">
                <a:solidFill>
                  <a:srgbClr val="9900CC"/>
                </a:solidFill>
              </a:rPr>
              <a:t>believe that it is similar </a:t>
            </a:r>
            <a:r>
              <a:rPr lang="en-US" b="0" dirty="0" smtClean="0">
                <a:solidFill>
                  <a:schemeClr val="tx1"/>
                </a:solidFill>
              </a:rPr>
              <a:t>to amphibians ins with enhanced muscle attachments</a:t>
            </a:r>
          </a:p>
          <a:p>
            <a:endParaRPr lang="en-US" b="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Coelacanths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The differences between the coelacanth and the Ichthyostega are…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b="1" dirty="0" smtClean="0">
                <a:solidFill>
                  <a:srgbClr val="FF9900"/>
                </a:solidFill>
              </a:rPr>
              <a:t>bones</a:t>
            </a:r>
            <a:r>
              <a:rPr lang="en-US" dirty="0" smtClean="0">
                <a:solidFill>
                  <a:schemeClr val="tx1"/>
                </a:solidFill>
              </a:rPr>
              <a:t> of the coelacanth are </a:t>
            </a:r>
            <a:r>
              <a:rPr lang="en-US" b="1" dirty="0" smtClean="0">
                <a:solidFill>
                  <a:srgbClr val="FF9900"/>
                </a:solidFill>
              </a:rPr>
              <a:t>not attached to the backbone </a:t>
            </a:r>
            <a:r>
              <a:rPr lang="en-US" dirty="0" smtClean="0">
                <a:solidFill>
                  <a:schemeClr val="tx1"/>
                </a:solidFill>
              </a:rPr>
              <a:t>but  those of Ichthyostega are, as shown in Picture 2. 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>
                <a:solidFill>
                  <a:schemeClr val="tx1"/>
                </a:solidFill>
              </a:rPr>
              <a:t>the structure of the </a:t>
            </a:r>
            <a:r>
              <a:rPr lang="en-US" b="1" dirty="0" smtClean="0">
                <a:solidFill>
                  <a:srgbClr val="7030A0"/>
                </a:solidFill>
              </a:rPr>
              <a:t>bones in coelacanth fins</a:t>
            </a:r>
            <a:r>
              <a:rPr lang="en-US" dirty="0" smtClean="0">
                <a:solidFill>
                  <a:schemeClr val="tx1"/>
                </a:solidFill>
              </a:rPr>
              <a:t> are </a:t>
            </a:r>
            <a:r>
              <a:rPr lang="en-US" b="1" dirty="0" smtClean="0">
                <a:solidFill>
                  <a:srgbClr val="7030A0"/>
                </a:solidFill>
              </a:rPr>
              <a:t>very different</a:t>
            </a:r>
            <a:r>
              <a:rPr lang="en-US" dirty="0" smtClean="0">
                <a:solidFill>
                  <a:schemeClr val="tx1"/>
                </a:solidFill>
              </a:rPr>
              <a:t> from that in </a:t>
            </a:r>
            <a:r>
              <a:rPr lang="en-US" b="1" dirty="0" smtClean="0">
                <a:solidFill>
                  <a:srgbClr val="7030A0"/>
                </a:solidFill>
              </a:rPr>
              <a:t>the bones in Ichthyostega </a:t>
            </a:r>
            <a:r>
              <a:rPr lang="en-US" dirty="0" smtClean="0">
                <a:solidFill>
                  <a:schemeClr val="tx1"/>
                </a:solidFill>
              </a:rPr>
              <a:t>feet, as seen in Pictures 3 and 4.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Missing link in the Fossil Record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8" descr="coe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532834"/>
            <a:ext cx="4038600" cy="2813094"/>
          </a:xfrm>
        </p:spPr>
      </p:pic>
      <p:sp>
        <p:nvSpPr>
          <p:cNvPr id="7" name="TextBox 6"/>
          <p:cNvSpPr txBox="1"/>
          <p:nvPr/>
        </p:nvSpPr>
        <p:spPr>
          <a:xfrm>
            <a:off x="4800600" y="50292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Comparison of ichthyostega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with coelacanth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b="1" dirty="0" smtClean="0">
                <a:solidFill>
                  <a:srgbClr val="FF6600"/>
                </a:solidFill>
              </a:rPr>
              <a:t>fossils </a:t>
            </a:r>
            <a:r>
              <a:rPr lang="en-US" dirty="0" smtClean="0">
                <a:solidFill>
                  <a:schemeClr val="tx1"/>
                </a:solidFill>
              </a:rPr>
              <a:t>of </a:t>
            </a:r>
            <a:r>
              <a:rPr lang="en-US" b="1" dirty="0" smtClean="0">
                <a:solidFill>
                  <a:srgbClr val="FF6600"/>
                </a:solidFill>
              </a:rPr>
              <a:t>Archaeopteryx </a:t>
            </a:r>
            <a:r>
              <a:rPr lang="en-US" dirty="0" smtClean="0">
                <a:solidFill>
                  <a:schemeClr val="tx1"/>
                </a:solidFill>
              </a:rPr>
              <a:t>was found in the </a:t>
            </a:r>
            <a:r>
              <a:rPr lang="en-US" b="1" dirty="0" smtClean="0">
                <a:solidFill>
                  <a:srgbClr val="FF6600"/>
                </a:solidFill>
              </a:rPr>
              <a:t>nineteen century in Germany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It lived during the late </a:t>
            </a:r>
            <a:r>
              <a:rPr lang="en-US" b="1" dirty="0" smtClean="0">
                <a:solidFill>
                  <a:srgbClr val="FF6600"/>
                </a:solidFill>
              </a:rPr>
              <a:t>Jurassic period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It was </a:t>
            </a:r>
            <a:r>
              <a:rPr lang="en-US" b="1" dirty="0" smtClean="0">
                <a:solidFill>
                  <a:srgbClr val="009900"/>
                </a:solidFill>
              </a:rPr>
              <a:t>small</a:t>
            </a:r>
            <a:r>
              <a:rPr lang="en-US" dirty="0" smtClean="0">
                <a:solidFill>
                  <a:schemeClr val="tx1"/>
                </a:solidFill>
              </a:rPr>
              <a:t> in size.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It was a </a:t>
            </a:r>
            <a:r>
              <a:rPr lang="en-US" b="1" dirty="0" smtClean="0">
                <a:solidFill>
                  <a:srgbClr val="009900"/>
                </a:solidFill>
              </a:rPr>
              <a:t>size between that of a pigeon and a crow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Content Placeholder 11" descr="a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209800"/>
            <a:ext cx="3929063" cy="2614613"/>
          </a:xfr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Missing link in the Fossil Record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Archaeopteryx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48200" y="45720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Fossil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 of Archaeopteryx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This is the </a:t>
            </a:r>
            <a:r>
              <a:rPr lang="en-US" b="1" dirty="0" smtClean="0">
                <a:solidFill>
                  <a:srgbClr val="A50021"/>
                </a:solidFill>
              </a:rPr>
              <a:t>missing link between birds and reptiles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Because </a:t>
            </a:r>
            <a:r>
              <a:rPr lang="en-US" b="1" dirty="0" smtClean="0">
                <a:solidFill>
                  <a:srgbClr val="00FFFF"/>
                </a:solidFill>
              </a:rPr>
              <a:t>it had features of both birds and reptiles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Lets look at these.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Content Placeholder 7" descr="a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057400"/>
            <a:ext cx="3929063" cy="2614613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Missing link in the Fossil Record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Archaeopteryx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410200" y="4953000"/>
            <a:ext cx="32723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dirty="0" smtClean="0">
                <a:latin typeface="Perpetua" pitchFamily="18" charset="0"/>
              </a:rPr>
              <a:t>Fossil of Archaeopteryx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It had the </a:t>
            </a:r>
            <a:r>
              <a:rPr lang="en-US" b="1" dirty="0" smtClean="0">
                <a:solidFill>
                  <a:srgbClr val="00FF00"/>
                </a:solidFill>
              </a:rPr>
              <a:t>following features of birds</a:t>
            </a:r>
          </a:p>
          <a:p>
            <a:r>
              <a:rPr lang="en-US" b="1" dirty="0" smtClean="0">
                <a:solidFill>
                  <a:srgbClr val="00FF00"/>
                </a:solidFill>
              </a:rPr>
              <a:t>feathers,</a:t>
            </a:r>
          </a:p>
          <a:p>
            <a:r>
              <a:rPr lang="en-US" b="1" dirty="0" smtClean="0">
                <a:solidFill>
                  <a:srgbClr val="00FF00"/>
                </a:solidFill>
              </a:rPr>
              <a:t>broad wings</a:t>
            </a:r>
            <a:r>
              <a:rPr lang="en-US" dirty="0" smtClean="0">
                <a:solidFill>
                  <a:schemeClr val="tx1"/>
                </a:solidFill>
              </a:rPr>
              <a:t> 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Content Placeholder 5" descr="Archaeopteryx_bw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615178"/>
            <a:ext cx="4038600" cy="2648407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Missing link in the Fossil Record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Archaeopteryx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486400" y="5486400"/>
            <a:ext cx="2501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b="1" dirty="0" smtClean="0">
                <a:latin typeface="Perpetua" pitchFamily="18" charset="0"/>
              </a:rPr>
              <a:t>Fossil of Archaeopteryx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Formation of Fossils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 richest sources of fossils are found in </a:t>
            </a:r>
            <a:r>
              <a:rPr lang="en-US" dirty="0" smtClean="0">
                <a:solidFill>
                  <a:srgbClr val="9900CC"/>
                </a:solidFill>
              </a:rPr>
              <a:t>sedimentary rock.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Sand and silt from the land is carried to the seas and swamps by rivers.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 smtClean="0">
                <a:solidFill>
                  <a:srgbClr val="FF6600"/>
                </a:solidFill>
              </a:rPr>
              <a:t>remains of dead organisms </a:t>
            </a:r>
            <a:r>
              <a:rPr lang="en-US" dirty="0" smtClean="0">
                <a:solidFill>
                  <a:schemeClr val="tx1"/>
                </a:solidFill>
              </a:rPr>
              <a:t>settle to the bottom.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 smtClean="0">
                <a:solidFill>
                  <a:srgbClr val="3333CC"/>
                </a:solidFill>
              </a:rPr>
              <a:t>mineral salts </a:t>
            </a:r>
            <a:r>
              <a:rPr lang="en-US" dirty="0" smtClean="0">
                <a:solidFill>
                  <a:schemeClr val="tx1"/>
                </a:solidFill>
              </a:rPr>
              <a:t>also settle to the bottom.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mineral salts then filter into the body of the dead organism.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organism becomes </a:t>
            </a:r>
            <a:r>
              <a:rPr lang="en-US" dirty="0" smtClean="0">
                <a:solidFill>
                  <a:srgbClr val="666699"/>
                </a:solidFill>
              </a:rPr>
              <a:t>petrified</a:t>
            </a:r>
            <a:r>
              <a:rPr lang="en-US" dirty="0" smtClean="0">
                <a:solidFill>
                  <a:schemeClr val="tx1"/>
                </a:solidFill>
              </a:rPr>
              <a:t>, this means that it turns into </a:t>
            </a:r>
            <a:r>
              <a:rPr lang="en-US" dirty="0" smtClean="0">
                <a:solidFill>
                  <a:srgbClr val="666699"/>
                </a:solidFill>
              </a:rPr>
              <a:t>stone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It had the following features of dinosaurs…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-j</a:t>
            </a:r>
            <a:r>
              <a:rPr lang="en-US" b="1" dirty="0" smtClean="0">
                <a:solidFill>
                  <a:srgbClr val="CC3300"/>
                </a:solidFill>
              </a:rPr>
              <a:t>aws</a:t>
            </a:r>
            <a:r>
              <a:rPr lang="en-US" dirty="0" smtClean="0">
                <a:solidFill>
                  <a:schemeClr val="tx1"/>
                </a:solidFill>
              </a:rPr>
              <a:t> with </a:t>
            </a:r>
            <a:r>
              <a:rPr lang="en-US" b="1" dirty="0" smtClean="0">
                <a:solidFill>
                  <a:srgbClr val="CC3300"/>
                </a:solidFill>
              </a:rPr>
              <a:t>sharp teeth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b="1" dirty="0" smtClean="0">
                <a:solidFill>
                  <a:srgbClr val="CC3300"/>
                </a:solidFill>
              </a:rPr>
              <a:t>three fingers with claws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b="1" dirty="0" smtClean="0">
                <a:solidFill>
                  <a:srgbClr val="CC3300"/>
                </a:solidFill>
              </a:rPr>
              <a:t>a long bony tail</a:t>
            </a:r>
          </a:p>
          <a:p>
            <a:r>
              <a:rPr lang="en-US" b="1" dirty="0" smtClean="0">
                <a:solidFill>
                  <a:srgbClr val="FF0066"/>
                </a:solidFill>
              </a:rPr>
              <a:t>hyper extensible second toes </a:t>
            </a:r>
            <a:r>
              <a:rPr lang="en-US" dirty="0" smtClean="0">
                <a:solidFill>
                  <a:schemeClr val="tx1"/>
                </a:solidFill>
              </a:rPr>
              <a:t>known as "</a:t>
            </a:r>
            <a:r>
              <a:rPr lang="en-US" b="1" dirty="0" smtClean="0">
                <a:solidFill>
                  <a:srgbClr val="FF0066"/>
                </a:solidFill>
              </a:rPr>
              <a:t>killing claws</a:t>
            </a:r>
            <a:r>
              <a:rPr lang="en-US" dirty="0" smtClean="0">
                <a:solidFill>
                  <a:schemeClr val="tx1"/>
                </a:solidFill>
              </a:rPr>
              <a:t>."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Content Placeholder 5" descr="Archaeopteryx_bw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615178"/>
            <a:ext cx="4038600" cy="2648407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Missing link in the Fossil Record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Archaeopteryx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724400" y="5486400"/>
            <a:ext cx="37842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b="1" dirty="0" smtClean="0">
                <a:latin typeface="Perpetua" pitchFamily="18" charset="0"/>
              </a:rPr>
              <a:t>Fossil of Archaeopteryx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It has the following features of the reptile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 </a:t>
            </a:r>
            <a:r>
              <a:rPr lang="en-US" b="1" dirty="0" smtClean="0">
                <a:solidFill>
                  <a:srgbClr val="FF9900"/>
                </a:solidFill>
              </a:rPr>
              <a:t>flat breastbone </a:t>
            </a:r>
            <a:r>
              <a:rPr lang="en-US" dirty="0" smtClean="0">
                <a:solidFill>
                  <a:schemeClr val="tx1"/>
                </a:solidFill>
              </a:rPr>
              <a:t>and </a:t>
            </a:r>
            <a:r>
              <a:rPr lang="en-US" b="1" dirty="0" smtClean="0">
                <a:solidFill>
                  <a:srgbClr val="FF9900"/>
                </a:solidFill>
              </a:rPr>
              <a:t>ribs along </a:t>
            </a:r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b="1" dirty="0" smtClean="0">
                <a:solidFill>
                  <a:srgbClr val="FF9900"/>
                </a:solidFill>
              </a:rPr>
              <a:t>stomach</a:t>
            </a:r>
            <a:r>
              <a:rPr lang="en-US" dirty="0" smtClean="0">
                <a:solidFill>
                  <a:schemeClr val="tx1"/>
                </a:solidFill>
              </a:rPr>
              <a:t>, which are two </a:t>
            </a:r>
            <a:r>
              <a:rPr lang="en-US" b="1" dirty="0" smtClean="0">
                <a:solidFill>
                  <a:srgbClr val="FF9900"/>
                </a:solidFill>
              </a:rPr>
              <a:t>skeletal features </a:t>
            </a:r>
            <a:r>
              <a:rPr lang="en-US" dirty="0" smtClean="0">
                <a:solidFill>
                  <a:schemeClr val="tx1"/>
                </a:solidFill>
              </a:rPr>
              <a:t>that are </a:t>
            </a:r>
            <a:r>
              <a:rPr lang="en-US" b="1" dirty="0" smtClean="0">
                <a:solidFill>
                  <a:srgbClr val="FF9900"/>
                </a:solidFill>
              </a:rPr>
              <a:t>found in reptiles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Content Placeholder 5" descr="Archaeopteryx_bw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615178"/>
            <a:ext cx="4038600" cy="2648407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Missing link in the Fossil Record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Archaeopteryx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257800" y="5486400"/>
            <a:ext cx="32723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dirty="0" smtClean="0">
                <a:latin typeface="Perpetua" pitchFamily="18" charset="0"/>
              </a:rPr>
              <a:t>Fossil of Archaeopteryx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Missing link in the Fossil Record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>
                <a:solidFill>
                  <a:schemeClr val="tx1"/>
                </a:solidFill>
              </a:rPr>
              <a:t>The </a:t>
            </a:r>
            <a:r>
              <a:rPr lang="en-US" dirty="0" smtClean="0">
                <a:solidFill>
                  <a:srgbClr val="9900CC"/>
                </a:solidFill>
              </a:rPr>
              <a:t>Thrinaxodon </a:t>
            </a:r>
            <a:r>
              <a:rPr lang="en-US" b="0" dirty="0" smtClean="0">
                <a:solidFill>
                  <a:schemeClr val="tx1"/>
                </a:solidFill>
              </a:rPr>
              <a:t>lived during the </a:t>
            </a:r>
            <a:r>
              <a:rPr lang="en-US" dirty="0" smtClean="0">
                <a:solidFill>
                  <a:srgbClr val="9900CC"/>
                </a:solidFill>
              </a:rPr>
              <a:t>Triassic period</a:t>
            </a:r>
            <a:r>
              <a:rPr lang="en-US" b="0" dirty="0" smtClean="0">
                <a:solidFill>
                  <a:schemeClr val="tx1"/>
                </a:solidFill>
              </a:rPr>
              <a:t>. </a:t>
            </a:r>
          </a:p>
          <a:p>
            <a:r>
              <a:rPr lang="en-US" b="0" dirty="0" smtClean="0">
                <a:solidFill>
                  <a:schemeClr val="tx1"/>
                </a:solidFill>
              </a:rPr>
              <a:t>It lived in </a:t>
            </a:r>
            <a:r>
              <a:rPr lang="en-US" dirty="0" smtClean="0">
                <a:solidFill>
                  <a:srgbClr val="006600"/>
                </a:solidFill>
              </a:rPr>
              <a:t>shallow burrows in the hillsides or river banks.</a:t>
            </a:r>
          </a:p>
          <a:p>
            <a:r>
              <a:rPr lang="en-US" b="0" dirty="0" smtClean="0">
                <a:solidFill>
                  <a:schemeClr val="tx1"/>
                </a:solidFill>
              </a:rPr>
              <a:t>Thrinaxodon would have been </a:t>
            </a:r>
            <a:r>
              <a:rPr lang="en-US" dirty="0" smtClean="0">
                <a:solidFill>
                  <a:srgbClr val="FF6600"/>
                </a:solidFill>
              </a:rPr>
              <a:t>about the size </a:t>
            </a:r>
            <a:r>
              <a:rPr lang="en-US" b="0" dirty="0" smtClean="0">
                <a:solidFill>
                  <a:schemeClr val="tx1"/>
                </a:solidFill>
              </a:rPr>
              <a:t>of a </a:t>
            </a:r>
            <a:r>
              <a:rPr lang="en-US" dirty="0" smtClean="0">
                <a:solidFill>
                  <a:srgbClr val="FF6600"/>
                </a:solidFill>
              </a:rPr>
              <a:t>modern day pet cat</a:t>
            </a:r>
            <a:r>
              <a:rPr lang="en-US" b="0" dirty="0" smtClean="0">
                <a:solidFill>
                  <a:schemeClr val="tx1"/>
                </a:solidFill>
              </a:rPr>
              <a:t>. </a:t>
            </a:r>
          </a:p>
          <a:p>
            <a:r>
              <a:rPr lang="en-US" b="0" dirty="0" smtClean="0">
                <a:solidFill>
                  <a:schemeClr val="tx1"/>
                </a:solidFill>
              </a:rPr>
              <a:t>It was a </a:t>
            </a:r>
            <a:r>
              <a:rPr lang="en-US" dirty="0" smtClean="0">
                <a:solidFill>
                  <a:srgbClr val="009900"/>
                </a:solidFill>
              </a:rPr>
              <a:t>predator</a:t>
            </a:r>
            <a:r>
              <a:rPr lang="en-US" b="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b="0" dirty="0" smtClean="0">
                <a:solidFill>
                  <a:schemeClr val="tx1"/>
                </a:solidFill>
              </a:rPr>
              <a:t>It was </a:t>
            </a:r>
            <a:r>
              <a:rPr lang="en-US" dirty="0" smtClean="0">
                <a:solidFill>
                  <a:srgbClr val="A50021"/>
                </a:solidFill>
              </a:rPr>
              <a:t>adapted for hunting and eating small animals</a:t>
            </a:r>
            <a:r>
              <a:rPr lang="en-US" b="0" dirty="0" smtClean="0">
                <a:solidFill>
                  <a:schemeClr val="tx1"/>
                </a:solidFill>
              </a:rPr>
              <a:t>.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Thrinaxodon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Missing link in the Fossil Record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It was similar to mammals because it had…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FFFF"/>
                </a:solidFill>
              </a:rPr>
              <a:t>whiskers</a:t>
            </a:r>
            <a:r>
              <a:rPr lang="en-US" b="0" dirty="0" smtClean="0">
                <a:solidFill>
                  <a:schemeClr val="tx1"/>
                </a:solidFill>
              </a:rPr>
              <a:t> because </a:t>
            </a:r>
            <a:r>
              <a:rPr lang="en-US" dirty="0" smtClean="0">
                <a:solidFill>
                  <a:srgbClr val="00FFFF"/>
                </a:solidFill>
              </a:rPr>
              <a:t>small holes </a:t>
            </a:r>
            <a:r>
              <a:rPr lang="en-US" b="0" dirty="0" smtClean="0">
                <a:solidFill>
                  <a:schemeClr val="tx1"/>
                </a:solidFill>
              </a:rPr>
              <a:t>were found in the </a:t>
            </a:r>
            <a:r>
              <a:rPr lang="en-US" dirty="0" smtClean="0">
                <a:solidFill>
                  <a:srgbClr val="00FFFF"/>
                </a:solidFill>
              </a:rPr>
              <a:t>skull</a:t>
            </a:r>
            <a:r>
              <a:rPr lang="en-US" b="0" dirty="0" smtClean="0">
                <a:solidFill>
                  <a:schemeClr val="tx1"/>
                </a:solidFill>
              </a:rPr>
              <a:t>.</a:t>
            </a:r>
          </a:p>
          <a:p>
            <a:pPr>
              <a:buFontTx/>
              <a:buChar char="-"/>
            </a:pPr>
            <a:endParaRPr lang="en-US" b="0" dirty="0" smtClean="0">
              <a:solidFill>
                <a:schemeClr val="tx1"/>
              </a:solidFill>
            </a:endParaRPr>
          </a:p>
          <a:p>
            <a:r>
              <a:rPr lang="en-US" b="0" dirty="0" smtClean="0">
                <a:solidFill>
                  <a:schemeClr val="tx1"/>
                </a:solidFill>
              </a:rPr>
              <a:t>Therefore it is thought that it </a:t>
            </a:r>
            <a:r>
              <a:rPr lang="en-US" dirty="0" smtClean="0">
                <a:solidFill>
                  <a:srgbClr val="00FF00"/>
                </a:solidFill>
              </a:rPr>
              <a:t>could have had fur</a:t>
            </a:r>
            <a:r>
              <a:rPr lang="en-US" b="0" dirty="0" smtClean="0">
                <a:solidFill>
                  <a:schemeClr val="tx1"/>
                </a:solidFill>
              </a:rPr>
              <a:t>.</a:t>
            </a:r>
          </a:p>
          <a:p>
            <a:endParaRPr lang="en-US" b="0" dirty="0" smtClean="0">
              <a:solidFill>
                <a:schemeClr val="tx1"/>
              </a:solidFill>
            </a:endParaRPr>
          </a:p>
          <a:p>
            <a:r>
              <a:rPr lang="en-US" b="0" dirty="0" smtClean="0">
                <a:solidFill>
                  <a:schemeClr val="tx1"/>
                </a:solidFill>
              </a:rPr>
              <a:t>It was also </a:t>
            </a:r>
            <a:r>
              <a:rPr lang="en-US" dirty="0" smtClean="0">
                <a:solidFill>
                  <a:srgbClr val="CC3300"/>
                </a:solidFill>
              </a:rPr>
              <a:t>warm blooded</a:t>
            </a:r>
            <a:r>
              <a:rPr lang="en-US" b="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Thrinaxodon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Missing link in the Fossil Record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It was similar to reptiles because…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b="0" dirty="0" smtClean="0">
                <a:solidFill>
                  <a:schemeClr val="tx1"/>
                </a:solidFill>
              </a:rPr>
              <a:t>It </a:t>
            </a:r>
            <a:r>
              <a:rPr lang="en-US" dirty="0" smtClean="0">
                <a:solidFill>
                  <a:srgbClr val="FF0066"/>
                </a:solidFill>
              </a:rPr>
              <a:t>laid eggs</a:t>
            </a:r>
            <a:r>
              <a:rPr lang="en-US" b="0" dirty="0" smtClean="0">
                <a:solidFill>
                  <a:schemeClr val="tx1"/>
                </a:solidFill>
              </a:rPr>
              <a:t>.</a:t>
            </a:r>
          </a:p>
          <a:p>
            <a:endParaRPr lang="en-US" b="0" dirty="0" smtClean="0">
              <a:solidFill>
                <a:schemeClr val="tx1"/>
              </a:solidFill>
            </a:endParaRPr>
          </a:p>
          <a:p>
            <a:r>
              <a:rPr lang="en-US" b="0" dirty="0" smtClean="0">
                <a:solidFill>
                  <a:schemeClr val="tx1"/>
                </a:solidFill>
              </a:rPr>
              <a:t>Its </a:t>
            </a:r>
            <a:r>
              <a:rPr lang="en-US" dirty="0" smtClean="0">
                <a:solidFill>
                  <a:srgbClr val="9900CC"/>
                </a:solidFill>
              </a:rPr>
              <a:t>skeleton had other reptilian features</a:t>
            </a:r>
            <a:r>
              <a:rPr lang="en-US" b="0" dirty="0" smtClean="0">
                <a:solidFill>
                  <a:schemeClr val="tx1"/>
                </a:solidFill>
              </a:rPr>
              <a:t>.</a:t>
            </a:r>
          </a:p>
          <a:p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Thrinaxodon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Fossil tourism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Fossil tourism is a type of </a:t>
            </a:r>
            <a:r>
              <a:rPr lang="en-US" dirty="0" smtClean="0">
                <a:solidFill>
                  <a:srgbClr val="92D050"/>
                </a:solidFill>
              </a:rPr>
              <a:t>ecotourism</a:t>
            </a:r>
            <a:r>
              <a:rPr lang="en-US" dirty="0" smtClean="0">
                <a:solidFill>
                  <a:schemeClr val="tx1"/>
                </a:solidFill>
              </a:rPr>
              <a:t>, but in fossil tourism the </a:t>
            </a:r>
            <a:r>
              <a:rPr lang="en-US" dirty="0" smtClean="0">
                <a:solidFill>
                  <a:srgbClr val="92D050"/>
                </a:solidFill>
              </a:rPr>
              <a:t>main attraction </a:t>
            </a:r>
            <a:r>
              <a:rPr lang="en-US" dirty="0" smtClean="0">
                <a:solidFill>
                  <a:schemeClr val="tx1"/>
                </a:solidFill>
              </a:rPr>
              <a:t>is its </a:t>
            </a:r>
            <a:r>
              <a:rPr lang="en-US" dirty="0" smtClean="0">
                <a:solidFill>
                  <a:srgbClr val="92D050"/>
                </a:solidFill>
              </a:rPr>
              <a:t>fossils.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Can you explain what ecotourism is?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One of the most famous fossils sites is the </a:t>
            </a:r>
            <a:r>
              <a:rPr lang="en-US" dirty="0" smtClean="0">
                <a:solidFill>
                  <a:srgbClr val="FF0066"/>
                </a:solidFill>
              </a:rPr>
              <a:t>Cradle of Humankind.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Cradle of Humankind is found in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Gauteng and North West Province.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It is </a:t>
            </a:r>
            <a:r>
              <a:rPr lang="en-US" dirty="0" smtClean="0">
                <a:solidFill>
                  <a:srgbClr val="9900CC"/>
                </a:solidFill>
              </a:rPr>
              <a:t>47 000 hectares </a:t>
            </a:r>
            <a:r>
              <a:rPr lang="en-US" dirty="0" smtClean="0">
                <a:solidFill>
                  <a:schemeClr val="tx1"/>
                </a:solidFill>
              </a:rPr>
              <a:t>in size.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SOLUTION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Ecotourism is the type of tourism whose main attraction is the fauna, flora and the environmental features of a place.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Fossil tourism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It is made up of the </a:t>
            </a:r>
            <a:r>
              <a:rPr lang="en-US" dirty="0" smtClean="0">
                <a:solidFill>
                  <a:srgbClr val="C00000"/>
                </a:solidFill>
              </a:rPr>
              <a:t>Sterkfontein, Swartkrans, Kromdraai regions.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It is a </a:t>
            </a:r>
            <a:r>
              <a:rPr lang="en-US" dirty="0" smtClean="0">
                <a:solidFill>
                  <a:srgbClr val="00FFFF"/>
                </a:solidFill>
              </a:rPr>
              <a:t>World Heritage Site </a:t>
            </a:r>
            <a:r>
              <a:rPr lang="en-US" dirty="0" smtClean="0">
                <a:solidFill>
                  <a:schemeClr val="tx1"/>
                </a:solidFill>
              </a:rPr>
              <a:t>since </a:t>
            </a:r>
            <a:r>
              <a:rPr lang="en-US" dirty="0" smtClean="0">
                <a:solidFill>
                  <a:srgbClr val="00FFFF"/>
                </a:solidFill>
              </a:rPr>
              <a:t>1999.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It is one of the </a:t>
            </a:r>
            <a:r>
              <a:rPr lang="en-US" dirty="0" smtClean="0">
                <a:solidFill>
                  <a:srgbClr val="00FF00"/>
                </a:solidFill>
              </a:rPr>
              <a:t>richest source of fossils of early humans.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40% of all human-ancestor fossils have been found here.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Cradle of Humankind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Fossil tourism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 West Coast Fossil Park is found in the </a:t>
            </a:r>
            <a:r>
              <a:rPr lang="en-US" dirty="0" smtClean="0">
                <a:solidFill>
                  <a:srgbClr val="00FF00"/>
                </a:solidFill>
              </a:rPr>
              <a:t>Western Cape Province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It is found along the </a:t>
            </a:r>
            <a:r>
              <a:rPr lang="en-US" dirty="0" smtClean="0">
                <a:solidFill>
                  <a:srgbClr val="FF0000"/>
                </a:solidFill>
              </a:rPr>
              <a:t>west coast</a:t>
            </a:r>
            <a:r>
              <a:rPr lang="en-US" dirty="0" smtClean="0">
                <a:solidFill>
                  <a:schemeClr val="tx1"/>
                </a:solidFill>
              </a:rPr>
              <a:t>, a few kilometers inland of the </a:t>
            </a:r>
            <a:r>
              <a:rPr lang="en-US" dirty="0" smtClean="0">
                <a:solidFill>
                  <a:srgbClr val="FF0000"/>
                </a:solidFill>
              </a:rPr>
              <a:t>Langebaan Lagoon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This was once a </a:t>
            </a:r>
            <a:r>
              <a:rPr lang="en-US" dirty="0" smtClean="0">
                <a:solidFill>
                  <a:srgbClr val="FFC000"/>
                </a:solidFill>
              </a:rPr>
              <a:t>phosphate mine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It has the </a:t>
            </a:r>
            <a:r>
              <a:rPr lang="en-US" dirty="0" smtClean="0">
                <a:solidFill>
                  <a:srgbClr val="00B050"/>
                </a:solidFill>
              </a:rPr>
              <a:t>greatest diversity </a:t>
            </a:r>
            <a:r>
              <a:rPr lang="en-US" dirty="0" smtClean="0">
                <a:solidFill>
                  <a:schemeClr val="tx1"/>
                </a:solidFill>
              </a:rPr>
              <a:t>of </a:t>
            </a:r>
            <a:r>
              <a:rPr lang="en-US" dirty="0" smtClean="0">
                <a:solidFill>
                  <a:srgbClr val="00B050"/>
                </a:solidFill>
              </a:rPr>
              <a:t>five million old fossils.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It contained the fossils of the </a:t>
            </a:r>
            <a:r>
              <a:rPr lang="en-US" dirty="0" smtClean="0">
                <a:solidFill>
                  <a:srgbClr val="CC3300"/>
                </a:solidFill>
              </a:rPr>
              <a:t>first bear ever found south of the Sahara.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Fossils of the </a:t>
            </a:r>
            <a:r>
              <a:rPr lang="en-US" dirty="0" smtClean="0">
                <a:solidFill>
                  <a:srgbClr val="FF0066"/>
                </a:solidFill>
              </a:rPr>
              <a:t>extinct true seal and four extinct species of penguins</a:t>
            </a:r>
            <a:r>
              <a:rPr lang="en-US" dirty="0" smtClean="0">
                <a:solidFill>
                  <a:schemeClr val="tx1"/>
                </a:solidFill>
              </a:rPr>
              <a:t> were found here.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West Coast Fossil Park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Fossil tourism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There are many </a:t>
            </a:r>
            <a:r>
              <a:rPr lang="en-US" dirty="0" smtClean="0">
                <a:solidFill>
                  <a:srgbClr val="FF0066"/>
                </a:solidFill>
              </a:rPr>
              <a:t>hand on activities </a:t>
            </a:r>
            <a:r>
              <a:rPr lang="en-US" dirty="0" smtClean="0">
                <a:solidFill>
                  <a:schemeClr val="tx1"/>
                </a:solidFill>
              </a:rPr>
              <a:t>at the park that makes it very </a:t>
            </a:r>
            <a:r>
              <a:rPr lang="en-US" dirty="0" smtClean="0">
                <a:solidFill>
                  <a:srgbClr val="FF0066"/>
                </a:solidFill>
              </a:rPr>
              <a:t>exciting for the tourist.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Tourists are able to </a:t>
            </a:r>
            <a:r>
              <a:rPr lang="en-US" dirty="0" smtClean="0">
                <a:solidFill>
                  <a:srgbClr val="9900CC"/>
                </a:solidFill>
              </a:rPr>
              <a:t>sift in the sand </a:t>
            </a:r>
            <a:r>
              <a:rPr lang="en-US" dirty="0" smtClean="0">
                <a:solidFill>
                  <a:schemeClr val="tx1"/>
                </a:solidFill>
              </a:rPr>
              <a:t>looking for </a:t>
            </a:r>
            <a:r>
              <a:rPr lang="en-US" dirty="0" smtClean="0">
                <a:solidFill>
                  <a:srgbClr val="9900CC"/>
                </a:solidFill>
              </a:rPr>
              <a:t>fossils</a:t>
            </a:r>
            <a:r>
              <a:rPr lang="en-US" dirty="0" smtClean="0">
                <a:solidFill>
                  <a:schemeClr val="tx1"/>
                </a:solidFill>
              </a:rPr>
              <a:t>, with the promise that if you find </a:t>
            </a:r>
            <a:r>
              <a:rPr lang="en-US" dirty="0" smtClean="0">
                <a:solidFill>
                  <a:srgbClr val="9900CC"/>
                </a:solidFill>
              </a:rPr>
              <a:t>something new </a:t>
            </a:r>
            <a:r>
              <a:rPr lang="en-US" dirty="0" smtClean="0">
                <a:solidFill>
                  <a:schemeClr val="tx1"/>
                </a:solidFill>
              </a:rPr>
              <a:t>( no one has found) then it will be </a:t>
            </a:r>
            <a:r>
              <a:rPr lang="en-US" dirty="0" smtClean="0">
                <a:solidFill>
                  <a:srgbClr val="9900CC"/>
                </a:solidFill>
              </a:rPr>
              <a:t>named after you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Plans have been put into place to start a </a:t>
            </a:r>
            <a:r>
              <a:rPr lang="en-US" dirty="0" smtClean="0">
                <a:solidFill>
                  <a:srgbClr val="0070C0"/>
                </a:solidFill>
              </a:rPr>
              <a:t>national fossil and rock art route</a:t>
            </a:r>
            <a:r>
              <a:rPr lang="en-US" dirty="0" smtClean="0">
                <a:solidFill>
                  <a:schemeClr val="tx1"/>
                </a:solidFill>
              </a:rPr>
              <a:t>, that joins the Fossil Park to the Cradle.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West Coast Fossil Park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Formation of Fossils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An </a:t>
            </a:r>
            <a:r>
              <a:rPr lang="en-US" dirty="0" smtClean="0">
                <a:solidFill>
                  <a:srgbClr val="669900"/>
                </a:solidFill>
              </a:rPr>
              <a:t>imprint</a:t>
            </a:r>
            <a:r>
              <a:rPr lang="en-US" dirty="0" smtClean="0">
                <a:solidFill>
                  <a:schemeClr val="tx1"/>
                </a:solidFill>
              </a:rPr>
              <a:t> is left behind when the organism starts to decay before it becomes petrified.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Therefore some fossils are actual or  parts of the dead organism while other fossils are just </a:t>
            </a:r>
            <a:r>
              <a:rPr lang="en-US" dirty="0" smtClean="0">
                <a:solidFill>
                  <a:srgbClr val="FF0066"/>
                </a:solidFill>
              </a:rPr>
              <a:t>impressions or imprints.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Imprints are just outlines of the dead organism or parts of it left in the stone.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Imprints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Fossil tourism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Important fossils </a:t>
            </a:r>
            <a:r>
              <a:rPr lang="en-US" dirty="0" smtClean="0">
                <a:solidFill>
                  <a:schemeClr val="tx1"/>
                </a:solidFill>
              </a:rPr>
              <a:t>have been moved to </a:t>
            </a:r>
            <a:r>
              <a:rPr lang="en-US" dirty="0" smtClean="0">
                <a:solidFill>
                  <a:srgbClr val="92D050"/>
                </a:solidFill>
              </a:rPr>
              <a:t>museums</a:t>
            </a:r>
            <a:r>
              <a:rPr lang="en-US" dirty="0" smtClean="0">
                <a:solidFill>
                  <a:schemeClr val="tx1"/>
                </a:solidFill>
              </a:rPr>
              <a:t> once they have been discovered.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 smtClean="0">
                <a:solidFill>
                  <a:srgbClr val="00B0F0"/>
                </a:solidFill>
              </a:rPr>
              <a:t>dinosaur fossil </a:t>
            </a:r>
            <a:r>
              <a:rPr lang="en-US" dirty="0" smtClean="0">
                <a:solidFill>
                  <a:schemeClr val="tx1"/>
                </a:solidFill>
              </a:rPr>
              <a:t>found in the </a:t>
            </a:r>
            <a:r>
              <a:rPr lang="en-US" dirty="0" smtClean="0">
                <a:solidFill>
                  <a:srgbClr val="00B0F0"/>
                </a:solidFill>
              </a:rPr>
              <a:t>Karoo</a:t>
            </a:r>
            <a:r>
              <a:rPr lang="en-US" dirty="0" smtClean="0">
                <a:solidFill>
                  <a:schemeClr val="tx1"/>
                </a:solidFill>
              </a:rPr>
              <a:t> have been moved to the </a:t>
            </a:r>
            <a:r>
              <a:rPr lang="en-US" dirty="0" smtClean="0">
                <a:solidFill>
                  <a:srgbClr val="00B0F0"/>
                </a:solidFill>
              </a:rPr>
              <a:t>museum in Graaff-Reinet.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So the </a:t>
            </a:r>
            <a:r>
              <a:rPr lang="en-US" dirty="0" smtClean="0">
                <a:solidFill>
                  <a:srgbClr val="00B050"/>
                </a:solidFill>
              </a:rPr>
              <a:t>museums </a:t>
            </a:r>
            <a:r>
              <a:rPr lang="en-US" dirty="0" smtClean="0">
                <a:solidFill>
                  <a:schemeClr val="tx1"/>
                </a:solidFill>
              </a:rPr>
              <a:t>become important </a:t>
            </a:r>
            <a:r>
              <a:rPr lang="en-US" dirty="0" smtClean="0">
                <a:solidFill>
                  <a:srgbClr val="00B050"/>
                </a:solidFill>
              </a:rPr>
              <a:t>fossil tourist attractions.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Museums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Fossil tourism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Fossil tourism: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Creates jobs.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Generates income for people living in these areas.  </a:t>
            </a:r>
            <a:r>
              <a:rPr lang="en-US" dirty="0" smtClean="0">
                <a:solidFill>
                  <a:srgbClr val="FF0000"/>
                </a:solidFill>
              </a:rPr>
              <a:t>Can you name some of these jobs?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Creates business opportunities for travel agents and tour operators.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Advantages of Fossil Tourism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SOLUTION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Jobs such as ticket sellers, tour guides, vendors of food, clothing and gifts.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Terminology: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229600" cy="4678363"/>
          </a:xfrm>
        </p:spPr>
        <p:txBody>
          <a:bodyPr>
            <a:normAutofit fontScale="62500" lnSpcReduction="20000"/>
          </a:bodyPr>
          <a:lstStyle/>
          <a:p>
            <a:r>
              <a:rPr lang="en-US" sz="4400" dirty="0" smtClean="0">
                <a:solidFill>
                  <a:srgbClr val="92D050"/>
                </a:solidFill>
              </a:rPr>
              <a:t>Fossils</a:t>
            </a:r>
            <a:r>
              <a:rPr lang="en-US" sz="4400" dirty="0" smtClean="0">
                <a:solidFill>
                  <a:schemeClr val="tx1"/>
                </a:solidFill>
              </a:rPr>
              <a:t> are remains of ancient life forms preserved in rock.</a:t>
            </a:r>
          </a:p>
          <a:p>
            <a:r>
              <a:rPr lang="en-US" sz="4400" dirty="0" smtClean="0">
                <a:solidFill>
                  <a:srgbClr val="92D050"/>
                </a:solidFill>
              </a:rPr>
              <a:t>Paleontology</a:t>
            </a:r>
            <a:r>
              <a:rPr lang="en-US" sz="4400" dirty="0" smtClean="0">
                <a:solidFill>
                  <a:schemeClr val="tx1"/>
                </a:solidFill>
              </a:rPr>
              <a:t> is the study of fossils.</a:t>
            </a:r>
          </a:p>
          <a:p>
            <a:r>
              <a:rPr lang="en-US" sz="4400" dirty="0" smtClean="0">
                <a:solidFill>
                  <a:srgbClr val="92D050"/>
                </a:solidFill>
              </a:rPr>
              <a:t>Petrify</a:t>
            </a:r>
            <a:r>
              <a:rPr lang="en-US" sz="4400" dirty="0" smtClean="0">
                <a:solidFill>
                  <a:schemeClr val="tx1"/>
                </a:solidFill>
              </a:rPr>
              <a:t> this means to turn into stone.</a:t>
            </a:r>
          </a:p>
          <a:p>
            <a:r>
              <a:rPr lang="en-US" sz="4400" dirty="0" smtClean="0">
                <a:solidFill>
                  <a:srgbClr val="92D050"/>
                </a:solidFill>
              </a:rPr>
              <a:t>Imprint</a:t>
            </a:r>
            <a:r>
              <a:rPr lang="en-US" sz="4400" dirty="0" smtClean="0">
                <a:solidFill>
                  <a:schemeClr val="tx1"/>
                </a:solidFill>
              </a:rPr>
              <a:t>s are left behind when the organisms start to decay before it becomes petrified.</a:t>
            </a:r>
          </a:p>
          <a:p>
            <a:r>
              <a:rPr lang="en-US" sz="4400" dirty="0" smtClean="0">
                <a:solidFill>
                  <a:srgbClr val="92D050"/>
                </a:solidFill>
              </a:rPr>
              <a:t>Strata</a:t>
            </a:r>
            <a:r>
              <a:rPr lang="en-US" sz="4400" dirty="0" smtClean="0">
                <a:solidFill>
                  <a:schemeClr val="tx1"/>
                </a:solidFill>
              </a:rPr>
              <a:t> are the in layers in which sedimentary rock pile up.</a:t>
            </a:r>
          </a:p>
          <a:p>
            <a:r>
              <a:rPr lang="en-US" sz="4400" dirty="0" smtClean="0">
                <a:solidFill>
                  <a:srgbClr val="92D050"/>
                </a:solidFill>
              </a:rPr>
              <a:t>Index </a:t>
            </a:r>
            <a:r>
              <a:rPr lang="en-US" sz="4400" dirty="0" smtClean="0">
                <a:solidFill>
                  <a:schemeClr val="tx1"/>
                </a:solidFill>
              </a:rPr>
              <a:t>fossils are fossils which have occurred in a particular period of time and then can be used to determine the age of other fossils by comparison with them.</a:t>
            </a:r>
          </a:p>
          <a:p>
            <a:endParaRPr lang="en-US" sz="4400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rgbClr val="CC3300"/>
              </a:solidFill>
            </a:endParaRP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Terminology: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Amber</a:t>
            </a:r>
            <a:r>
              <a:rPr lang="en-US" dirty="0" smtClean="0">
                <a:solidFill>
                  <a:schemeClr val="tx1"/>
                </a:solidFill>
              </a:rPr>
              <a:t> is the hardened form of liquid sap.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Relative dating </a:t>
            </a:r>
            <a:r>
              <a:rPr lang="en-US" dirty="0" smtClean="0">
                <a:solidFill>
                  <a:schemeClr val="tx1"/>
                </a:solidFill>
              </a:rPr>
              <a:t>finds the age of the fossil by comparing it to another fossil or geological event.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Radiometric dating </a:t>
            </a:r>
            <a:r>
              <a:rPr lang="en-US" dirty="0" smtClean="0">
                <a:solidFill>
                  <a:schemeClr val="tx1"/>
                </a:solidFill>
              </a:rPr>
              <a:t>tries to find out how long ago a particular fossil was formed.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Stromatolites</a:t>
            </a:r>
            <a:r>
              <a:rPr lang="en-US" dirty="0" smtClean="0">
                <a:solidFill>
                  <a:schemeClr val="tx1"/>
                </a:solidFill>
              </a:rPr>
              <a:t> are dome-shaped  mat like layers of rock.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Fossil tourism </a:t>
            </a:r>
            <a:r>
              <a:rPr lang="en-US" dirty="0" smtClean="0">
                <a:solidFill>
                  <a:schemeClr val="tx1"/>
                </a:solidFill>
              </a:rPr>
              <a:t>is a type of ecotourism, where the main attraction is its fossils.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rgbClr val="FF6600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Something for your to do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The solid formed from the hardening of the liquid sap of trees is called…</a:t>
            </a:r>
          </a:p>
          <a:p>
            <a:pPr marL="514350" indent="-514350"/>
            <a:r>
              <a:rPr lang="en-US" dirty="0" smtClean="0">
                <a:solidFill>
                  <a:schemeClr val="tx1"/>
                </a:solidFill>
              </a:rPr>
              <a:t>	A.  Amber</a:t>
            </a:r>
          </a:p>
          <a:p>
            <a:pPr marL="514350" indent="-514350"/>
            <a:r>
              <a:rPr lang="en-US" dirty="0" smtClean="0">
                <a:solidFill>
                  <a:schemeClr val="tx1"/>
                </a:solidFill>
              </a:rPr>
              <a:t>	B.  Tar</a:t>
            </a:r>
          </a:p>
          <a:p>
            <a:pPr marL="514350" indent="-514350"/>
            <a:r>
              <a:rPr lang="en-US" dirty="0" smtClean="0">
                <a:solidFill>
                  <a:schemeClr val="tx1"/>
                </a:solidFill>
              </a:rPr>
              <a:t>	C.  Sapped</a:t>
            </a:r>
          </a:p>
          <a:p>
            <a:pPr marL="514350" indent="-514350"/>
            <a:r>
              <a:rPr lang="en-US" dirty="0" smtClean="0">
                <a:solidFill>
                  <a:schemeClr val="tx1"/>
                </a:solidFill>
              </a:rPr>
              <a:t>	D.  Ice</a:t>
            </a:r>
          </a:p>
          <a:p>
            <a:pPr marL="514350" indent="-51435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2"/>
            </a:pPr>
            <a:r>
              <a:rPr lang="en-US" dirty="0" smtClean="0">
                <a:solidFill>
                  <a:schemeClr val="tx1"/>
                </a:solidFill>
              </a:rPr>
              <a:t>The process of finding out the ages of rocks and fossils using radioactive elements is…</a:t>
            </a:r>
          </a:p>
          <a:p>
            <a:pPr marL="514350" indent="-514350"/>
            <a:r>
              <a:rPr lang="en-US" dirty="0" smtClean="0">
                <a:solidFill>
                  <a:schemeClr val="tx1"/>
                </a:solidFill>
              </a:rPr>
              <a:t>	A.  Relative dating</a:t>
            </a:r>
          </a:p>
          <a:p>
            <a:pPr marL="514350" indent="-514350"/>
            <a:r>
              <a:rPr lang="en-US" dirty="0" smtClean="0">
                <a:solidFill>
                  <a:schemeClr val="tx1"/>
                </a:solidFill>
              </a:rPr>
              <a:t>	B.  Paleontology</a:t>
            </a:r>
          </a:p>
          <a:p>
            <a:pPr marL="514350" indent="-514350"/>
            <a:r>
              <a:rPr lang="en-US" dirty="0" smtClean="0">
                <a:solidFill>
                  <a:schemeClr val="tx1"/>
                </a:solidFill>
              </a:rPr>
              <a:t>	C.  Timing</a:t>
            </a:r>
          </a:p>
          <a:p>
            <a:pPr marL="514350" indent="-514350"/>
            <a:r>
              <a:rPr lang="en-US" dirty="0" smtClean="0">
                <a:solidFill>
                  <a:schemeClr val="tx1"/>
                </a:solidFill>
              </a:rPr>
              <a:t>	D.  Radiometric dating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3"/>
            </a:pPr>
            <a:r>
              <a:rPr lang="en-US" dirty="0" smtClean="0">
                <a:solidFill>
                  <a:schemeClr val="tx1"/>
                </a:solidFill>
              </a:rPr>
              <a:t>The process of finding out the ages of fossils by comparison with another fossil or rock.</a:t>
            </a:r>
          </a:p>
          <a:p>
            <a:pPr marL="514350" indent="-514350"/>
            <a:r>
              <a:rPr lang="en-US" dirty="0" smtClean="0">
                <a:solidFill>
                  <a:schemeClr val="tx1"/>
                </a:solidFill>
              </a:rPr>
              <a:t>	A.  Relative dating</a:t>
            </a:r>
          </a:p>
          <a:p>
            <a:pPr marL="514350" indent="-514350"/>
            <a:r>
              <a:rPr lang="en-US" dirty="0" smtClean="0">
                <a:solidFill>
                  <a:schemeClr val="tx1"/>
                </a:solidFill>
              </a:rPr>
              <a:t>	B.  Paleontology</a:t>
            </a:r>
          </a:p>
          <a:p>
            <a:pPr marL="514350" indent="-514350"/>
            <a:r>
              <a:rPr lang="en-US" dirty="0" smtClean="0">
                <a:solidFill>
                  <a:schemeClr val="tx1"/>
                </a:solidFill>
              </a:rPr>
              <a:t>	C.  Timing</a:t>
            </a:r>
          </a:p>
          <a:p>
            <a:pPr marL="514350" indent="-514350"/>
            <a:r>
              <a:rPr lang="en-US" dirty="0" smtClean="0">
                <a:solidFill>
                  <a:schemeClr val="tx1"/>
                </a:solidFill>
              </a:rPr>
              <a:t>	D.  Radiometric dating</a:t>
            </a:r>
          </a:p>
          <a:p>
            <a:pPr marL="514350" indent="-514350"/>
            <a:endParaRPr lang="en-US" dirty="0" smtClean="0">
              <a:solidFill>
                <a:schemeClr val="tx1"/>
              </a:solidFill>
            </a:endParaRPr>
          </a:p>
          <a:p>
            <a:pPr marL="514350" indent="-514350"/>
            <a:r>
              <a:rPr lang="en-US" dirty="0" smtClean="0">
                <a:solidFill>
                  <a:schemeClr val="tx1"/>
                </a:solidFill>
              </a:rPr>
              <a:t>	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4"/>
            </a:pPr>
            <a:r>
              <a:rPr lang="en-US" dirty="0" smtClean="0">
                <a:solidFill>
                  <a:schemeClr val="tx1"/>
                </a:solidFill>
              </a:rPr>
              <a:t>Substances which give of nuclear radiation and decay into other substances are called…</a:t>
            </a:r>
          </a:p>
          <a:p>
            <a:pPr marL="514350" indent="-514350"/>
            <a:r>
              <a:rPr lang="en-US" dirty="0" smtClean="0">
                <a:solidFill>
                  <a:schemeClr val="tx1"/>
                </a:solidFill>
              </a:rPr>
              <a:t>	A.  Relative</a:t>
            </a:r>
          </a:p>
          <a:p>
            <a:pPr marL="514350" indent="-514350"/>
            <a:r>
              <a:rPr lang="en-US" dirty="0" smtClean="0">
                <a:solidFill>
                  <a:schemeClr val="tx1"/>
                </a:solidFill>
              </a:rPr>
              <a:t>	B.  Radioactive</a:t>
            </a:r>
          </a:p>
          <a:p>
            <a:pPr marL="514350" indent="-514350"/>
            <a:r>
              <a:rPr lang="en-US" dirty="0" smtClean="0">
                <a:solidFill>
                  <a:schemeClr val="tx1"/>
                </a:solidFill>
              </a:rPr>
              <a:t>	C.  Radiometric</a:t>
            </a:r>
          </a:p>
          <a:p>
            <a:pPr marL="514350" indent="-514350"/>
            <a:r>
              <a:rPr lang="en-US" dirty="0" smtClean="0">
                <a:solidFill>
                  <a:schemeClr val="tx1"/>
                </a:solidFill>
              </a:rPr>
              <a:t>	D.  Reactive</a:t>
            </a:r>
          </a:p>
          <a:p>
            <a:pPr marL="514350" indent="-51435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5"/>
            </a:pPr>
            <a:r>
              <a:rPr lang="en-US" dirty="0" smtClean="0">
                <a:solidFill>
                  <a:schemeClr val="tx1"/>
                </a:solidFill>
              </a:rPr>
              <a:t>The group name given to the first life forms, which developed on Earth about 3.8 billion years ago is…</a:t>
            </a:r>
          </a:p>
          <a:p>
            <a:pPr marL="514350" indent="-514350"/>
            <a:r>
              <a:rPr lang="en-US" dirty="0" smtClean="0">
                <a:solidFill>
                  <a:schemeClr val="tx1"/>
                </a:solidFill>
              </a:rPr>
              <a:t>	A.  Coelacanth</a:t>
            </a:r>
          </a:p>
          <a:p>
            <a:pPr marL="514350" indent="-514350"/>
            <a:r>
              <a:rPr lang="en-US" dirty="0" smtClean="0">
                <a:solidFill>
                  <a:schemeClr val="tx1"/>
                </a:solidFill>
              </a:rPr>
              <a:t>	B.  </a:t>
            </a:r>
            <a:r>
              <a:rPr lang="en-US" i="1" dirty="0" smtClean="0">
                <a:solidFill>
                  <a:schemeClr val="tx1"/>
                </a:solidFill>
              </a:rPr>
              <a:t>Glossopteris</a:t>
            </a:r>
          </a:p>
          <a:p>
            <a:pPr marL="514350" indent="-514350"/>
            <a:r>
              <a:rPr lang="en-US" dirty="0" smtClean="0">
                <a:solidFill>
                  <a:schemeClr val="tx1"/>
                </a:solidFill>
              </a:rPr>
              <a:t>	C.  Photosynthetic bacteria</a:t>
            </a:r>
          </a:p>
          <a:p>
            <a:pPr marL="514350" indent="-514350"/>
            <a:r>
              <a:rPr lang="en-US" dirty="0" smtClean="0">
                <a:solidFill>
                  <a:schemeClr val="tx1"/>
                </a:solidFill>
              </a:rPr>
              <a:t>	D.  </a:t>
            </a:r>
            <a:r>
              <a:rPr lang="en-US" i="1" dirty="0" smtClean="0">
                <a:solidFill>
                  <a:schemeClr val="tx1"/>
                </a:solidFill>
              </a:rPr>
              <a:t>Euskelosaurus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Formation of Fossils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 smtClean="0">
                <a:solidFill>
                  <a:srgbClr val="FF9900"/>
                </a:solidFill>
              </a:rPr>
              <a:t>sedimentary rock </a:t>
            </a:r>
            <a:r>
              <a:rPr lang="en-US" dirty="0" smtClean="0">
                <a:solidFill>
                  <a:schemeClr val="tx1"/>
                </a:solidFill>
              </a:rPr>
              <a:t>pile up over each other </a:t>
            </a:r>
            <a:r>
              <a:rPr lang="en-US" dirty="0" smtClean="0">
                <a:solidFill>
                  <a:srgbClr val="FF9900"/>
                </a:solidFill>
              </a:rPr>
              <a:t>over millions of years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They pile up in </a:t>
            </a:r>
            <a:r>
              <a:rPr lang="en-US" dirty="0" smtClean="0">
                <a:solidFill>
                  <a:srgbClr val="009900"/>
                </a:solidFill>
              </a:rPr>
              <a:t>layers </a:t>
            </a:r>
            <a:r>
              <a:rPr lang="en-US" dirty="0" smtClean="0">
                <a:solidFill>
                  <a:schemeClr val="tx1"/>
                </a:solidFill>
              </a:rPr>
              <a:t>called </a:t>
            </a:r>
            <a:r>
              <a:rPr lang="en-US" dirty="0" smtClean="0">
                <a:solidFill>
                  <a:srgbClr val="009900"/>
                </a:solidFill>
              </a:rPr>
              <a:t>strata.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 smtClean="0">
                <a:solidFill>
                  <a:srgbClr val="FF0066"/>
                </a:solidFill>
              </a:rPr>
              <a:t>oldest layer is at the bottom </a:t>
            </a:r>
            <a:r>
              <a:rPr lang="en-US" dirty="0" smtClean="0">
                <a:solidFill>
                  <a:schemeClr val="tx1"/>
                </a:solidFill>
              </a:rPr>
              <a:t>and the </a:t>
            </a:r>
            <a:r>
              <a:rPr lang="en-US" dirty="0" smtClean="0">
                <a:solidFill>
                  <a:srgbClr val="FF0066"/>
                </a:solidFill>
              </a:rPr>
              <a:t>youngest layer at the top.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While studying these layers it was found that </a:t>
            </a:r>
            <a:r>
              <a:rPr lang="en-US" dirty="0" smtClean="0">
                <a:solidFill>
                  <a:srgbClr val="009900"/>
                </a:solidFill>
              </a:rPr>
              <a:t>certain fossils were found in certain layers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This means that these fossils were formed in a </a:t>
            </a:r>
            <a:r>
              <a:rPr lang="en-US" dirty="0" smtClean="0">
                <a:solidFill>
                  <a:srgbClr val="666699"/>
                </a:solidFill>
              </a:rPr>
              <a:t>particular period of time.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Sedimentary Rock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4724400"/>
            <a:ext cx="2371725" cy="16764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6"/>
            </a:pPr>
            <a:r>
              <a:rPr lang="en-US" dirty="0" smtClean="0">
                <a:solidFill>
                  <a:schemeClr val="tx1"/>
                </a:solidFill>
              </a:rPr>
              <a:t>The strange looking fish, once thought to be extinct over 70 million years ago.</a:t>
            </a:r>
          </a:p>
          <a:p>
            <a:pPr marL="514350" indent="-514350"/>
            <a:r>
              <a:rPr lang="en-US" dirty="0" smtClean="0">
                <a:solidFill>
                  <a:schemeClr val="tx1"/>
                </a:solidFill>
              </a:rPr>
              <a:t>	A.  Coelacanth</a:t>
            </a:r>
          </a:p>
          <a:p>
            <a:pPr marL="514350" indent="-514350"/>
            <a:r>
              <a:rPr lang="en-US" dirty="0" smtClean="0">
                <a:solidFill>
                  <a:schemeClr val="tx1"/>
                </a:solidFill>
              </a:rPr>
              <a:t>	B.  </a:t>
            </a:r>
            <a:r>
              <a:rPr lang="en-US" i="1" dirty="0" smtClean="0">
                <a:solidFill>
                  <a:schemeClr val="tx1"/>
                </a:solidFill>
              </a:rPr>
              <a:t>Glossopteris</a:t>
            </a:r>
          </a:p>
          <a:p>
            <a:pPr marL="514350" indent="-514350"/>
            <a:r>
              <a:rPr lang="en-US" dirty="0" smtClean="0">
                <a:solidFill>
                  <a:schemeClr val="tx1"/>
                </a:solidFill>
              </a:rPr>
              <a:t>	C.  Photosynthetic bacteria</a:t>
            </a:r>
          </a:p>
          <a:p>
            <a:pPr marL="514350" indent="-514350"/>
            <a:r>
              <a:rPr lang="en-US" dirty="0" smtClean="0">
                <a:solidFill>
                  <a:schemeClr val="tx1"/>
                </a:solidFill>
              </a:rPr>
              <a:t>	D.  </a:t>
            </a:r>
            <a:r>
              <a:rPr lang="en-US" i="1" dirty="0" smtClean="0">
                <a:solidFill>
                  <a:schemeClr val="tx1"/>
                </a:solidFill>
              </a:rPr>
              <a:t>Euskelosaurus</a:t>
            </a:r>
          </a:p>
          <a:p>
            <a:pPr marL="514350" indent="-51435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7"/>
            </a:pPr>
            <a:r>
              <a:rPr lang="en-US" dirty="0" smtClean="0">
                <a:solidFill>
                  <a:schemeClr val="tx1"/>
                </a:solidFill>
              </a:rPr>
              <a:t>Cone bearing plants that were responsible for the formation of the coal deposits in southern Africa.</a:t>
            </a:r>
          </a:p>
          <a:p>
            <a:pPr marL="514350" indent="-514350"/>
            <a:r>
              <a:rPr lang="en-US" dirty="0" smtClean="0">
                <a:solidFill>
                  <a:schemeClr val="tx1"/>
                </a:solidFill>
              </a:rPr>
              <a:t>	A.  Coelacanth</a:t>
            </a:r>
          </a:p>
          <a:p>
            <a:pPr marL="514350" indent="-514350"/>
            <a:r>
              <a:rPr lang="en-US" dirty="0" smtClean="0">
                <a:solidFill>
                  <a:schemeClr val="tx1"/>
                </a:solidFill>
              </a:rPr>
              <a:t>	B.  </a:t>
            </a:r>
            <a:r>
              <a:rPr lang="en-US" i="1" dirty="0" smtClean="0">
                <a:solidFill>
                  <a:schemeClr val="tx1"/>
                </a:solidFill>
              </a:rPr>
              <a:t>Glossopteris</a:t>
            </a:r>
          </a:p>
          <a:p>
            <a:pPr marL="514350" indent="-514350"/>
            <a:r>
              <a:rPr lang="en-US" dirty="0" smtClean="0">
                <a:solidFill>
                  <a:schemeClr val="tx1"/>
                </a:solidFill>
              </a:rPr>
              <a:t>	C.  Photosynthetic bacteria</a:t>
            </a:r>
          </a:p>
          <a:p>
            <a:pPr marL="514350" indent="-514350"/>
            <a:r>
              <a:rPr lang="en-US" dirty="0" smtClean="0">
                <a:solidFill>
                  <a:schemeClr val="tx1"/>
                </a:solidFill>
              </a:rPr>
              <a:t>	D.  </a:t>
            </a:r>
            <a:r>
              <a:rPr lang="en-US" i="1" dirty="0" smtClean="0">
                <a:solidFill>
                  <a:schemeClr val="tx1"/>
                </a:solidFill>
              </a:rPr>
              <a:t>Euskelosaurus</a:t>
            </a:r>
          </a:p>
          <a:p>
            <a:pPr marL="514350" indent="-514350"/>
            <a:endParaRPr lang="en-US" dirty="0" smtClean="0">
              <a:solidFill>
                <a:schemeClr val="tx1"/>
              </a:solidFill>
            </a:endParaRPr>
          </a:p>
          <a:p>
            <a:pPr marL="514350" indent="-514350">
              <a:buAutoNum type="arabicPeriod" startAt="7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8"/>
            </a:pPr>
            <a:r>
              <a:rPr lang="en-US" dirty="0" smtClean="0">
                <a:solidFill>
                  <a:schemeClr val="tx1"/>
                </a:solidFill>
              </a:rPr>
              <a:t>The skull and skeleton of the Euskelosaurus is found in…</a:t>
            </a:r>
          </a:p>
          <a:p>
            <a:pPr marL="514350" indent="-514350"/>
            <a:r>
              <a:rPr lang="en-US" dirty="0" smtClean="0">
                <a:solidFill>
                  <a:schemeClr val="tx1"/>
                </a:solidFill>
              </a:rPr>
              <a:t>	A.  Ladybrand</a:t>
            </a:r>
          </a:p>
          <a:p>
            <a:pPr marL="514350" indent="-514350"/>
            <a:r>
              <a:rPr lang="en-US" dirty="0" smtClean="0">
                <a:solidFill>
                  <a:schemeClr val="tx1"/>
                </a:solidFill>
              </a:rPr>
              <a:t>	B.  Barberton</a:t>
            </a:r>
          </a:p>
          <a:p>
            <a:pPr marL="514350" indent="-514350"/>
            <a:r>
              <a:rPr lang="en-US" dirty="0" smtClean="0">
                <a:solidFill>
                  <a:schemeClr val="tx1"/>
                </a:solidFill>
              </a:rPr>
              <a:t>	C.  Northern Cape</a:t>
            </a:r>
          </a:p>
          <a:p>
            <a:pPr marL="514350" indent="-514350"/>
            <a:r>
              <a:rPr lang="en-US" dirty="0" smtClean="0">
                <a:solidFill>
                  <a:schemeClr val="tx1"/>
                </a:solidFill>
              </a:rPr>
              <a:t>	D.  Eastern Cape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9"/>
            </a:pPr>
            <a:r>
              <a:rPr lang="en-US" dirty="0" smtClean="0">
                <a:solidFill>
                  <a:schemeClr val="tx1"/>
                </a:solidFill>
              </a:rPr>
              <a:t>The 359 million year old fossils of algae and early land plants such as club mosses are located in…</a:t>
            </a:r>
          </a:p>
          <a:p>
            <a:pPr marL="514350" indent="-514350"/>
            <a:r>
              <a:rPr lang="en-US" dirty="0" smtClean="0">
                <a:solidFill>
                  <a:schemeClr val="tx1"/>
                </a:solidFill>
              </a:rPr>
              <a:t>	A.  Ladybrand</a:t>
            </a:r>
          </a:p>
          <a:p>
            <a:pPr marL="514350" indent="-514350"/>
            <a:r>
              <a:rPr lang="en-US" dirty="0" smtClean="0">
                <a:solidFill>
                  <a:schemeClr val="tx1"/>
                </a:solidFill>
              </a:rPr>
              <a:t>	B.  Barberton</a:t>
            </a:r>
          </a:p>
          <a:p>
            <a:pPr marL="514350" indent="-514350"/>
            <a:r>
              <a:rPr lang="en-US" dirty="0" smtClean="0">
                <a:solidFill>
                  <a:schemeClr val="tx1"/>
                </a:solidFill>
              </a:rPr>
              <a:t>	C.  Northern Cape</a:t>
            </a:r>
          </a:p>
          <a:p>
            <a:pPr marL="514350" indent="-514350"/>
            <a:r>
              <a:rPr lang="en-US" dirty="0" smtClean="0">
                <a:solidFill>
                  <a:schemeClr val="tx1"/>
                </a:solidFill>
              </a:rPr>
              <a:t>	D.  Eastern Cape</a:t>
            </a:r>
          </a:p>
          <a:p>
            <a:pPr marL="514350" indent="-51435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10"/>
            </a:pPr>
            <a:r>
              <a:rPr lang="en-US" dirty="0" smtClean="0">
                <a:solidFill>
                  <a:schemeClr val="tx1"/>
                </a:solidFill>
              </a:rPr>
              <a:t>Fossilized photosynthetic bacterial cells which are 3 400 million years old are found in…</a:t>
            </a:r>
          </a:p>
          <a:p>
            <a:pPr marL="514350" indent="-514350"/>
            <a:r>
              <a:rPr lang="en-US" dirty="0" smtClean="0">
                <a:solidFill>
                  <a:schemeClr val="tx1"/>
                </a:solidFill>
              </a:rPr>
              <a:t>	A.  Ladybrand</a:t>
            </a:r>
          </a:p>
          <a:p>
            <a:pPr marL="514350" indent="-514350"/>
            <a:r>
              <a:rPr lang="en-US" dirty="0" smtClean="0">
                <a:solidFill>
                  <a:schemeClr val="tx1"/>
                </a:solidFill>
              </a:rPr>
              <a:t>	B.  Barberton</a:t>
            </a:r>
          </a:p>
          <a:p>
            <a:pPr marL="514350" indent="-514350"/>
            <a:r>
              <a:rPr lang="en-US" dirty="0" smtClean="0">
                <a:solidFill>
                  <a:schemeClr val="tx1"/>
                </a:solidFill>
              </a:rPr>
              <a:t>	C.  Northern Cape</a:t>
            </a:r>
          </a:p>
          <a:p>
            <a:pPr marL="514350" indent="-514350"/>
            <a:r>
              <a:rPr lang="en-US" dirty="0" smtClean="0">
                <a:solidFill>
                  <a:schemeClr val="tx1"/>
                </a:solidFill>
              </a:rPr>
              <a:t>	D.  Eastern Cape</a:t>
            </a:r>
          </a:p>
          <a:p>
            <a:pPr marL="514350" indent="-514350"/>
            <a:endParaRPr lang="en-US" dirty="0" smtClean="0">
              <a:solidFill>
                <a:schemeClr val="tx1"/>
              </a:solidFill>
            </a:endParaRPr>
          </a:p>
          <a:p>
            <a:pPr marL="514350" indent="-514350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11"/>
            </a:pPr>
            <a:r>
              <a:rPr lang="en-US" dirty="0" smtClean="0">
                <a:solidFill>
                  <a:schemeClr val="tx1"/>
                </a:solidFill>
              </a:rPr>
              <a:t>The fossils of soft bodied invertebrates have been found in…</a:t>
            </a:r>
          </a:p>
          <a:p>
            <a:pPr marL="514350" indent="-514350"/>
            <a:r>
              <a:rPr lang="en-US" dirty="0" smtClean="0">
                <a:solidFill>
                  <a:schemeClr val="tx1"/>
                </a:solidFill>
              </a:rPr>
              <a:t>	A.  Ladybrand</a:t>
            </a:r>
          </a:p>
          <a:p>
            <a:pPr marL="514350" indent="-514350"/>
            <a:r>
              <a:rPr lang="en-US" dirty="0" smtClean="0">
                <a:solidFill>
                  <a:schemeClr val="tx1"/>
                </a:solidFill>
              </a:rPr>
              <a:t>	B.  Barberton</a:t>
            </a:r>
          </a:p>
          <a:p>
            <a:pPr marL="514350" indent="-514350"/>
            <a:r>
              <a:rPr lang="en-US" dirty="0" smtClean="0">
                <a:solidFill>
                  <a:schemeClr val="tx1"/>
                </a:solidFill>
              </a:rPr>
              <a:t>	C.  Northern Cape</a:t>
            </a:r>
          </a:p>
          <a:p>
            <a:pPr marL="514350" indent="-514350"/>
            <a:r>
              <a:rPr lang="en-US" dirty="0" smtClean="0">
                <a:solidFill>
                  <a:schemeClr val="tx1"/>
                </a:solidFill>
              </a:rPr>
              <a:t>	D.  Eastern Cape</a:t>
            </a:r>
          </a:p>
          <a:p>
            <a:pPr marL="514350" indent="-51435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12"/>
            </a:pPr>
            <a:r>
              <a:rPr lang="en-US" dirty="0" smtClean="0">
                <a:solidFill>
                  <a:schemeClr val="tx1"/>
                </a:solidFill>
              </a:rPr>
              <a:t>The fossils of the most primitive mammal like reptiles were found in…</a:t>
            </a:r>
          </a:p>
          <a:p>
            <a:pPr marL="514350" indent="-514350"/>
            <a:r>
              <a:rPr lang="en-US" dirty="0" smtClean="0">
                <a:solidFill>
                  <a:schemeClr val="tx1"/>
                </a:solidFill>
              </a:rPr>
              <a:t>	A.  Maluti</a:t>
            </a:r>
          </a:p>
          <a:p>
            <a:pPr marL="514350" indent="-514350"/>
            <a:r>
              <a:rPr lang="en-US" dirty="0" smtClean="0">
                <a:solidFill>
                  <a:schemeClr val="tx1"/>
                </a:solidFill>
              </a:rPr>
              <a:t>	B.  Karoo</a:t>
            </a:r>
          </a:p>
          <a:p>
            <a:pPr marL="514350" indent="-514350"/>
            <a:r>
              <a:rPr lang="en-US" dirty="0" smtClean="0">
                <a:solidFill>
                  <a:schemeClr val="tx1"/>
                </a:solidFill>
              </a:rPr>
              <a:t>	C.  Northern Namibia</a:t>
            </a:r>
          </a:p>
          <a:p>
            <a:pPr marL="514350" indent="-514350"/>
            <a:r>
              <a:rPr lang="en-US" dirty="0" smtClean="0">
                <a:solidFill>
                  <a:schemeClr val="tx1"/>
                </a:solidFill>
              </a:rPr>
              <a:t>	D.  Western Cape</a:t>
            </a:r>
          </a:p>
          <a:p>
            <a:pPr marL="514350" indent="-514350"/>
            <a:endParaRPr lang="en-US" dirty="0" smtClean="0">
              <a:solidFill>
                <a:schemeClr val="tx1"/>
              </a:solidFill>
            </a:endParaRPr>
          </a:p>
          <a:p>
            <a:pPr marL="514350" indent="-51435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13"/>
            </a:pPr>
            <a:r>
              <a:rPr lang="en-US" dirty="0" smtClean="0">
                <a:solidFill>
                  <a:schemeClr val="tx1"/>
                </a:solidFill>
              </a:rPr>
              <a:t>Dinosaur bones were located in…</a:t>
            </a:r>
          </a:p>
          <a:p>
            <a:pPr marL="514350" indent="-514350"/>
            <a:r>
              <a:rPr lang="en-US" dirty="0" smtClean="0"/>
              <a:t>	</a:t>
            </a:r>
            <a:r>
              <a:rPr lang="en-US" dirty="0" smtClean="0">
                <a:solidFill>
                  <a:schemeClr val="tx1"/>
                </a:solidFill>
              </a:rPr>
              <a:t>A.  Maluti</a:t>
            </a:r>
          </a:p>
          <a:p>
            <a:pPr marL="514350" indent="-514350"/>
            <a:r>
              <a:rPr lang="en-US" dirty="0" smtClean="0">
                <a:solidFill>
                  <a:schemeClr val="tx1"/>
                </a:solidFill>
              </a:rPr>
              <a:t>	B.  Karoo</a:t>
            </a:r>
          </a:p>
          <a:p>
            <a:pPr marL="514350" indent="-514350"/>
            <a:r>
              <a:rPr lang="en-US" dirty="0" smtClean="0">
                <a:solidFill>
                  <a:schemeClr val="tx1"/>
                </a:solidFill>
              </a:rPr>
              <a:t>	C.  Northern Namibia</a:t>
            </a:r>
          </a:p>
          <a:p>
            <a:pPr marL="514350" indent="-514350"/>
            <a:r>
              <a:rPr lang="en-US" dirty="0" smtClean="0">
                <a:solidFill>
                  <a:schemeClr val="tx1"/>
                </a:solidFill>
              </a:rPr>
              <a:t>	D.  Western Cape</a:t>
            </a:r>
          </a:p>
          <a:p>
            <a:pPr marL="514350" indent="-514350"/>
            <a:endParaRPr lang="en-US" dirty="0" smtClean="0">
              <a:solidFill>
                <a:schemeClr val="tx1"/>
              </a:solidFill>
            </a:endParaRPr>
          </a:p>
          <a:p>
            <a:pPr marL="514350" indent="-514350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14"/>
            </a:pPr>
            <a:r>
              <a:rPr lang="en-US" dirty="0" smtClean="0">
                <a:solidFill>
                  <a:schemeClr val="tx1"/>
                </a:solidFill>
              </a:rPr>
              <a:t>The world’s richest concentration of fossils occur in…</a:t>
            </a:r>
          </a:p>
          <a:p>
            <a:pPr marL="514350" indent="-514350"/>
            <a:r>
              <a:rPr lang="en-US" dirty="0" smtClean="0">
                <a:solidFill>
                  <a:schemeClr val="tx1"/>
                </a:solidFill>
              </a:rPr>
              <a:t>	A.  Maluti</a:t>
            </a:r>
          </a:p>
          <a:p>
            <a:pPr marL="514350" indent="-514350"/>
            <a:r>
              <a:rPr lang="en-US" dirty="0" smtClean="0">
                <a:solidFill>
                  <a:schemeClr val="tx1"/>
                </a:solidFill>
              </a:rPr>
              <a:t>	B.  Karoo</a:t>
            </a:r>
          </a:p>
          <a:p>
            <a:pPr marL="514350" indent="-514350"/>
            <a:r>
              <a:rPr lang="en-US" dirty="0" smtClean="0">
                <a:solidFill>
                  <a:schemeClr val="tx1"/>
                </a:solidFill>
              </a:rPr>
              <a:t>	C.  Northern Namibia</a:t>
            </a:r>
          </a:p>
          <a:p>
            <a:pPr marL="514350" indent="-514350"/>
            <a:r>
              <a:rPr lang="en-US" dirty="0" smtClean="0">
                <a:solidFill>
                  <a:schemeClr val="tx1"/>
                </a:solidFill>
              </a:rPr>
              <a:t>	D.  Western Cape</a:t>
            </a:r>
          </a:p>
          <a:p>
            <a:pPr marL="514350" indent="-514350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15"/>
            </a:pPr>
            <a:r>
              <a:rPr lang="en-US" dirty="0" smtClean="0">
                <a:solidFill>
                  <a:schemeClr val="tx1"/>
                </a:solidFill>
              </a:rPr>
              <a:t>The fossils of 650 million year old sponges have been found in…</a:t>
            </a:r>
          </a:p>
          <a:p>
            <a:pPr marL="514350" indent="-514350"/>
            <a:r>
              <a:rPr lang="en-US" dirty="0" smtClean="0">
                <a:solidFill>
                  <a:schemeClr val="tx1"/>
                </a:solidFill>
              </a:rPr>
              <a:t>	A.  Maluti</a:t>
            </a:r>
          </a:p>
          <a:p>
            <a:pPr marL="514350" indent="-514350"/>
            <a:r>
              <a:rPr lang="en-US" dirty="0" smtClean="0">
                <a:solidFill>
                  <a:schemeClr val="tx1"/>
                </a:solidFill>
              </a:rPr>
              <a:t>	B.  Karoo</a:t>
            </a:r>
          </a:p>
          <a:p>
            <a:pPr marL="514350" indent="-514350"/>
            <a:r>
              <a:rPr lang="en-US" dirty="0" smtClean="0">
                <a:solidFill>
                  <a:schemeClr val="tx1"/>
                </a:solidFill>
              </a:rPr>
              <a:t>	C.  Northern Namibia</a:t>
            </a:r>
          </a:p>
          <a:p>
            <a:pPr marL="514350" indent="-514350"/>
            <a:r>
              <a:rPr lang="en-US" dirty="0" smtClean="0">
                <a:solidFill>
                  <a:schemeClr val="tx1"/>
                </a:solidFill>
              </a:rPr>
              <a:t>	D.  Western Cape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Formation of Fossils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Such fossils are called </a:t>
            </a:r>
            <a:r>
              <a:rPr lang="en-US" dirty="0" smtClean="0">
                <a:solidFill>
                  <a:srgbClr val="666699"/>
                </a:solidFill>
              </a:rPr>
              <a:t>index fossils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They give an indication of the </a:t>
            </a:r>
            <a:r>
              <a:rPr lang="en-US" dirty="0" smtClean="0">
                <a:solidFill>
                  <a:srgbClr val="009900"/>
                </a:solidFill>
              </a:rPr>
              <a:t>time period in which they were formed.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index fossils have a </a:t>
            </a:r>
            <a:r>
              <a:rPr lang="en-US" dirty="0" smtClean="0">
                <a:solidFill>
                  <a:srgbClr val="FF0066"/>
                </a:solidFill>
              </a:rPr>
              <a:t>wide geographic distribution.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This means that they are found in a </a:t>
            </a:r>
            <a:r>
              <a:rPr lang="en-US" dirty="0" smtClean="0">
                <a:solidFill>
                  <a:srgbClr val="FF9900"/>
                </a:solidFill>
              </a:rPr>
              <a:t>large number of places.</a:t>
            </a:r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Index fossils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16"/>
            </a:pPr>
            <a:r>
              <a:rPr lang="en-US" dirty="0" smtClean="0">
                <a:solidFill>
                  <a:schemeClr val="tx1"/>
                </a:solidFill>
              </a:rPr>
              <a:t>Early dinosaur found in Ladybrand that was a herbivore.</a:t>
            </a:r>
          </a:p>
          <a:p>
            <a:pPr marL="514350" indent="-514350"/>
            <a:r>
              <a:rPr lang="en-US" dirty="0" smtClean="0">
                <a:solidFill>
                  <a:schemeClr val="tx1"/>
                </a:solidFill>
              </a:rPr>
              <a:t>	A.  </a:t>
            </a:r>
            <a:r>
              <a:rPr lang="en-US" i="1" dirty="0" smtClean="0">
                <a:solidFill>
                  <a:schemeClr val="tx1"/>
                </a:solidFill>
              </a:rPr>
              <a:t>Lystrosaurus</a:t>
            </a:r>
          </a:p>
          <a:p>
            <a:pPr marL="514350" indent="-514350"/>
            <a:r>
              <a:rPr lang="en-US" dirty="0" smtClean="0">
                <a:solidFill>
                  <a:schemeClr val="tx1"/>
                </a:solidFill>
              </a:rPr>
              <a:t>	B.  </a:t>
            </a:r>
            <a:r>
              <a:rPr lang="en-US" i="1" dirty="0" smtClean="0">
                <a:solidFill>
                  <a:schemeClr val="tx1"/>
                </a:solidFill>
              </a:rPr>
              <a:t>Glossopteris</a:t>
            </a:r>
          </a:p>
          <a:p>
            <a:pPr marL="514350" indent="-514350"/>
            <a:r>
              <a:rPr lang="en-US" dirty="0" smtClean="0">
                <a:solidFill>
                  <a:schemeClr val="tx1"/>
                </a:solidFill>
              </a:rPr>
              <a:t>	C.  </a:t>
            </a:r>
            <a:r>
              <a:rPr lang="en-US" i="1" dirty="0" smtClean="0">
                <a:solidFill>
                  <a:schemeClr val="tx1"/>
                </a:solidFill>
              </a:rPr>
              <a:t>Euskelosaurus</a:t>
            </a:r>
          </a:p>
          <a:p>
            <a:pPr marL="514350" indent="-514350"/>
            <a:r>
              <a:rPr lang="en-US" dirty="0" smtClean="0">
                <a:solidFill>
                  <a:schemeClr val="tx1"/>
                </a:solidFill>
              </a:rPr>
              <a:t>	D.  </a:t>
            </a:r>
            <a:r>
              <a:rPr lang="en-US" i="1" dirty="0" smtClean="0">
                <a:solidFill>
                  <a:schemeClr val="tx1"/>
                </a:solidFill>
              </a:rPr>
              <a:t>Octavia</a:t>
            </a:r>
          </a:p>
          <a:p>
            <a:pPr marL="514350" indent="-514350"/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17"/>
            </a:pPr>
            <a:r>
              <a:rPr lang="en-US" dirty="0" smtClean="0">
                <a:solidFill>
                  <a:schemeClr val="tx1"/>
                </a:solidFill>
              </a:rPr>
              <a:t>Name given to sponges found in the limestone rocks of northern Namibia 650 million years ago.</a:t>
            </a:r>
          </a:p>
          <a:p>
            <a:pPr marL="514350" indent="-514350"/>
            <a:r>
              <a:rPr lang="en-US" dirty="0" smtClean="0">
                <a:solidFill>
                  <a:schemeClr val="tx1"/>
                </a:solidFill>
              </a:rPr>
              <a:t>	A.  </a:t>
            </a:r>
            <a:r>
              <a:rPr lang="en-US" i="1" dirty="0" smtClean="0">
                <a:solidFill>
                  <a:schemeClr val="tx1"/>
                </a:solidFill>
              </a:rPr>
              <a:t>Lystrosaurus</a:t>
            </a:r>
          </a:p>
          <a:p>
            <a:pPr marL="514350" indent="-514350"/>
            <a:r>
              <a:rPr lang="en-US" dirty="0" smtClean="0">
                <a:solidFill>
                  <a:schemeClr val="tx1"/>
                </a:solidFill>
              </a:rPr>
              <a:t>	B.  </a:t>
            </a:r>
            <a:r>
              <a:rPr lang="en-US" i="1" dirty="0" smtClean="0">
                <a:solidFill>
                  <a:schemeClr val="tx1"/>
                </a:solidFill>
              </a:rPr>
              <a:t>Glossopteris</a:t>
            </a:r>
          </a:p>
          <a:p>
            <a:pPr marL="514350" indent="-514350"/>
            <a:r>
              <a:rPr lang="en-US" dirty="0" smtClean="0">
                <a:solidFill>
                  <a:schemeClr val="tx1"/>
                </a:solidFill>
              </a:rPr>
              <a:t>	C.  </a:t>
            </a:r>
            <a:r>
              <a:rPr lang="en-US" i="1" dirty="0" smtClean="0">
                <a:solidFill>
                  <a:schemeClr val="tx1"/>
                </a:solidFill>
              </a:rPr>
              <a:t>Euskelosaurus</a:t>
            </a:r>
          </a:p>
          <a:p>
            <a:pPr marL="514350" indent="-514350"/>
            <a:r>
              <a:rPr lang="en-US" dirty="0" smtClean="0">
                <a:solidFill>
                  <a:schemeClr val="tx1"/>
                </a:solidFill>
              </a:rPr>
              <a:t>	D.  </a:t>
            </a:r>
            <a:r>
              <a:rPr lang="en-US" i="1" dirty="0" smtClean="0">
                <a:solidFill>
                  <a:schemeClr val="tx1"/>
                </a:solidFill>
              </a:rPr>
              <a:t>Octavia</a:t>
            </a:r>
          </a:p>
          <a:p>
            <a:pPr marL="514350" indent="-51435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18"/>
            </a:pPr>
            <a:r>
              <a:rPr lang="en-US" dirty="0" smtClean="0">
                <a:solidFill>
                  <a:schemeClr val="tx1"/>
                </a:solidFill>
              </a:rPr>
              <a:t>A reptile that gave rise to mammals.</a:t>
            </a:r>
          </a:p>
          <a:p>
            <a:pPr marL="514350" indent="-514350"/>
            <a:r>
              <a:rPr lang="en-US" dirty="0" smtClean="0">
                <a:solidFill>
                  <a:schemeClr val="tx1"/>
                </a:solidFill>
              </a:rPr>
              <a:t>	A.  </a:t>
            </a:r>
            <a:r>
              <a:rPr lang="en-US" i="1" dirty="0" smtClean="0">
                <a:solidFill>
                  <a:schemeClr val="tx1"/>
                </a:solidFill>
              </a:rPr>
              <a:t>Lystrosaurus</a:t>
            </a:r>
          </a:p>
          <a:p>
            <a:pPr marL="514350" indent="-514350"/>
            <a:r>
              <a:rPr lang="en-US" dirty="0" smtClean="0">
                <a:solidFill>
                  <a:schemeClr val="tx1"/>
                </a:solidFill>
              </a:rPr>
              <a:t>	B.  </a:t>
            </a:r>
            <a:r>
              <a:rPr lang="en-US" i="1" dirty="0" smtClean="0">
                <a:solidFill>
                  <a:schemeClr val="tx1"/>
                </a:solidFill>
              </a:rPr>
              <a:t>Glossopteris</a:t>
            </a:r>
          </a:p>
          <a:p>
            <a:pPr marL="514350" indent="-514350"/>
            <a:r>
              <a:rPr lang="en-US" dirty="0" smtClean="0">
                <a:solidFill>
                  <a:schemeClr val="tx1"/>
                </a:solidFill>
              </a:rPr>
              <a:t>	C.  </a:t>
            </a:r>
            <a:r>
              <a:rPr lang="en-US" i="1" dirty="0" smtClean="0">
                <a:solidFill>
                  <a:schemeClr val="tx1"/>
                </a:solidFill>
              </a:rPr>
              <a:t>Euskelosaurus</a:t>
            </a:r>
          </a:p>
          <a:p>
            <a:pPr marL="514350" indent="-514350"/>
            <a:r>
              <a:rPr lang="en-US" dirty="0" smtClean="0">
                <a:solidFill>
                  <a:schemeClr val="tx1"/>
                </a:solidFill>
              </a:rPr>
              <a:t>	D.  </a:t>
            </a:r>
            <a:r>
              <a:rPr lang="en-US" i="1" dirty="0" smtClean="0">
                <a:solidFill>
                  <a:schemeClr val="tx1"/>
                </a:solidFill>
              </a:rPr>
              <a:t>Octavia</a:t>
            </a:r>
          </a:p>
          <a:p>
            <a:pPr marL="514350" indent="-514350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19"/>
            </a:pPr>
            <a:r>
              <a:rPr lang="en-US" dirty="0" smtClean="0">
                <a:solidFill>
                  <a:schemeClr val="tx1"/>
                </a:solidFill>
              </a:rPr>
              <a:t>Cone bearing plant found in Mooi River nearly 280 million years ago.</a:t>
            </a:r>
          </a:p>
          <a:p>
            <a:pPr marL="514350" indent="-514350"/>
            <a:r>
              <a:rPr lang="en-US" dirty="0" smtClean="0">
                <a:solidFill>
                  <a:schemeClr val="tx1"/>
                </a:solidFill>
              </a:rPr>
              <a:t>	A.  </a:t>
            </a:r>
            <a:r>
              <a:rPr lang="en-US" i="1" dirty="0" smtClean="0">
                <a:solidFill>
                  <a:schemeClr val="tx1"/>
                </a:solidFill>
              </a:rPr>
              <a:t>Lystrosaurus</a:t>
            </a:r>
          </a:p>
          <a:p>
            <a:pPr marL="514350" indent="-514350"/>
            <a:r>
              <a:rPr lang="en-US" dirty="0" smtClean="0">
                <a:solidFill>
                  <a:schemeClr val="tx1"/>
                </a:solidFill>
              </a:rPr>
              <a:t>	B.  </a:t>
            </a:r>
            <a:r>
              <a:rPr lang="en-US" i="1" dirty="0" smtClean="0">
                <a:solidFill>
                  <a:schemeClr val="tx1"/>
                </a:solidFill>
              </a:rPr>
              <a:t>Glossopteris</a:t>
            </a:r>
          </a:p>
          <a:p>
            <a:pPr marL="514350" indent="-514350"/>
            <a:r>
              <a:rPr lang="en-US" dirty="0" smtClean="0">
                <a:solidFill>
                  <a:schemeClr val="tx1"/>
                </a:solidFill>
              </a:rPr>
              <a:t>	C.  </a:t>
            </a:r>
            <a:r>
              <a:rPr lang="en-US" i="1" dirty="0" smtClean="0">
                <a:solidFill>
                  <a:schemeClr val="tx1"/>
                </a:solidFill>
              </a:rPr>
              <a:t>Euskelosaurus</a:t>
            </a:r>
          </a:p>
          <a:p>
            <a:pPr marL="514350" indent="-514350"/>
            <a:r>
              <a:rPr lang="en-US" dirty="0" smtClean="0">
                <a:solidFill>
                  <a:schemeClr val="tx1"/>
                </a:solidFill>
              </a:rPr>
              <a:t>	D.  </a:t>
            </a:r>
            <a:r>
              <a:rPr lang="en-US" i="1" dirty="0" smtClean="0">
                <a:solidFill>
                  <a:schemeClr val="tx1"/>
                </a:solidFill>
              </a:rPr>
              <a:t>Octavia</a:t>
            </a:r>
          </a:p>
          <a:p>
            <a:pPr marL="514350" indent="-51435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20"/>
            </a:pPr>
            <a:r>
              <a:rPr lang="en-US" dirty="0" smtClean="0">
                <a:solidFill>
                  <a:schemeClr val="tx1"/>
                </a:solidFill>
              </a:rPr>
              <a:t>World heritage site…</a:t>
            </a:r>
          </a:p>
          <a:p>
            <a:pPr marL="514350" indent="-514350"/>
            <a:r>
              <a:rPr lang="en-US" dirty="0" smtClean="0">
                <a:solidFill>
                  <a:schemeClr val="tx1"/>
                </a:solidFill>
              </a:rPr>
              <a:t>	A.  Cradle of Humankind</a:t>
            </a:r>
          </a:p>
          <a:p>
            <a:pPr marL="514350" indent="-514350"/>
            <a:r>
              <a:rPr lang="en-US" dirty="0" smtClean="0">
                <a:solidFill>
                  <a:schemeClr val="tx1"/>
                </a:solidFill>
              </a:rPr>
              <a:t>	B.  West Coast Fossil Park</a:t>
            </a:r>
          </a:p>
          <a:p>
            <a:pPr marL="514350" indent="-514350"/>
            <a:r>
              <a:rPr lang="en-US" dirty="0" smtClean="0">
                <a:solidFill>
                  <a:schemeClr val="tx1"/>
                </a:solidFill>
              </a:rPr>
              <a:t>	C.  Mooi River</a:t>
            </a:r>
          </a:p>
          <a:p>
            <a:pPr marL="514350" indent="-514350"/>
            <a:r>
              <a:rPr lang="en-US" dirty="0" smtClean="0">
                <a:solidFill>
                  <a:schemeClr val="tx1"/>
                </a:solidFill>
              </a:rPr>
              <a:t>	D.  Durban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Solution: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Solution: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lain" startAt="11"/>
            </a:pPr>
            <a:r>
              <a:rPr lang="en-US" dirty="0" smtClean="0">
                <a:solidFill>
                  <a:schemeClr val="tx1"/>
                </a:solidFill>
              </a:rPr>
              <a:t>C</a:t>
            </a:r>
          </a:p>
          <a:p>
            <a:pPr marL="514350" indent="-514350">
              <a:buAutoNum type="arabicPlain" startAt="11"/>
            </a:pPr>
            <a:r>
              <a:rPr lang="en-US" dirty="0" smtClean="0">
                <a:solidFill>
                  <a:schemeClr val="tx1"/>
                </a:solidFill>
              </a:rPr>
              <a:t>B</a:t>
            </a:r>
          </a:p>
          <a:p>
            <a:pPr marL="514350" indent="-514350">
              <a:buAutoNum type="arabicPlain" startAt="11"/>
            </a:pPr>
            <a:r>
              <a:rPr lang="en-US" dirty="0" smtClean="0">
                <a:solidFill>
                  <a:schemeClr val="tx1"/>
                </a:solidFill>
              </a:rPr>
              <a:t>A</a:t>
            </a:r>
          </a:p>
          <a:p>
            <a:pPr marL="514350" indent="-514350">
              <a:buAutoNum type="arabicPlain" startAt="11"/>
            </a:pPr>
            <a:r>
              <a:rPr lang="en-US" dirty="0" smtClean="0">
                <a:solidFill>
                  <a:schemeClr val="tx1"/>
                </a:solidFill>
              </a:rPr>
              <a:t>D</a:t>
            </a:r>
          </a:p>
          <a:p>
            <a:pPr marL="514350" indent="-514350">
              <a:buAutoNum type="arabicPlain" startAt="11"/>
            </a:pPr>
            <a:r>
              <a:rPr lang="en-US" dirty="0" smtClean="0">
                <a:solidFill>
                  <a:schemeClr val="tx1"/>
                </a:solidFill>
              </a:rPr>
              <a:t>C</a:t>
            </a:r>
          </a:p>
          <a:p>
            <a:pPr marL="514350" indent="-514350">
              <a:buAutoNum type="arabicPlain" startAt="11"/>
            </a:pPr>
            <a:r>
              <a:rPr lang="en-US" dirty="0" smtClean="0">
                <a:solidFill>
                  <a:schemeClr val="tx1"/>
                </a:solidFill>
              </a:rPr>
              <a:t>C</a:t>
            </a:r>
          </a:p>
          <a:p>
            <a:pPr marL="514350" indent="-514350">
              <a:buAutoNum type="arabicPlain" startAt="11"/>
            </a:pPr>
            <a:r>
              <a:rPr lang="en-US" dirty="0" smtClean="0">
                <a:solidFill>
                  <a:schemeClr val="tx1"/>
                </a:solidFill>
              </a:rPr>
              <a:t>D</a:t>
            </a:r>
          </a:p>
          <a:p>
            <a:pPr marL="514350" indent="-514350">
              <a:buAutoNum type="arabicPlain" startAt="11"/>
            </a:pPr>
            <a:r>
              <a:rPr lang="en-US" dirty="0" smtClean="0">
                <a:solidFill>
                  <a:schemeClr val="tx1"/>
                </a:solidFill>
              </a:rPr>
              <a:t>A</a:t>
            </a:r>
          </a:p>
          <a:p>
            <a:pPr marL="514350" indent="-514350">
              <a:buAutoNum type="arabicPlain" startAt="11"/>
            </a:pPr>
            <a:r>
              <a:rPr lang="en-US" dirty="0" smtClean="0">
                <a:solidFill>
                  <a:schemeClr val="tx1"/>
                </a:solidFill>
              </a:rPr>
              <a:t>B</a:t>
            </a:r>
          </a:p>
          <a:p>
            <a:pPr marL="514350" indent="-514350">
              <a:buAutoNum type="arabicPlain" startAt="11"/>
            </a:pPr>
            <a:r>
              <a:rPr lang="en-US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Formation of Fossils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Some examples of fossils are…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</a:rPr>
              <a:t> bones of vertebrates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</a:rPr>
              <a:t> shells/exoskeletons of invertebrates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</a:rPr>
              <a:t> tracks(footprints), burrows and hardened faeces of animals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</a:rPr>
              <a:t> petrified tree trunks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</a:rPr>
              <a:t> imprints of leaves and small animals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Examples of Fossils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Formation of Fossils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Remember fossils also occur in tar and ice.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Here are some examples of such fossils…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</a:rPr>
              <a:t> fossils of the </a:t>
            </a:r>
            <a:r>
              <a:rPr lang="en-US" dirty="0" smtClean="0">
                <a:solidFill>
                  <a:srgbClr val="CC3300"/>
                </a:solidFill>
              </a:rPr>
              <a:t>woolly mammoth </a:t>
            </a:r>
            <a:r>
              <a:rPr lang="en-US" dirty="0" smtClean="0">
                <a:solidFill>
                  <a:schemeClr val="tx1"/>
                </a:solidFill>
              </a:rPr>
              <a:t>were found </a:t>
            </a:r>
            <a:r>
              <a:rPr lang="en-US" dirty="0" smtClean="0">
                <a:solidFill>
                  <a:srgbClr val="CC3300"/>
                </a:solidFill>
              </a:rPr>
              <a:t>frozen in ice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rgbClr val="006600"/>
                </a:solidFill>
              </a:rPr>
              <a:t>pits of tar </a:t>
            </a:r>
            <a:r>
              <a:rPr lang="en-US" dirty="0" smtClean="0">
                <a:solidFill>
                  <a:schemeClr val="tx1"/>
                </a:solidFill>
              </a:rPr>
              <a:t>contained </a:t>
            </a:r>
            <a:r>
              <a:rPr lang="en-US" dirty="0" smtClean="0">
                <a:solidFill>
                  <a:srgbClr val="006600"/>
                </a:solidFill>
              </a:rPr>
              <a:t>bones of the sabre toothed cats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rgbClr val="9900CC"/>
                </a:solidFill>
              </a:rPr>
              <a:t>some insects </a:t>
            </a:r>
            <a:r>
              <a:rPr lang="en-US" dirty="0" smtClean="0">
                <a:solidFill>
                  <a:schemeClr val="tx1"/>
                </a:solidFill>
              </a:rPr>
              <a:t>have been found in </a:t>
            </a:r>
            <a:r>
              <a:rPr lang="en-US" dirty="0" smtClean="0">
                <a:solidFill>
                  <a:srgbClr val="9900CC"/>
                </a:solidFill>
              </a:rPr>
              <a:t>amber.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Amber is the </a:t>
            </a:r>
            <a:r>
              <a:rPr lang="en-US" dirty="0" smtClean="0">
                <a:solidFill>
                  <a:srgbClr val="FF6600"/>
                </a:solidFill>
              </a:rPr>
              <a:t>hardened form of liquid sap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Examples of Fossils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ossils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rganic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058B8F9-E30F-4801-8C2F-8CE4BF5998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0</TotalTime>
  <Words>2949</Words>
  <Application>Microsoft Office PowerPoint</Application>
  <PresentationFormat>On-screen Show (4:3)</PresentationFormat>
  <Paragraphs>470</Paragraphs>
  <Slides>76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3" baseType="lpstr">
      <vt:lpstr>Arial</vt:lpstr>
      <vt:lpstr>Perpetua</vt:lpstr>
      <vt:lpstr>Segoe UI</vt:lpstr>
      <vt:lpstr>Informal Roman</vt:lpstr>
      <vt:lpstr>Calibri</vt:lpstr>
      <vt:lpstr>Courier New</vt:lpstr>
      <vt:lpstr>fossils</vt:lpstr>
      <vt:lpstr>History of Life on Earth </vt:lpstr>
      <vt:lpstr>Agenda or Summary Layout</vt:lpstr>
      <vt:lpstr>What are Fossils?</vt:lpstr>
      <vt:lpstr>Formation of Fossils</vt:lpstr>
      <vt:lpstr>Formation of Fossils</vt:lpstr>
      <vt:lpstr>Formation of Fossils</vt:lpstr>
      <vt:lpstr>Formation of Fossils</vt:lpstr>
      <vt:lpstr>Formation of Fossils</vt:lpstr>
      <vt:lpstr>Formation of Fossils</vt:lpstr>
      <vt:lpstr>Determining the Age of Fossils</vt:lpstr>
      <vt:lpstr>Determining the Age of Fossils</vt:lpstr>
      <vt:lpstr>Determining the Age of Fossils</vt:lpstr>
      <vt:lpstr>Determining the Age of Fossils</vt:lpstr>
      <vt:lpstr>Determining the Age of Fossils</vt:lpstr>
      <vt:lpstr>Determining the Age of Fossils</vt:lpstr>
      <vt:lpstr>Determining the Age of Fossils</vt:lpstr>
      <vt:lpstr>Determining the Age of Fossils</vt:lpstr>
      <vt:lpstr>Determining the Age of Fossils</vt:lpstr>
      <vt:lpstr>Key Events in Southern Africa</vt:lpstr>
      <vt:lpstr>Key Events in Southern Africa</vt:lpstr>
      <vt:lpstr>Key Events in Southern Africa</vt:lpstr>
      <vt:lpstr>Key Events in Southern Africa</vt:lpstr>
      <vt:lpstr>Key Events in Southern Africa</vt:lpstr>
      <vt:lpstr>Coal Deposits</vt:lpstr>
      <vt:lpstr>Key Events in Southern Africa</vt:lpstr>
      <vt:lpstr>Key Events in Southern Africa</vt:lpstr>
      <vt:lpstr>Key Events in Southern Africa</vt:lpstr>
      <vt:lpstr>Key Events in Southern Africa</vt:lpstr>
      <vt:lpstr>SOLUTION</vt:lpstr>
      <vt:lpstr>Missing link in the Fossil Record</vt:lpstr>
      <vt:lpstr>Missing link in the Fossil Record</vt:lpstr>
      <vt:lpstr>Missing link in the Fossil Record</vt:lpstr>
      <vt:lpstr>Missing link in the Fossil Record</vt:lpstr>
      <vt:lpstr>Missing link in the Fossil Record</vt:lpstr>
      <vt:lpstr>Missing link in the Fossil Record</vt:lpstr>
      <vt:lpstr>Missing link in the Fossil Record</vt:lpstr>
      <vt:lpstr>Missing link in the Fossil Record</vt:lpstr>
      <vt:lpstr>Missing link in the Fossil Record</vt:lpstr>
      <vt:lpstr>Missing link in the Fossil Record</vt:lpstr>
      <vt:lpstr>Missing link in the Fossil Record</vt:lpstr>
      <vt:lpstr>Missing link in the Fossil Record</vt:lpstr>
      <vt:lpstr>Missing link in the Fossil Record</vt:lpstr>
      <vt:lpstr>Missing link in the Fossil Record</vt:lpstr>
      <vt:lpstr>Missing link in the Fossil Record</vt:lpstr>
      <vt:lpstr>Fossil tourism</vt:lpstr>
      <vt:lpstr>SOLUTION</vt:lpstr>
      <vt:lpstr>Fossil tourism</vt:lpstr>
      <vt:lpstr>Fossil tourism</vt:lpstr>
      <vt:lpstr>Fossil tourism</vt:lpstr>
      <vt:lpstr>Fossil tourism</vt:lpstr>
      <vt:lpstr>Fossil tourism</vt:lpstr>
      <vt:lpstr>SOLUTION</vt:lpstr>
      <vt:lpstr>Terminology:</vt:lpstr>
      <vt:lpstr>Terminology:</vt:lpstr>
      <vt:lpstr>Something for your to 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Solution:</vt:lpstr>
      <vt:lpstr>Solution: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Life on Earth</dc:title>
  <dc:creator>Windows User</dc:creator>
  <cp:lastModifiedBy>Frances</cp:lastModifiedBy>
  <cp:revision>47</cp:revision>
  <dcterms:created xsi:type="dcterms:W3CDTF">2012-11-03T18:09:38Z</dcterms:created>
  <dcterms:modified xsi:type="dcterms:W3CDTF">2014-10-23T07:07:47Z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TC018572819991</vt:lpwstr>
  </property>
</Properties>
</file>