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69"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6600FF"/>
    <a:srgbClr val="00CC00"/>
    <a:srgbClr val="9966FF"/>
    <a:srgbClr val="FF9900"/>
    <a:srgbClr val="339966"/>
    <a:srgbClr val="FF6600"/>
    <a:srgbClr val="FF3300"/>
    <a:srgbClr val="FF9933"/>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varScale="1">
        <p:scale>
          <a:sx n="69" d="100"/>
          <a:sy n="69" d="100"/>
        </p:scale>
        <p:origin x="-141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0D04A6-26BE-4291-B517-BEACAC283A2C}" type="doc">
      <dgm:prSet loTypeId="urn:microsoft.com/office/officeart/2005/8/layout/list1" loCatId="list" qsTypeId="urn:microsoft.com/office/officeart/2005/8/quickstyle/simple1" qsCatId="simple" csTypeId="urn:microsoft.com/office/officeart/2005/8/colors/colorful1#3" csCatId="colorful" phldr="1"/>
      <dgm:spPr/>
      <dgm:t>
        <a:bodyPr/>
        <a:lstStyle/>
        <a:p>
          <a:endParaRPr lang="en-US"/>
        </a:p>
      </dgm:t>
    </dgm:pt>
    <dgm:pt modelId="{35F39246-D644-46BC-BD19-4C3E13000ADD}">
      <dgm:prSet custT="1"/>
      <dgm:spPr/>
      <dgm:t>
        <a:bodyPr/>
        <a:lstStyle/>
        <a:p>
          <a:pPr rtl="0"/>
          <a:r>
            <a:rPr lang="en-US" sz="2400" b="1" baseline="0" dirty="0" smtClean="0">
              <a:latin typeface="Calibri" pitchFamily="34" charset="0"/>
            </a:rPr>
            <a:t>The Importance of the Starch Test</a:t>
          </a:r>
          <a:endParaRPr lang="en-US" sz="2400" b="1" dirty="0">
            <a:latin typeface="Calibri" pitchFamily="34" charset="0"/>
          </a:endParaRPr>
        </a:p>
      </dgm:t>
    </dgm:pt>
    <dgm:pt modelId="{1FAF71D9-AC3F-481D-B922-9DD88FB0140B}" type="parTrans" cxnId="{20CAF936-12D2-4C7F-9FC0-E5D2DD716A7A}">
      <dgm:prSet/>
      <dgm:spPr/>
      <dgm:t>
        <a:bodyPr/>
        <a:lstStyle/>
        <a:p>
          <a:endParaRPr lang="en-US"/>
        </a:p>
      </dgm:t>
    </dgm:pt>
    <dgm:pt modelId="{259F36A8-94DA-4315-8B27-C69CBE40E09C}" type="sibTrans" cxnId="{20CAF936-12D2-4C7F-9FC0-E5D2DD716A7A}">
      <dgm:prSet/>
      <dgm:spPr/>
      <dgm:t>
        <a:bodyPr/>
        <a:lstStyle/>
        <a:p>
          <a:endParaRPr lang="en-US"/>
        </a:p>
      </dgm:t>
    </dgm:pt>
    <dgm:pt modelId="{4C5D02E8-A3DD-4A06-83F0-63CE3C6D507B}">
      <dgm:prSet custT="1"/>
      <dgm:spPr/>
      <dgm:t>
        <a:bodyPr/>
        <a:lstStyle/>
        <a:p>
          <a:pPr rtl="0"/>
          <a:r>
            <a:rPr lang="en-US" sz="2400" b="1" baseline="0" dirty="0" smtClean="0">
              <a:latin typeface="Calibri" pitchFamily="34" charset="0"/>
            </a:rPr>
            <a:t>The Importance of a Control in an Investigation</a:t>
          </a:r>
          <a:endParaRPr lang="en-US" sz="2400" b="1" baseline="0" dirty="0">
            <a:latin typeface="Calibri" pitchFamily="34" charset="0"/>
          </a:endParaRPr>
        </a:p>
      </dgm:t>
    </dgm:pt>
    <dgm:pt modelId="{BC22E034-B238-4F8D-9E4A-8F60C8E7245B}" type="parTrans" cxnId="{79586B1C-F147-4358-9BEB-0BE66496A981}">
      <dgm:prSet/>
      <dgm:spPr/>
      <dgm:t>
        <a:bodyPr/>
        <a:lstStyle/>
        <a:p>
          <a:endParaRPr lang="en-US"/>
        </a:p>
      </dgm:t>
    </dgm:pt>
    <dgm:pt modelId="{E00C7C12-F27D-4A33-A03E-7C9156DAED80}" type="sibTrans" cxnId="{79586B1C-F147-4358-9BEB-0BE66496A981}">
      <dgm:prSet/>
      <dgm:spPr/>
      <dgm:t>
        <a:bodyPr/>
        <a:lstStyle/>
        <a:p>
          <a:endParaRPr lang="en-US"/>
        </a:p>
      </dgm:t>
    </dgm:pt>
    <dgm:pt modelId="{5E30375D-12D3-4078-B0C1-5ED236069BAD}">
      <dgm:prSet custT="1"/>
      <dgm:spPr/>
      <dgm:t>
        <a:bodyPr/>
        <a:lstStyle/>
        <a:p>
          <a:pPr rtl="0"/>
          <a:r>
            <a:rPr lang="en-US" sz="2400" b="1" baseline="0" dirty="0" smtClean="0">
              <a:latin typeface="Calibri" pitchFamily="34" charset="0"/>
            </a:rPr>
            <a:t>Developing a Test for Photosynthesis</a:t>
          </a:r>
          <a:endParaRPr lang="en-US" sz="2400" dirty="0"/>
        </a:p>
      </dgm:t>
    </dgm:pt>
    <dgm:pt modelId="{009CE71C-F71C-429C-A825-65196436FE1E}" type="parTrans" cxnId="{EC1A4BB5-2B7E-4DA8-8DEC-1F459D48EAD2}">
      <dgm:prSet/>
      <dgm:spPr/>
      <dgm:t>
        <a:bodyPr/>
        <a:lstStyle/>
        <a:p>
          <a:endParaRPr lang="en-US"/>
        </a:p>
      </dgm:t>
    </dgm:pt>
    <dgm:pt modelId="{0E593A59-CB53-44C3-B7DA-F7838883AC9C}" type="sibTrans" cxnId="{EC1A4BB5-2B7E-4DA8-8DEC-1F459D48EAD2}">
      <dgm:prSet/>
      <dgm:spPr/>
      <dgm:t>
        <a:bodyPr/>
        <a:lstStyle/>
        <a:p>
          <a:endParaRPr lang="en-US"/>
        </a:p>
      </dgm:t>
    </dgm:pt>
    <dgm:pt modelId="{58289434-71D1-4F35-ACA3-0D53AD44CF24}">
      <dgm:prSet custT="1"/>
      <dgm:spPr/>
      <dgm:t>
        <a:bodyPr/>
        <a:lstStyle/>
        <a:p>
          <a:pPr rtl="0"/>
          <a:r>
            <a:rPr lang="en-US" sz="2400" dirty="0" smtClean="0"/>
            <a:t>Introduction</a:t>
          </a:r>
          <a:endParaRPr lang="en-US" sz="2400" dirty="0"/>
        </a:p>
      </dgm:t>
    </dgm:pt>
    <dgm:pt modelId="{BD88C7A0-0F69-4620-8862-65CBCA5A768C}" type="parTrans" cxnId="{15C372DC-A816-4A41-83FC-1851064862DF}">
      <dgm:prSet/>
      <dgm:spPr/>
      <dgm:t>
        <a:bodyPr/>
        <a:lstStyle/>
        <a:p>
          <a:endParaRPr lang="en-US"/>
        </a:p>
      </dgm:t>
    </dgm:pt>
    <dgm:pt modelId="{1CA0EF74-92E9-4047-85CD-4D6682FDE646}" type="sibTrans" cxnId="{15C372DC-A816-4A41-83FC-1851064862DF}">
      <dgm:prSet/>
      <dgm:spPr/>
      <dgm:t>
        <a:bodyPr/>
        <a:lstStyle/>
        <a:p>
          <a:endParaRPr lang="en-US"/>
        </a:p>
      </dgm:t>
    </dgm:pt>
    <dgm:pt modelId="{AEC3E9FF-9936-4045-A486-015F974DD8BA}" type="pres">
      <dgm:prSet presAssocID="{D80D04A6-26BE-4291-B517-BEACAC283A2C}" presName="linear" presStyleCnt="0">
        <dgm:presLayoutVars>
          <dgm:dir/>
          <dgm:animLvl val="lvl"/>
          <dgm:resizeHandles val="exact"/>
        </dgm:presLayoutVars>
      </dgm:prSet>
      <dgm:spPr/>
      <dgm:t>
        <a:bodyPr/>
        <a:lstStyle/>
        <a:p>
          <a:endParaRPr lang="en-US"/>
        </a:p>
      </dgm:t>
    </dgm:pt>
    <dgm:pt modelId="{F6411C0A-C8B9-43E2-9343-138A46AE81E2}" type="pres">
      <dgm:prSet presAssocID="{58289434-71D1-4F35-ACA3-0D53AD44CF24}" presName="parentLin" presStyleCnt="0"/>
      <dgm:spPr/>
    </dgm:pt>
    <dgm:pt modelId="{23760855-2DC2-4D4F-9C0C-58913BE82E5F}" type="pres">
      <dgm:prSet presAssocID="{58289434-71D1-4F35-ACA3-0D53AD44CF24}" presName="parentLeftMargin" presStyleLbl="node1" presStyleIdx="0" presStyleCnt="4"/>
      <dgm:spPr/>
      <dgm:t>
        <a:bodyPr/>
        <a:lstStyle/>
        <a:p>
          <a:endParaRPr lang="en-US"/>
        </a:p>
      </dgm:t>
    </dgm:pt>
    <dgm:pt modelId="{C357B6F5-82C1-4EAD-B642-57046C8E3855}" type="pres">
      <dgm:prSet presAssocID="{58289434-71D1-4F35-ACA3-0D53AD44CF24}" presName="parentText" presStyleLbl="node1" presStyleIdx="0" presStyleCnt="4">
        <dgm:presLayoutVars>
          <dgm:chMax val="0"/>
          <dgm:bulletEnabled val="1"/>
        </dgm:presLayoutVars>
      </dgm:prSet>
      <dgm:spPr/>
      <dgm:t>
        <a:bodyPr/>
        <a:lstStyle/>
        <a:p>
          <a:endParaRPr lang="en-US"/>
        </a:p>
      </dgm:t>
    </dgm:pt>
    <dgm:pt modelId="{544B2085-D7C4-4E07-AB66-827BA047E803}" type="pres">
      <dgm:prSet presAssocID="{58289434-71D1-4F35-ACA3-0D53AD44CF24}" presName="negativeSpace" presStyleCnt="0"/>
      <dgm:spPr/>
    </dgm:pt>
    <dgm:pt modelId="{08380FF9-7EC0-41D5-9D07-E5173EBCFB5A}" type="pres">
      <dgm:prSet presAssocID="{58289434-71D1-4F35-ACA3-0D53AD44CF24}" presName="childText" presStyleLbl="conFgAcc1" presStyleIdx="0" presStyleCnt="4">
        <dgm:presLayoutVars>
          <dgm:bulletEnabled val="1"/>
        </dgm:presLayoutVars>
      </dgm:prSet>
      <dgm:spPr/>
    </dgm:pt>
    <dgm:pt modelId="{106246D0-69B7-411A-BB90-BB6F6C787965}" type="pres">
      <dgm:prSet presAssocID="{1CA0EF74-92E9-4047-85CD-4D6682FDE646}" presName="spaceBetweenRectangles" presStyleCnt="0"/>
      <dgm:spPr/>
    </dgm:pt>
    <dgm:pt modelId="{F5A3FAB8-FA4C-4B95-BF26-DBED893A28FE}" type="pres">
      <dgm:prSet presAssocID="{5E30375D-12D3-4078-B0C1-5ED236069BAD}" presName="parentLin" presStyleCnt="0"/>
      <dgm:spPr/>
    </dgm:pt>
    <dgm:pt modelId="{DA8C28E9-7C6B-43B4-AB25-CBF8BA4E9C2A}" type="pres">
      <dgm:prSet presAssocID="{5E30375D-12D3-4078-B0C1-5ED236069BAD}" presName="parentLeftMargin" presStyleLbl="node1" presStyleIdx="0" presStyleCnt="4"/>
      <dgm:spPr/>
      <dgm:t>
        <a:bodyPr/>
        <a:lstStyle/>
        <a:p>
          <a:endParaRPr lang="en-US"/>
        </a:p>
      </dgm:t>
    </dgm:pt>
    <dgm:pt modelId="{DAA72800-B1BF-4BD2-AF85-CD16AB9619C8}" type="pres">
      <dgm:prSet presAssocID="{5E30375D-12D3-4078-B0C1-5ED236069BAD}" presName="parentText" presStyleLbl="node1" presStyleIdx="1" presStyleCnt="4">
        <dgm:presLayoutVars>
          <dgm:chMax val="0"/>
          <dgm:bulletEnabled val="1"/>
        </dgm:presLayoutVars>
      </dgm:prSet>
      <dgm:spPr/>
      <dgm:t>
        <a:bodyPr/>
        <a:lstStyle/>
        <a:p>
          <a:endParaRPr lang="en-US"/>
        </a:p>
      </dgm:t>
    </dgm:pt>
    <dgm:pt modelId="{2754196D-698D-4514-8251-2D661C9B8478}" type="pres">
      <dgm:prSet presAssocID="{5E30375D-12D3-4078-B0C1-5ED236069BAD}" presName="negativeSpace" presStyleCnt="0"/>
      <dgm:spPr/>
    </dgm:pt>
    <dgm:pt modelId="{F628CBBA-DA30-4208-92EE-5B20EA9FDD7C}" type="pres">
      <dgm:prSet presAssocID="{5E30375D-12D3-4078-B0C1-5ED236069BAD}" presName="childText" presStyleLbl="conFgAcc1" presStyleIdx="1" presStyleCnt="4">
        <dgm:presLayoutVars>
          <dgm:bulletEnabled val="1"/>
        </dgm:presLayoutVars>
      </dgm:prSet>
      <dgm:spPr/>
    </dgm:pt>
    <dgm:pt modelId="{3A78274C-DA51-426C-BB11-72B612C5D5B5}" type="pres">
      <dgm:prSet presAssocID="{0E593A59-CB53-44C3-B7DA-F7838883AC9C}" presName="spaceBetweenRectangles" presStyleCnt="0"/>
      <dgm:spPr/>
    </dgm:pt>
    <dgm:pt modelId="{2074A49C-CBD6-413B-97A6-80081574C3CE}" type="pres">
      <dgm:prSet presAssocID="{35F39246-D644-46BC-BD19-4C3E13000ADD}" presName="parentLin" presStyleCnt="0"/>
      <dgm:spPr/>
    </dgm:pt>
    <dgm:pt modelId="{80F9E606-AFA2-40FC-A7C3-19C11427A806}" type="pres">
      <dgm:prSet presAssocID="{35F39246-D644-46BC-BD19-4C3E13000ADD}" presName="parentLeftMargin" presStyleLbl="node1" presStyleIdx="1" presStyleCnt="4"/>
      <dgm:spPr/>
      <dgm:t>
        <a:bodyPr/>
        <a:lstStyle/>
        <a:p>
          <a:endParaRPr lang="en-US"/>
        </a:p>
      </dgm:t>
    </dgm:pt>
    <dgm:pt modelId="{A024E4E5-5565-4368-BAC9-6D69EB4DDFA4}" type="pres">
      <dgm:prSet presAssocID="{35F39246-D644-46BC-BD19-4C3E13000ADD}" presName="parentText" presStyleLbl="node1" presStyleIdx="2" presStyleCnt="4">
        <dgm:presLayoutVars>
          <dgm:chMax val="0"/>
          <dgm:bulletEnabled val="1"/>
        </dgm:presLayoutVars>
      </dgm:prSet>
      <dgm:spPr/>
      <dgm:t>
        <a:bodyPr/>
        <a:lstStyle/>
        <a:p>
          <a:endParaRPr lang="en-US"/>
        </a:p>
      </dgm:t>
    </dgm:pt>
    <dgm:pt modelId="{15BF70BE-2AC7-4648-B071-EBBE2182A2D4}" type="pres">
      <dgm:prSet presAssocID="{35F39246-D644-46BC-BD19-4C3E13000ADD}" presName="negativeSpace" presStyleCnt="0"/>
      <dgm:spPr/>
    </dgm:pt>
    <dgm:pt modelId="{0D6E4B10-E8F3-4D62-9206-D9EA8C959004}" type="pres">
      <dgm:prSet presAssocID="{35F39246-D644-46BC-BD19-4C3E13000ADD}" presName="childText" presStyleLbl="conFgAcc1" presStyleIdx="2" presStyleCnt="4">
        <dgm:presLayoutVars>
          <dgm:bulletEnabled val="1"/>
        </dgm:presLayoutVars>
      </dgm:prSet>
      <dgm:spPr/>
    </dgm:pt>
    <dgm:pt modelId="{99768AA3-7058-4F07-A8B6-DC78F349293C}" type="pres">
      <dgm:prSet presAssocID="{259F36A8-94DA-4315-8B27-C69CBE40E09C}" presName="spaceBetweenRectangles" presStyleCnt="0"/>
      <dgm:spPr/>
    </dgm:pt>
    <dgm:pt modelId="{090D9586-7B86-47DC-AA2C-D0E62D766C28}" type="pres">
      <dgm:prSet presAssocID="{4C5D02E8-A3DD-4A06-83F0-63CE3C6D507B}" presName="parentLin" presStyleCnt="0"/>
      <dgm:spPr/>
    </dgm:pt>
    <dgm:pt modelId="{482AAC92-4CBF-4983-8F78-00BD10CF0659}" type="pres">
      <dgm:prSet presAssocID="{4C5D02E8-A3DD-4A06-83F0-63CE3C6D507B}" presName="parentLeftMargin" presStyleLbl="node1" presStyleIdx="2" presStyleCnt="4"/>
      <dgm:spPr/>
      <dgm:t>
        <a:bodyPr/>
        <a:lstStyle/>
        <a:p>
          <a:endParaRPr lang="en-US"/>
        </a:p>
      </dgm:t>
    </dgm:pt>
    <dgm:pt modelId="{ED330DBA-D0B7-4948-B66A-3DFA3CD061F3}" type="pres">
      <dgm:prSet presAssocID="{4C5D02E8-A3DD-4A06-83F0-63CE3C6D507B}" presName="parentText" presStyleLbl="node1" presStyleIdx="3" presStyleCnt="4">
        <dgm:presLayoutVars>
          <dgm:chMax val="0"/>
          <dgm:bulletEnabled val="1"/>
        </dgm:presLayoutVars>
      </dgm:prSet>
      <dgm:spPr/>
      <dgm:t>
        <a:bodyPr/>
        <a:lstStyle/>
        <a:p>
          <a:endParaRPr lang="en-US"/>
        </a:p>
      </dgm:t>
    </dgm:pt>
    <dgm:pt modelId="{61871739-CF15-4262-9C9E-F522789F337E}" type="pres">
      <dgm:prSet presAssocID="{4C5D02E8-A3DD-4A06-83F0-63CE3C6D507B}" presName="negativeSpace" presStyleCnt="0"/>
      <dgm:spPr/>
    </dgm:pt>
    <dgm:pt modelId="{8D231D08-F505-40C0-A05B-211D03920360}" type="pres">
      <dgm:prSet presAssocID="{4C5D02E8-A3DD-4A06-83F0-63CE3C6D507B}" presName="childText" presStyleLbl="conFgAcc1" presStyleIdx="3" presStyleCnt="4">
        <dgm:presLayoutVars>
          <dgm:bulletEnabled val="1"/>
        </dgm:presLayoutVars>
      </dgm:prSet>
      <dgm:spPr/>
    </dgm:pt>
  </dgm:ptLst>
  <dgm:cxnLst>
    <dgm:cxn modelId="{15C372DC-A816-4A41-83FC-1851064862DF}" srcId="{D80D04A6-26BE-4291-B517-BEACAC283A2C}" destId="{58289434-71D1-4F35-ACA3-0D53AD44CF24}" srcOrd="0" destOrd="0" parTransId="{BD88C7A0-0F69-4620-8862-65CBCA5A768C}" sibTransId="{1CA0EF74-92E9-4047-85CD-4D6682FDE646}"/>
    <dgm:cxn modelId="{C378F1EE-733D-4653-A0B1-3A96F0679DCA}" type="presOf" srcId="{58289434-71D1-4F35-ACA3-0D53AD44CF24}" destId="{23760855-2DC2-4D4F-9C0C-58913BE82E5F}" srcOrd="0" destOrd="0" presId="urn:microsoft.com/office/officeart/2005/8/layout/list1"/>
    <dgm:cxn modelId="{EC1A4BB5-2B7E-4DA8-8DEC-1F459D48EAD2}" srcId="{D80D04A6-26BE-4291-B517-BEACAC283A2C}" destId="{5E30375D-12D3-4078-B0C1-5ED236069BAD}" srcOrd="1" destOrd="0" parTransId="{009CE71C-F71C-429C-A825-65196436FE1E}" sibTransId="{0E593A59-CB53-44C3-B7DA-F7838883AC9C}"/>
    <dgm:cxn modelId="{45D05AD3-83A6-4474-8813-F24B6D8F0CEF}" type="presOf" srcId="{5E30375D-12D3-4078-B0C1-5ED236069BAD}" destId="{DAA72800-B1BF-4BD2-AF85-CD16AB9619C8}" srcOrd="1" destOrd="0" presId="urn:microsoft.com/office/officeart/2005/8/layout/list1"/>
    <dgm:cxn modelId="{198645CA-0A59-4EFD-BCC7-835B1D3C7B99}" type="presOf" srcId="{4C5D02E8-A3DD-4A06-83F0-63CE3C6D507B}" destId="{ED330DBA-D0B7-4948-B66A-3DFA3CD061F3}" srcOrd="1" destOrd="0" presId="urn:microsoft.com/office/officeart/2005/8/layout/list1"/>
    <dgm:cxn modelId="{79586B1C-F147-4358-9BEB-0BE66496A981}" srcId="{D80D04A6-26BE-4291-B517-BEACAC283A2C}" destId="{4C5D02E8-A3DD-4A06-83F0-63CE3C6D507B}" srcOrd="3" destOrd="0" parTransId="{BC22E034-B238-4F8D-9E4A-8F60C8E7245B}" sibTransId="{E00C7C12-F27D-4A33-A03E-7C9156DAED80}"/>
    <dgm:cxn modelId="{0007E391-DDBF-4475-B166-9F17A081802C}" type="presOf" srcId="{35F39246-D644-46BC-BD19-4C3E13000ADD}" destId="{80F9E606-AFA2-40FC-A7C3-19C11427A806}" srcOrd="0" destOrd="0" presId="urn:microsoft.com/office/officeart/2005/8/layout/list1"/>
    <dgm:cxn modelId="{20CAF936-12D2-4C7F-9FC0-E5D2DD716A7A}" srcId="{D80D04A6-26BE-4291-B517-BEACAC283A2C}" destId="{35F39246-D644-46BC-BD19-4C3E13000ADD}" srcOrd="2" destOrd="0" parTransId="{1FAF71D9-AC3F-481D-B922-9DD88FB0140B}" sibTransId="{259F36A8-94DA-4315-8B27-C69CBE40E09C}"/>
    <dgm:cxn modelId="{9493B9AE-A052-41C7-AF09-4AB5E4FA7FC6}" type="presOf" srcId="{D80D04A6-26BE-4291-B517-BEACAC283A2C}" destId="{AEC3E9FF-9936-4045-A486-015F974DD8BA}" srcOrd="0" destOrd="0" presId="urn:microsoft.com/office/officeart/2005/8/layout/list1"/>
    <dgm:cxn modelId="{62D98ADC-58FA-4364-8B47-0179F3B55750}" type="presOf" srcId="{4C5D02E8-A3DD-4A06-83F0-63CE3C6D507B}" destId="{482AAC92-4CBF-4983-8F78-00BD10CF0659}" srcOrd="0" destOrd="0" presId="urn:microsoft.com/office/officeart/2005/8/layout/list1"/>
    <dgm:cxn modelId="{11553DA8-D6AD-4368-AFDB-ADDEB1F52F93}" type="presOf" srcId="{58289434-71D1-4F35-ACA3-0D53AD44CF24}" destId="{C357B6F5-82C1-4EAD-B642-57046C8E3855}" srcOrd="1" destOrd="0" presId="urn:microsoft.com/office/officeart/2005/8/layout/list1"/>
    <dgm:cxn modelId="{8A8FAD66-E94C-435E-97FF-0171696EFAFF}" type="presOf" srcId="{5E30375D-12D3-4078-B0C1-5ED236069BAD}" destId="{DA8C28E9-7C6B-43B4-AB25-CBF8BA4E9C2A}" srcOrd="0" destOrd="0" presId="urn:microsoft.com/office/officeart/2005/8/layout/list1"/>
    <dgm:cxn modelId="{F593AA4D-8BFC-4D37-AF37-F84070DF4D51}" type="presOf" srcId="{35F39246-D644-46BC-BD19-4C3E13000ADD}" destId="{A024E4E5-5565-4368-BAC9-6D69EB4DDFA4}" srcOrd="1" destOrd="0" presId="urn:microsoft.com/office/officeart/2005/8/layout/list1"/>
    <dgm:cxn modelId="{F8DA072B-E790-4CFC-A294-4CF9FBEF8CD9}" type="presParOf" srcId="{AEC3E9FF-9936-4045-A486-015F974DD8BA}" destId="{F6411C0A-C8B9-43E2-9343-138A46AE81E2}" srcOrd="0" destOrd="0" presId="urn:microsoft.com/office/officeart/2005/8/layout/list1"/>
    <dgm:cxn modelId="{C0CF2C2C-1346-4968-9766-404BF1880ACD}" type="presParOf" srcId="{F6411C0A-C8B9-43E2-9343-138A46AE81E2}" destId="{23760855-2DC2-4D4F-9C0C-58913BE82E5F}" srcOrd="0" destOrd="0" presId="urn:microsoft.com/office/officeart/2005/8/layout/list1"/>
    <dgm:cxn modelId="{F0157EFE-1B51-4643-8284-E96E45984E51}" type="presParOf" srcId="{F6411C0A-C8B9-43E2-9343-138A46AE81E2}" destId="{C357B6F5-82C1-4EAD-B642-57046C8E3855}" srcOrd="1" destOrd="0" presId="urn:microsoft.com/office/officeart/2005/8/layout/list1"/>
    <dgm:cxn modelId="{9BF498FB-9142-41E9-B637-C5FC51E7CEF2}" type="presParOf" srcId="{AEC3E9FF-9936-4045-A486-015F974DD8BA}" destId="{544B2085-D7C4-4E07-AB66-827BA047E803}" srcOrd="1" destOrd="0" presId="urn:microsoft.com/office/officeart/2005/8/layout/list1"/>
    <dgm:cxn modelId="{747155E2-D8FC-471D-A861-EEBE58497479}" type="presParOf" srcId="{AEC3E9FF-9936-4045-A486-015F974DD8BA}" destId="{08380FF9-7EC0-41D5-9D07-E5173EBCFB5A}" srcOrd="2" destOrd="0" presId="urn:microsoft.com/office/officeart/2005/8/layout/list1"/>
    <dgm:cxn modelId="{CE30C609-2955-415E-84DF-E09DB69C9E2B}" type="presParOf" srcId="{AEC3E9FF-9936-4045-A486-015F974DD8BA}" destId="{106246D0-69B7-411A-BB90-BB6F6C787965}" srcOrd="3" destOrd="0" presId="urn:microsoft.com/office/officeart/2005/8/layout/list1"/>
    <dgm:cxn modelId="{1667E511-A239-4DAF-9B02-265AE9B03406}" type="presParOf" srcId="{AEC3E9FF-9936-4045-A486-015F974DD8BA}" destId="{F5A3FAB8-FA4C-4B95-BF26-DBED893A28FE}" srcOrd="4" destOrd="0" presId="urn:microsoft.com/office/officeart/2005/8/layout/list1"/>
    <dgm:cxn modelId="{31F96F9A-EEA4-488F-95D4-A7DA5D4B3DC5}" type="presParOf" srcId="{F5A3FAB8-FA4C-4B95-BF26-DBED893A28FE}" destId="{DA8C28E9-7C6B-43B4-AB25-CBF8BA4E9C2A}" srcOrd="0" destOrd="0" presId="urn:microsoft.com/office/officeart/2005/8/layout/list1"/>
    <dgm:cxn modelId="{784701F7-9AAE-4F50-9039-1CCEF0580071}" type="presParOf" srcId="{F5A3FAB8-FA4C-4B95-BF26-DBED893A28FE}" destId="{DAA72800-B1BF-4BD2-AF85-CD16AB9619C8}" srcOrd="1" destOrd="0" presId="urn:microsoft.com/office/officeart/2005/8/layout/list1"/>
    <dgm:cxn modelId="{CF3FDA62-B14F-4B08-B3A8-9DDEC1DDF4D4}" type="presParOf" srcId="{AEC3E9FF-9936-4045-A486-015F974DD8BA}" destId="{2754196D-698D-4514-8251-2D661C9B8478}" srcOrd="5" destOrd="0" presId="urn:microsoft.com/office/officeart/2005/8/layout/list1"/>
    <dgm:cxn modelId="{5E248545-5B07-4724-8EB4-635BB2F4C2E2}" type="presParOf" srcId="{AEC3E9FF-9936-4045-A486-015F974DD8BA}" destId="{F628CBBA-DA30-4208-92EE-5B20EA9FDD7C}" srcOrd="6" destOrd="0" presId="urn:microsoft.com/office/officeart/2005/8/layout/list1"/>
    <dgm:cxn modelId="{015A25B6-55E3-4E35-8973-70421E6485C0}" type="presParOf" srcId="{AEC3E9FF-9936-4045-A486-015F974DD8BA}" destId="{3A78274C-DA51-426C-BB11-72B612C5D5B5}" srcOrd="7" destOrd="0" presId="urn:microsoft.com/office/officeart/2005/8/layout/list1"/>
    <dgm:cxn modelId="{0DA0F97A-E0B5-41EC-B3BA-EE88E911B956}" type="presParOf" srcId="{AEC3E9FF-9936-4045-A486-015F974DD8BA}" destId="{2074A49C-CBD6-413B-97A6-80081574C3CE}" srcOrd="8" destOrd="0" presId="urn:microsoft.com/office/officeart/2005/8/layout/list1"/>
    <dgm:cxn modelId="{A180930D-EE1D-485B-83D2-46004C99A871}" type="presParOf" srcId="{2074A49C-CBD6-413B-97A6-80081574C3CE}" destId="{80F9E606-AFA2-40FC-A7C3-19C11427A806}" srcOrd="0" destOrd="0" presId="urn:microsoft.com/office/officeart/2005/8/layout/list1"/>
    <dgm:cxn modelId="{5A6BC4DA-591C-45BB-9BDB-BF7C3E9A61A9}" type="presParOf" srcId="{2074A49C-CBD6-413B-97A6-80081574C3CE}" destId="{A024E4E5-5565-4368-BAC9-6D69EB4DDFA4}" srcOrd="1" destOrd="0" presId="urn:microsoft.com/office/officeart/2005/8/layout/list1"/>
    <dgm:cxn modelId="{C15814B0-A090-48ED-BC14-52DD9A737135}" type="presParOf" srcId="{AEC3E9FF-9936-4045-A486-015F974DD8BA}" destId="{15BF70BE-2AC7-4648-B071-EBBE2182A2D4}" srcOrd="9" destOrd="0" presId="urn:microsoft.com/office/officeart/2005/8/layout/list1"/>
    <dgm:cxn modelId="{3B5AE2FE-43C1-42C1-AD10-F61E1F8367F1}" type="presParOf" srcId="{AEC3E9FF-9936-4045-A486-015F974DD8BA}" destId="{0D6E4B10-E8F3-4D62-9206-D9EA8C959004}" srcOrd="10" destOrd="0" presId="urn:microsoft.com/office/officeart/2005/8/layout/list1"/>
    <dgm:cxn modelId="{0D466275-F0C5-4E37-8361-A83AFC009BCF}" type="presParOf" srcId="{AEC3E9FF-9936-4045-A486-015F974DD8BA}" destId="{99768AA3-7058-4F07-A8B6-DC78F349293C}" srcOrd="11" destOrd="0" presId="urn:microsoft.com/office/officeart/2005/8/layout/list1"/>
    <dgm:cxn modelId="{7BE1BA53-6CEE-4CE6-9830-B635E1DE71D0}" type="presParOf" srcId="{AEC3E9FF-9936-4045-A486-015F974DD8BA}" destId="{090D9586-7B86-47DC-AA2C-D0E62D766C28}" srcOrd="12" destOrd="0" presId="urn:microsoft.com/office/officeart/2005/8/layout/list1"/>
    <dgm:cxn modelId="{78DF98D2-2755-436C-8541-0991D92E30E2}" type="presParOf" srcId="{090D9586-7B86-47DC-AA2C-D0E62D766C28}" destId="{482AAC92-4CBF-4983-8F78-00BD10CF0659}" srcOrd="0" destOrd="0" presId="urn:microsoft.com/office/officeart/2005/8/layout/list1"/>
    <dgm:cxn modelId="{B7285A3D-442F-4D99-8D47-243A9591AC7D}" type="presParOf" srcId="{090D9586-7B86-47DC-AA2C-D0E62D766C28}" destId="{ED330DBA-D0B7-4948-B66A-3DFA3CD061F3}" srcOrd="1" destOrd="0" presId="urn:microsoft.com/office/officeart/2005/8/layout/list1"/>
    <dgm:cxn modelId="{FFF90A24-F6B0-481C-AB10-9000293F788A}" type="presParOf" srcId="{AEC3E9FF-9936-4045-A486-015F974DD8BA}" destId="{61871739-CF15-4262-9C9E-F522789F337E}" srcOrd="13" destOrd="0" presId="urn:microsoft.com/office/officeart/2005/8/layout/list1"/>
    <dgm:cxn modelId="{5434F553-D914-4855-A8C4-257AA9028047}" type="presParOf" srcId="{AEC3E9FF-9936-4045-A486-015F974DD8BA}" destId="{8D231D08-F505-40C0-A05B-211D03920360}"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80FF9-7EC0-41D5-9D07-E5173EBCFB5A}">
      <dsp:nvSpPr>
        <dsp:cNvPr id="0" name=""/>
        <dsp:cNvSpPr/>
      </dsp:nvSpPr>
      <dsp:spPr>
        <a:xfrm>
          <a:off x="0" y="445298"/>
          <a:ext cx="7239000" cy="680400"/>
        </a:xfrm>
        <a:prstGeom prst="rect">
          <a:avLst/>
        </a:prstGeom>
        <a:solidFill>
          <a:schemeClr val="lt1">
            <a:alpha val="90000"/>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57B6F5-82C1-4EAD-B642-57046C8E3855}">
      <dsp:nvSpPr>
        <dsp:cNvPr id="0" name=""/>
        <dsp:cNvSpPr/>
      </dsp:nvSpPr>
      <dsp:spPr>
        <a:xfrm>
          <a:off x="361950" y="46778"/>
          <a:ext cx="5067300" cy="797040"/>
        </a:xfrm>
        <a:prstGeom prst="roundRect">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l" defTabSz="1066800" rtl="0">
            <a:lnSpc>
              <a:spcPct val="90000"/>
            </a:lnSpc>
            <a:spcBef>
              <a:spcPct val="0"/>
            </a:spcBef>
            <a:spcAft>
              <a:spcPct val="35000"/>
            </a:spcAft>
          </a:pPr>
          <a:r>
            <a:rPr lang="en-US" sz="2400" kern="1200" dirty="0" smtClean="0"/>
            <a:t>Introduction</a:t>
          </a:r>
          <a:endParaRPr lang="en-US" sz="2400" kern="1200" dirty="0"/>
        </a:p>
      </dsp:txBody>
      <dsp:txXfrm>
        <a:off x="400858" y="85686"/>
        <a:ext cx="4989484" cy="719224"/>
      </dsp:txXfrm>
    </dsp:sp>
    <dsp:sp modelId="{F628CBBA-DA30-4208-92EE-5B20EA9FDD7C}">
      <dsp:nvSpPr>
        <dsp:cNvPr id="0" name=""/>
        <dsp:cNvSpPr/>
      </dsp:nvSpPr>
      <dsp:spPr>
        <a:xfrm>
          <a:off x="0" y="1670018"/>
          <a:ext cx="7239000" cy="680400"/>
        </a:xfrm>
        <a:prstGeom prst="rect">
          <a:avLst/>
        </a:prstGeom>
        <a:solidFill>
          <a:schemeClr val="lt1">
            <a:alpha val="90000"/>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A72800-B1BF-4BD2-AF85-CD16AB9619C8}">
      <dsp:nvSpPr>
        <dsp:cNvPr id="0" name=""/>
        <dsp:cNvSpPr/>
      </dsp:nvSpPr>
      <dsp:spPr>
        <a:xfrm>
          <a:off x="361950" y="1271498"/>
          <a:ext cx="5067300" cy="797040"/>
        </a:xfrm>
        <a:prstGeom prst="roundRect">
          <a:avLst/>
        </a:prstGeom>
        <a:solidFill>
          <a:schemeClr val="accent3">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l" defTabSz="1066800" rtl="0">
            <a:lnSpc>
              <a:spcPct val="90000"/>
            </a:lnSpc>
            <a:spcBef>
              <a:spcPct val="0"/>
            </a:spcBef>
            <a:spcAft>
              <a:spcPct val="35000"/>
            </a:spcAft>
          </a:pPr>
          <a:r>
            <a:rPr lang="en-US" sz="2400" b="1" kern="1200" baseline="0" dirty="0" smtClean="0">
              <a:latin typeface="Calibri" pitchFamily="34" charset="0"/>
            </a:rPr>
            <a:t>Developing a Test for Photosynthesis</a:t>
          </a:r>
          <a:endParaRPr lang="en-US" sz="2400" kern="1200" dirty="0"/>
        </a:p>
      </dsp:txBody>
      <dsp:txXfrm>
        <a:off x="400858" y="1310406"/>
        <a:ext cx="4989484" cy="719224"/>
      </dsp:txXfrm>
    </dsp:sp>
    <dsp:sp modelId="{0D6E4B10-E8F3-4D62-9206-D9EA8C959004}">
      <dsp:nvSpPr>
        <dsp:cNvPr id="0" name=""/>
        <dsp:cNvSpPr/>
      </dsp:nvSpPr>
      <dsp:spPr>
        <a:xfrm>
          <a:off x="0" y="2894739"/>
          <a:ext cx="7239000" cy="680400"/>
        </a:xfrm>
        <a:prstGeom prst="rect">
          <a:avLst/>
        </a:prstGeom>
        <a:solidFill>
          <a:schemeClr val="lt1">
            <a:alpha val="90000"/>
            <a:hueOff val="0"/>
            <a:satOff val="0"/>
            <a:lumOff val="0"/>
            <a:alphaOff val="0"/>
          </a:schemeClr>
        </a:solidFill>
        <a:ln w="400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24E4E5-5565-4368-BAC9-6D69EB4DDFA4}">
      <dsp:nvSpPr>
        <dsp:cNvPr id="0" name=""/>
        <dsp:cNvSpPr/>
      </dsp:nvSpPr>
      <dsp:spPr>
        <a:xfrm>
          <a:off x="361950" y="2496219"/>
          <a:ext cx="5067300" cy="797040"/>
        </a:xfrm>
        <a:prstGeom prst="roundRect">
          <a:avLst/>
        </a:prstGeom>
        <a:solidFill>
          <a:schemeClr val="accent4">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l" defTabSz="1066800" rtl="0">
            <a:lnSpc>
              <a:spcPct val="90000"/>
            </a:lnSpc>
            <a:spcBef>
              <a:spcPct val="0"/>
            </a:spcBef>
            <a:spcAft>
              <a:spcPct val="35000"/>
            </a:spcAft>
          </a:pPr>
          <a:r>
            <a:rPr lang="en-US" sz="2400" b="1" kern="1200" baseline="0" dirty="0" smtClean="0">
              <a:latin typeface="Calibri" pitchFamily="34" charset="0"/>
            </a:rPr>
            <a:t>The Importance of the Starch Test</a:t>
          </a:r>
          <a:endParaRPr lang="en-US" sz="2400" b="1" kern="1200" dirty="0">
            <a:latin typeface="Calibri" pitchFamily="34" charset="0"/>
          </a:endParaRPr>
        </a:p>
      </dsp:txBody>
      <dsp:txXfrm>
        <a:off x="400858" y="2535127"/>
        <a:ext cx="4989484" cy="719224"/>
      </dsp:txXfrm>
    </dsp:sp>
    <dsp:sp modelId="{8D231D08-F505-40C0-A05B-211D03920360}">
      <dsp:nvSpPr>
        <dsp:cNvPr id="0" name=""/>
        <dsp:cNvSpPr/>
      </dsp:nvSpPr>
      <dsp:spPr>
        <a:xfrm>
          <a:off x="0" y="4119459"/>
          <a:ext cx="7239000" cy="680400"/>
        </a:xfrm>
        <a:prstGeom prst="rect">
          <a:avLst/>
        </a:prstGeom>
        <a:solidFill>
          <a:schemeClr val="lt1">
            <a:alpha val="90000"/>
            <a:hueOff val="0"/>
            <a:satOff val="0"/>
            <a:lumOff val="0"/>
            <a:alphaOff val="0"/>
          </a:schemeClr>
        </a:solidFill>
        <a:ln w="400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330DBA-D0B7-4948-B66A-3DFA3CD061F3}">
      <dsp:nvSpPr>
        <dsp:cNvPr id="0" name=""/>
        <dsp:cNvSpPr/>
      </dsp:nvSpPr>
      <dsp:spPr>
        <a:xfrm>
          <a:off x="361950" y="3720939"/>
          <a:ext cx="5067300" cy="797040"/>
        </a:xfrm>
        <a:prstGeom prst="roundRect">
          <a:avLst/>
        </a:prstGeom>
        <a:solidFill>
          <a:schemeClr val="accent5">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532" tIns="0" rIns="191532" bIns="0" numCol="1" spcCol="1270" anchor="ctr" anchorCtr="0">
          <a:noAutofit/>
        </a:bodyPr>
        <a:lstStyle/>
        <a:p>
          <a:pPr lvl="0" algn="l" defTabSz="1066800" rtl="0">
            <a:lnSpc>
              <a:spcPct val="90000"/>
            </a:lnSpc>
            <a:spcBef>
              <a:spcPct val="0"/>
            </a:spcBef>
            <a:spcAft>
              <a:spcPct val="35000"/>
            </a:spcAft>
          </a:pPr>
          <a:r>
            <a:rPr lang="en-US" sz="2400" b="1" kern="1200" baseline="0" dirty="0" smtClean="0">
              <a:latin typeface="Calibri" pitchFamily="34" charset="0"/>
            </a:rPr>
            <a:t>The Importance of a Control in an Investigation</a:t>
          </a:r>
          <a:endParaRPr lang="en-US" sz="2400" b="1" kern="1200" baseline="0" dirty="0">
            <a:latin typeface="Calibri" pitchFamily="34" charset="0"/>
          </a:endParaRPr>
        </a:p>
      </dsp:txBody>
      <dsp:txXfrm>
        <a:off x="400858" y="3759847"/>
        <a:ext cx="4989484" cy="71922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BA4E355-01C9-45B8-A15D-8758C6AE15B6}" type="datetimeFigureOut">
              <a:rPr lang="en-US" smtClean="0"/>
              <a:pPr/>
              <a:t>4/11/2013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37DD36C-6668-46B4-B6DE-CEEB4B64993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A4E355-01C9-45B8-A15D-8758C6AE15B6}" type="datetimeFigureOut">
              <a:rPr lang="en-US" smtClean="0"/>
              <a:pPr/>
              <a:t>4/11/2013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7DD36C-6668-46B4-B6DE-CEEB4B6499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BA4E355-01C9-45B8-A15D-8758C6AE15B6}" type="datetimeFigureOut">
              <a:rPr lang="en-US" smtClean="0"/>
              <a:pPr/>
              <a:t>4/11/2013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37DD36C-6668-46B4-B6DE-CEEB4B6499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A4E355-01C9-45B8-A15D-8758C6AE15B6}" type="datetimeFigureOut">
              <a:rPr lang="en-US" smtClean="0"/>
              <a:pPr/>
              <a:t>4/11/2013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7DD36C-6668-46B4-B6DE-CEEB4B6499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BA4E355-01C9-45B8-A15D-8758C6AE15B6}" type="datetimeFigureOut">
              <a:rPr lang="en-US" smtClean="0"/>
              <a:pPr/>
              <a:t>4/11/2013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37DD36C-6668-46B4-B6DE-CEEB4B64993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A4E355-01C9-45B8-A15D-8758C6AE15B6}" type="datetimeFigureOut">
              <a:rPr lang="en-US" smtClean="0"/>
              <a:pPr/>
              <a:t>4/11/2013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7DD36C-6668-46B4-B6DE-CEEB4B6499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BA4E355-01C9-45B8-A15D-8758C6AE15B6}" type="datetimeFigureOut">
              <a:rPr lang="en-US" smtClean="0"/>
              <a:pPr/>
              <a:t>4/11/2013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37DD36C-6668-46B4-B6DE-CEEB4B6499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BA4E355-01C9-45B8-A15D-8758C6AE15B6}" type="datetimeFigureOut">
              <a:rPr lang="en-US" smtClean="0"/>
              <a:pPr/>
              <a:t>4/11/2013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37DD36C-6668-46B4-B6DE-CEEB4B6499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BA4E355-01C9-45B8-A15D-8758C6AE15B6}" type="datetimeFigureOut">
              <a:rPr lang="en-US" smtClean="0"/>
              <a:pPr/>
              <a:t>4/11/2013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37DD36C-6668-46B4-B6DE-CEEB4B6499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A4E355-01C9-45B8-A15D-8758C6AE15B6}" type="datetimeFigureOut">
              <a:rPr lang="en-US" smtClean="0"/>
              <a:pPr/>
              <a:t>4/11/2013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7DD36C-6668-46B4-B6DE-CEEB4B6499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BA4E355-01C9-45B8-A15D-8758C6AE15B6}" type="datetimeFigureOut">
              <a:rPr lang="en-US" smtClean="0"/>
              <a:pPr/>
              <a:t>4/11/2013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7DD36C-6668-46B4-B6DE-CEEB4B64993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BA4E355-01C9-45B8-A15D-8758C6AE15B6}" type="datetimeFigureOut">
              <a:rPr lang="en-US" smtClean="0"/>
              <a:pPr/>
              <a:t>4/11/2013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37DD36C-6668-46B4-B6DE-CEEB4B6499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53000" y="1143000"/>
            <a:ext cx="3962400" cy="2057400"/>
          </a:xfrm>
        </p:spPr>
        <p:txBody>
          <a:bodyPr>
            <a:normAutofit fontScale="90000"/>
          </a:bodyPr>
          <a:lstStyle/>
          <a:p>
            <a:r>
              <a:rPr lang="en-MY" sz="4400" dirty="0" smtClean="0">
                <a:solidFill>
                  <a:schemeClr val="bg1"/>
                </a:solidFill>
                <a:latin typeface="Calibri" pitchFamily="34" charset="0"/>
              </a:rPr>
              <a:t>Life sciences Grade 11 CAPS</a:t>
            </a:r>
            <a:r>
              <a:rPr lang="en-MY" dirty="0" smtClean="0"/>
              <a:t/>
            </a:r>
            <a:br>
              <a:rPr lang="en-MY" dirty="0" smtClean="0"/>
            </a:br>
            <a:r>
              <a:rPr lang="en-MY" sz="2200" dirty="0" smtClean="0">
                <a:solidFill>
                  <a:schemeClr val="bg1"/>
                </a:solidFill>
                <a:latin typeface="Calibri" pitchFamily="34" charset="0"/>
              </a:rPr>
              <a:t>structured, clear, practical - Helping teachers unlock the power of NCS</a:t>
            </a:r>
            <a:endParaRPr lang="en-US" sz="2200" dirty="0"/>
          </a:p>
        </p:txBody>
      </p:sp>
      <p:sp>
        <p:nvSpPr>
          <p:cNvPr id="6" name="Text Placeholder 5"/>
          <p:cNvSpPr>
            <a:spLocks noGrp="1"/>
          </p:cNvSpPr>
          <p:nvPr>
            <p:ph type="body" sz="half" idx="2"/>
          </p:nvPr>
        </p:nvSpPr>
        <p:spPr/>
        <p:txBody>
          <a:bodyPr/>
          <a:lstStyle/>
          <a:p>
            <a:r>
              <a:rPr lang="en-US" sz="2000" b="1" dirty="0" smtClean="0">
                <a:latin typeface="Calibri" pitchFamily="34" charset="0"/>
              </a:rPr>
              <a:t>KNOWLEDGE AREA: </a:t>
            </a:r>
          </a:p>
          <a:p>
            <a:r>
              <a:rPr lang="en-US" sz="2000" b="1" dirty="0" smtClean="0">
                <a:latin typeface="Calibri" pitchFamily="34" charset="0"/>
              </a:rPr>
              <a:t> Life Process in Plants and Animals.</a:t>
            </a:r>
          </a:p>
          <a:p>
            <a:endParaRPr lang="en-US" sz="2000" b="1" dirty="0" smtClean="0">
              <a:latin typeface="Calibri" pitchFamily="34" charset="0"/>
            </a:endParaRPr>
          </a:p>
          <a:p>
            <a:r>
              <a:rPr lang="en-US" sz="2000" b="1" dirty="0" smtClean="0">
                <a:latin typeface="Calibri" pitchFamily="34" charset="0"/>
              </a:rPr>
              <a:t>TOPIC 2: Photosynthesis</a:t>
            </a:r>
          </a:p>
          <a:p>
            <a:endParaRPr lang="en-US" sz="2000" dirty="0" smtClean="0"/>
          </a:p>
          <a:p>
            <a:endParaRPr lang="en-US" dirty="0"/>
          </a:p>
        </p:txBody>
      </p:sp>
      <p:pic>
        <p:nvPicPr>
          <p:cNvPr id="10" name="Picture Placeholder 9" descr="test for strach.jpg"/>
          <p:cNvPicPr>
            <a:picLocks noGrp="1" noChangeAspect="1"/>
          </p:cNvPicPr>
          <p:nvPr>
            <p:ph type="pic" idx="1"/>
          </p:nvPr>
        </p:nvPicPr>
        <p:blipFill>
          <a:blip r:embed="rId2" cstate="print"/>
          <a:srcRect l="3829" r="3829"/>
          <a:stretch>
            <a:fillRect/>
          </a:stretch>
        </p:blipFill>
        <p:spPr>
          <a:xfrm>
            <a:off x="1066800" y="1530878"/>
            <a:ext cx="3498322" cy="3498322"/>
          </a:xfrm>
        </p:spPr>
      </p:pic>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791200"/>
            <a:ext cx="3124200"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86200" y="5486400"/>
            <a:ext cx="1561844"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6019800" y="5029200"/>
            <a:ext cx="2320956" cy="830997"/>
          </a:xfrm>
          <a:prstGeom prst="rect">
            <a:avLst/>
          </a:prstGeom>
        </p:spPr>
        <p:txBody>
          <a:bodyPr wrap="none">
            <a:spAutoFit/>
          </a:bodyPr>
          <a:lstStyle/>
          <a:p>
            <a:pPr algn="ctr"/>
            <a:r>
              <a:rPr lang="en-US" sz="2400" b="1" dirty="0" smtClean="0">
                <a:solidFill>
                  <a:srgbClr val="FFFF00"/>
                </a:solidFill>
                <a:latin typeface="Calibri" pitchFamily="34" charset="0"/>
              </a:rPr>
              <a:t>Photosynthesis: </a:t>
            </a:r>
          </a:p>
          <a:p>
            <a:pPr algn="ctr"/>
            <a:r>
              <a:rPr lang="en-US" sz="2400" b="1" dirty="0" smtClean="0">
                <a:solidFill>
                  <a:srgbClr val="FFFF00"/>
                </a:solidFill>
                <a:latin typeface="Calibri" pitchFamily="34" charset="0"/>
              </a:rPr>
              <a:t>A Practical Study</a:t>
            </a:r>
            <a:endParaRPr lang="en-US" sz="2400" b="1" dirty="0">
              <a:solidFill>
                <a:srgbClr val="FFFF00"/>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822960"/>
          </a:xfrm>
        </p:spPr>
        <p:txBody>
          <a:bodyPr/>
          <a:lstStyle/>
          <a:p>
            <a:r>
              <a:rPr lang="en-US" dirty="0" smtClean="0">
                <a:solidFill>
                  <a:srgbClr val="7030A0"/>
                </a:solidFill>
                <a:latin typeface="Calibri" pitchFamily="34" charset="0"/>
              </a:rPr>
              <a:t>The test for photosynthesis</a:t>
            </a:r>
            <a:endParaRPr lang="en-US" dirty="0">
              <a:solidFill>
                <a:srgbClr val="7030A0"/>
              </a:solidFill>
            </a:endParaRPr>
          </a:p>
        </p:txBody>
      </p:sp>
      <p:sp>
        <p:nvSpPr>
          <p:cNvPr id="3" name="Content Placeholder 2"/>
          <p:cNvSpPr>
            <a:spLocks noGrp="1"/>
          </p:cNvSpPr>
          <p:nvPr>
            <p:ph sz="half" idx="1"/>
          </p:nvPr>
        </p:nvSpPr>
        <p:spPr>
          <a:xfrm>
            <a:off x="228600" y="1295400"/>
            <a:ext cx="4267200" cy="5486400"/>
          </a:xfrm>
        </p:spPr>
        <p:txBody>
          <a:bodyPr>
            <a:normAutofit fontScale="25000" lnSpcReduction="20000"/>
          </a:bodyPr>
          <a:lstStyle/>
          <a:p>
            <a:pPr marL="514350" indent="-514350">
              <a:buAutoNum type="arabicPeriod" startAt="2"/>
            </a:pPr>
            <a:r>
              <a:rPr lang="en-US" sz="9600" b="1" dirty="0" smtClean="0">
                <a:latin typeface="Calibri" pitchFamily="34" charset="0"/>
              </a:rPr>
              <a:t>Test for Starch:</a:t>
            </a:r>
          </a:p>
          <a:p>
            <a:pPr marL="514350" indent="-514350"/>
            <a:r>
              <a:rPr lang="en-US" sz="9600" dirty="0" smtClean="0">
                <a:latin typeface="Calibri" pitchFamily="34" charset="0"/>
              </a:rPr>
              <a:t>Once the plant has been destarched and after photosynthesis has occurred </a:t>
            </a:r>
            <a:r>
              <a:rPr lang="en-US" sz="9600" b="1" dirty="0" smtClean="0">
                <a:solidFill>
                  <a:srgbClr val="7030A0"/>
                </a:solidFill>
                <a:latin typeface="Calibri" pitchFamily="34" charset="0"/>
              </a:rPr>
              <a:t>we need to prove </a:t>
            </a:r>
            <a:r>
              <a:rPr lang="en-US" sz="9600" dirty="0" smtClean="0">
                <a:solidFill>
                  <a:srgbClr val="7030A0"/>
                </a:solidFill>
                <a:latin typeface="Calibri" pitchFamily="34" charset="0"/>
              </a:rPr>
              <a:t>that </a:t>
            </a:r>
            <a:r>
              <a:rPr lang="en-US" sz="9600" b="1" dirty="0" smtClean="0">
                <a:solidFill>
                  <a:srgbClr val="7030A0"/>
                </a:solidFill>
                <a:latin typeface="Calibri" pitchFamily="34" charset="0"/>
              </a:rPr>
              <a:t>starch is present or that it is not</a:t>
            </a:r>
            <a:r>
              <a:rPr lang="en-US" sz="9600" dirty="0" smtClean="0">
                <a:latin typeface="Calibri" pitchFamily="34" charset="0"/>
              </a:rPr>
              <a:t>.</a:t>
            </a:r>
          </a:p>
          <a:p>
            <a:pPr marL="514350" indent="-514350"/>
            <a:r>
              <a:rPr lang="en-US" sz="9600" dirty="0" smtClean="0">
                <a:latin typeface="Calibri" pitchFamily="34" charset="0"/>
              </a:rPr>
              <a:t>To do this we use a chemical called </a:t>
            </a:r>
            <a:r>
              <a:rPr lang="en-US" sz="9600" b="1" dirty="0" smtClean="0">
                <a:solidFill>
                  <a:srgbClr val="7030A0"/>
                </a:solidFill>
                <a:latin typeface="Calibri" pitchFamily="34" charset="0"/>
              </a:rPr>
              <a:t>iodine</a:t>
            </a:r>
            <a:r>
              <a:rPr lang="en-US" sz="9600" dirty="0" smtClean="0">
                <a:latin typeface="Calibri" pitchFamily="34" charset="0"/>
              </a:rPr>
              <a:t>.  </a:t>
            </a:r>
          </a:p>
          <a:p>
            <a:pPr marL="514350" indent="-514350"/>
            <a:r>
              <a:rPr lang="en-US" sz="9600" dirty="0" smtClean="0">
                <a:latin typeface="Calibri" pitchFamily="34" charset="0"/>
              </a:rPr>
              <a:t>Iodine is a </a:t>
            </a:r>
            <a:r>
              <a:rPr lang="en-US" sz="9600" b="1" dirty="0" smtClean="0">
                <a:solidFill>
                  <a:srgbClr val="7030A0"/>
                </a:solidFill>
                <a:latin typeface="Calibri" pitchFamily="34" charset="0"/>
              </a:rPr>
              <a:t>chemical reagent</a:t>
            </a:r>
            <a:r>
              <a:rPr lang="en-US" sz="9600" dirty="0" smtClean="0">
                <a:latin typeface="Calibri" pitchFamily="34" charset="0"/>
              </a:rPr>
              <a:t>.</a:t>
            </a:r>
          </a:p>
          <a:p>
            <a:pPr marL="514350" indent="-514350"/>
            <a:r>
              <a:rPr lang="en-US" sz="9600" b="1" dirty="0" smtClean="0">
                <a:solidFill>
                  <a:srgbClr val="7030A0"/>
                </a:solidFill>
                <a:latin typeface="Calibri" pitchFamily="34" charset="0"/>
              </a:rPr>
              <a:t>Iodine</a:t>
            </a:r>
            <a:r>
              <a:rPr lang="en-US" sz="9600" b="1" dirty="0" smtClean="0">
                <a:solidFill>
                  <a:srgbClr val="FF3300"/>
                </a:solidFill>
                <a:latin typeface="Calibri" pitchFamily="34" charset="0"/>
              </a:rPr>
              <a:t> </a:t>
            </a:r>
            <a:r>
              <a:rPr lang="en-US" sz="9600" dirty="0" smtClean="0">
                <a:latin typeface="Calibri" pitchFamily="34" charset="0"/>
              </a:rPr>
              <a:t>occurs in </a:t>
            </a:r>
            <a:r>
              <a:rPr lang="en-US" sz="9600" b="1" dirty="0" smtClean="0">
                <a:solidFill>
                  <a:srgbClr val="7030A0"/>
                </a:solidFill>
                <a:latin typeface="Calibri" pitchFamily="34" charset="0"/>
              </a:rPr>
              <a:t>dark granules</a:t>
            </a:r>
            <a:r>
              <a:rPr lang="en-US" sz="9600" dirty="0" smtClean="0">
                <a:solidFill>
                  <a:srgbClr val="7030A0"/>
                </a:solidFill>
                <a:latin typeface="Calibri" pitchFamily="34" charset="0"/>
              </a:rPr>
              <a:t>.</a:t>
            </a:r>
          </a:p>
          <a:p>
            <a:pPr marL="514350" indent="-514350"/>
            <a:r>
              <a:rPr lang="en-US" sz="9600" dirty="0" smtClean="0">
                <a:latin typeface="Calibri" pitchFamily="34" charset="0"/>
              </a:rPr>
              <a:t>These </a:t>
            </a:r>
            <a:r>
              <a:rPr lang="en-US" sz="9600" b="1" dirty="0" smtClean="0">
                <a:solidFill>
                  <a:srgbClr val="7030A0"/>
                </a:solidFill>
                <a:latin typeface="Calibri" pitchFamily="34" charset="0"/>
              </a:rPr>
              <a:t>granules</a:t>
            </a:r>
            <a:r>
              <a:rPr lang="en-US" sz="9600" b="1" dirty="0" smtClean="0">
                <a:solidFill>
                  <a:srgbClr val="FF6600"/>
                </a:solidFill>
                <a:latin typeface="Calibri" pitchFamily="34" charset="0"/>
              </a:rPr>
              <a:t> </a:t>
            </a:r>
            <a:r>
              <a:rPr lang="en-US" sz="9600" dirty="0" smtClean="0">
                <a:latin typeface="Calibri" pitchFamily="34" charset="0"/>
              </a:rPr>
              <a:t>are allowed to </a:t>
            </a:r>
            <a:r>
              <a:rPr lang="en-US" sz="9600" b="1" dirty="0" smtClean="0">
                <a:solidFill>
                  <a:srgbClr val="7030A0"/>
                </a:solidFill>
                <a:latin typeface="Calibri" pitchFamily="34" charset="0"/>
              </a:rPr>
              <a:t>dissolve in some water </a:t>
            </a:r>
            <a:r>
              <a:rPr lang="en-US" sz="9600" dirty="0" smtClean="0">
                <a:latin typeface="Calibri" pitchFamily="34" charset="0"/>
              </a:rPr>
              <a:t>to produce </a:t>
            </a:r>
            <a:r>
              <a:rPr lang="en-US" sz="9600" b="1" dirty="0" smtClean="0">
                <a:solidFill>
                  <a:srgbClr val="7030A0"/>
                </a:solidFill>
                <a:latin typeface="Calibri" pitchFamily="34" charset="0"/>
              </a:rPr>
              <a:t>iodine solution</a:t>
            </a:r>
            <a:r>
              <a:rPr lang="en-US" sz="9600" dirty="0" smtClean="0">
                <a:latin typeface="Calibri" pitchFamily="34" charset="0"/>
              </a:rPr>
              <a:t>.</a:t>
            </a:r>
          </a:p>
          <a:p>
            <a:pPr marL="514350" indent="-514350"/>
            <a:r>
              <a:rPr lang="en-US" sz="9600" b="1" dirty="0" smtClean="0">
                <a:solidFill>
                  <a:srgbClr val="7030A0"/>
                </a:solidFill>
                <a:latin typeface="Calibri" pitchFamily="34" charset="0"/>
              </a:rPr>
              <a:t>Iodine solution </a:t>
            </a:r>
            <a:r>
              <a:rPr lang="en-US" sz="9600" dirty="0" smtClean="0">
                <a:latin typeface="Calibri" pitchFamily="34" charset="0"/>
              </a:rPr>
              <a:t>has a </a:t>
            </a:r>
            <a:r>
              <a:rPr lang="en-US" sz="9600" b="1" dirty="0" smtClean="0">
                <a:solidFill>
                  <a:srgbClr val="7030A0"/>
                </a:solidFill>
                <a:latin typeface="Calibri" pitchFamily="34" charset="0"/>
              </a:rPr>
              <a:t>dark brown colour</a:t>
            </a:r>
            <a:r>
              <a:rPr lang="en-US" sz="9600" dirty="0" smtClean="0">
                <a:solidFill>
                  <a:srgbClr val="7030A0"/>
                </a:solidFill>
                <a:latin typeface="Calibri" pitchFamily="34" charset="0"/>
              </a:rPr>
              <a:t>.</a:t>
            </a:r>
          </a:p>
        </p:txBody>
      </p:sp>
      <p:pic>
        <p:nvPicPr>
          <p:cNvPr id="5" name="Content Placeholder 4" descr="iodine_used_to_detect_the_presence_of_starch_iodine_solution_is_iodine_dissolved_in_aqueous_potass_BG1083.jpg"/>
          <p:cNvPicPr>
            <a:picLocks noGrp="1" noChangeAspect="1"/>
          </p:cNvPicPr>
          <p:nvPr>
            <p:ph sz="half" idx="2"/>
          </p:nvPr>
        </p:nvPicPr>
        <p:blipFill>
          <a:blip r:embed="rId2" cstate="print"/>
          <a:stretch>
            <a:fillRect/>
          </a:stretch>
        </p:blipFill>
        <p:spPr>
          <a:xfrm>
            <a:off x="4800600" y="2362200"/>
            <a:ext cx="3216275" cy="2499963"/>
          </a:xfrm>
        </p:spPr>
      </p:pic>
      <p:sp>
        <p:nvSpPr>
          <p:cNvPr id="6" name="TextBox 5"/>
          <p:cNvSpPr txBox="1"/>
          <p:nvPr/>
        </p:nvSpPr>
        <p:spPr>
          <a:xfrm>
            <a:off x="4953000" y="5029200"/>
            <a:ext cx="3207096" cy="400110"/>
          </a:xfrm>
          <a:prstGeom prst="rect">
            <a:avLst/>
          </a:prstGeom>
          <a:noFill/>
        </p:spPr>
        <p:txBody>
          <a:bodyPr wrap="none" rtlCol="0">
            <a:spAutoFit/>
          </a:bodyPr>
          <a:lstStyle/>
          <a:p>
            <a:r>
              <a:rPr lang="en-US" sz="2000" b="1" dirty="0" smtClean="0">
                <a:latin typeface="Calibri" pitchFamily="34" charset="0"/>
              </a:rPr>
              <a:t>Iodine granules and solution</a:t>
            </a:r>
            <a:endParaRPr lang="en-US" sz="2000" b="1" dirty="0">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Calibri" pitchFamily="34" charset="0"/>
              </a:rPr>
              <a:t>The test for photosynthesis</a:t>
            </a:r>
            <a:endParaRPr lang="en-US" dirty="0">
              <a:solidFill>
                <a:srgbClr val="7030A0"/>
              </a:solidFill>
            </a:endParaRPr>
          </a:p>
        </p:txBody>
      </p:sp>
      <p:sp>
        <p:nvSpPr>
          <p:cNvPr id="3" name="Content Placeholder 2"/>
          <p:cNvSpPr>
            <a:spLocks noGrp="1"/>
          </p:cNvSpPr>
          <p:nvPr>
            <p:ph sz="half" idx="1"/>
          </p:nvPr>
        </p:nvSpPr>
        <p:spPr>
          <a:xfrm>
            <a:off x="228600" y="1600200"/>
            <a:ext cx="3962400" cy="4525963"/>
          </a:xfrm>
        </p:spPr>
        <p:txBody>
          <a:bodyPr>
            <a:normAutofit fontScale="85000" lnSpcReduction="20000"/>
          </a:bodyPr>
          <a:lstStyle/>
          <a:p>
            <a:r>
              <a:rPr lang="en-US" dirty="0" smtClean="0">
                <a:latin typeface="Calibri" pitchFamily="34" charset="0"/>
              </a:rPr>
              <a:t>If the </a:t>
            </a:r>
            <a:r>
              <a:rPr lang="en-US" b="1" dirty="0" smtClean="0">
                <a:solidFill>
                  <a:srgbClr val="7030A0"/>
                </a:solidFill>
                <a:latin typeface="Calibri" pitchFamily="34" charset="0"/>
              </a:rPr>
              <a:t>iodine is added </a:t>
            </a:r>
            <a:r>
              <a:rPr lang="en-US" dirty="0" smtClean="0">
                <a:latin typeface="Calibri" pitchFamily="34" charset="0"/>
              </a:rPr>
              <a:t>to a </a:t>
            </a:r>
            <a:r>
              <a:rPr lang="en-US" b="1" dirty="0" smtClean="0">
                <a:solidFill>
                  <a:srgbClr val="7030A0"/>
                </a:solidFill>
                <a:latin typeface="Calibri" pitchFamily="34" charset="0"/>
              </a:rPr>
              <a:t>substance that contains starch </a:t>
            </a:r>
            <a:r>
              <a:rPr lang="en-US" dirty="0" smtClean="0">
                <a:latin typeface="Calibri" pitchFamily="34" charset="0"/>
              </a:rPr>
              <a:t>the </a:t>
            </a:r>
            <a:r>
              <a:rPr lang="en-US" b="1" dirty="0" smtClean="0">
                <a:solidFill>
                  <a:srgbClr val="7030A0"/>
                </a:solidFill>
                <a:latin typeface="Calibri" pitchFamily="34" charset="0"/>
              </a:rPr>
              <a:t>iodine can turn in colour from blue, purple or even black</a:t>
            </a:r>
            <a:r>
              <a:rPr lang="en-US" dirty="0" smtClean="0">
                <a:latin typeface="Calibri" pitchFamily="34" charset="0"/>
              </a:rPr>
              <a:t>.</a:t>
            </a:r>
            <a:endParaRPr lang="en-US" dirty="0" smtClean="0"/>
          </a:p>
          <a:p>
            <a:r>
              <a:rPr lang="en-US" dirty="0" smtClean="0">
                <a:latin typeface="Calibri" pitchFamily="34" charset="0"/>
              </a:rPr>
              <a:t>The </a:t>
            </a:r>
            <a:r>
              <a:rPr lang="en-US" b="1" dirty="0" smtClean="0">
                <a:solidFill>
                  <a:srgbClr val="7030A0"/>
                </a:solidFill>
                <a:latin typeface="Calibri" pitchFamily="34" charset="0"/>
              </a:rPr>
              <a:t>colour change depends on the amount of starch present</a:t>
            </a:r>
            <a:r>
              <a:rPr lang="en-US" dirty="0" smtClean="0">
                <a:latin typeface="Calibri" pitchFamily="34" charset="0"/>
              </a:rPr>
              <a:t>.</a:t>
            </a:r>
          </a:p>
          <a:p>
            <a:r>
              <a:rPr lang="en-US" dirty="0" smtClean="0">
                <a:latin typeface="Calibri" pitchFamily="34" charset="0"/>
              </a:rPr>
              <a:t>If there is a </a:t>
            </a:r>
            <a:r>
              <a:rPr lang="en-US" b="1" dirty="0" smtClean="0">
                <a:solidFill>
                  <a:srgbClr val="7030A0"/>
                </a:solidFill>
                <a:latin typeface="Calibri" pitchFamily="34" charset="0"/>
              </a:rPr>
              <a:t>lot of starch present</a:t>
            </a:r>
            <a:r>
              <a:rPr lang="en-US" b="1" dirty="0" smtClean="0">
                <a:solidFill>
                  <a:srgbClr val="6600FF"/>
                </a:solidFill>
                <a:latin typeface="Calibri" pitchFamily="34" charset="0"/>
              </a:rPr>
              <a:t> </a:t>
            </a:r>
            <a:r>
              <a:rPr lang="en-US" dirty="0" smtClean="0">
                <a:latin typeface="Calibri" pitchFamily="34" charset="0"/>
              </a:rPr>
              <a:t>then it turns almost </a:t>
            </a:r>
            <a:r>
              <a:rPr lang="en-US" b="1" dirty="0" smtClean="0">
                <a:solidFill>
                  <a:srgbClr val="7030A0"/>
                </a:solidFill>
                <a:latin typeface="Calibri" pitchFamily="34" charset="0"/>
              </a:rPr>
              <a:t>black in colour</a:t>
            </a:r>
            <a:r>
              <a:rPr lang="en-US" dirty="0" smtClean="0">
                <a:latin typeface="Calibri" pitchFamily="34" charset="0"/>
              </a:rPr>
              <a:t>.</a:t>
            </a:r>
          </a:p>
          <a:p>
            <a:r>
              <a:rPr lang="en-US" dirty="0" smtClean="0">
                <a:latin typeface="Calibri" pitchFamily="34" charset="0"/>
              </a:rPr>
              <a:t>If there is a </a:t>
            </a:r>
            <a:r>
              <a:rPr lang="en-US" b="1" dirty="0" smtClean="0">
                <a:solidFill>
                  <a:srgbClr val="7030A0"/>
                </a:solidFill>
                <a:latin typeface="Calibri" pitchFamily="34" charset="0"/>
              </a:rPr>
              <a:t>small amount of starch present </a:t>
            </a:r>
            <a:r>
              <a:rPr lang="en-US" dirty="0" smtClean="0">
                <a:latin typeface="Calibri" pitchFamily="34" charset="0"/>
              </a:rPr>
              <a:t>then it </a:t>
            </a:r>
            <a:r>
              <a:rPr lang="en-US" b="1" dirty="0" smtClean="0">
                <a:solidFill>
                  <a:srgbClr val="7030A0"/>
                </a:solidFill>
                <a:latin typeface="Calibri" pitchFamily="34" charset="0"/>
              </a:rPr>
              <a:t>turns a dark blue colour</a:t>
            </a:r>
            <a:r>
              <a:rPr lang="en-US" dirty="0" smtClean="0">
                <a:latin typeface="Calibri" pitchFamily="34" charset="0"/>
              </a:rPr>
              <a:t>.</a:t>
            </a:r>
          </a:p>
        </p:txBody>
      </p:sp>
      <p:pic>
        <p:nvPicPr>
          <p:cNvPr id="5" name="Content Placeholder 4" descr="download (82).jpg"/>
          <p:cNvPicPr>
            <a:picLocks noGrp="1" noChangeAspect="1"/>
          </p:cNvPicPr>
          <p:nvPr>
            <p:ph sz="half" idx="2"/>
          </p:nvPr>
        </p:nvPicPr>
        <p:blipFill>
          <a:blip r:embed="rId2" cstate="print"/>
          <a:stretch>
            <a:fillRect/>
          </a:stretch>
        </p:blipFill>
        <p:spPr>
          <a:xfrm>
            <a:off x="4267200" y="1828800"/>
            <a:ext cx="3429000" cy="1600200"/>
          </a:xfrm>
        </p:spPr>
      </p:pic>
      <p:pic>
        <p:nvPicPr>
          <p:cNvPr id="6" name="Picture 5" descr="post starch test blue black.jpg"/>
          <p:cNvPicPr>
            <a:picLocks noChangeAspect="1"/>
          </p:cNvPicPr>
          <p:nvPr/>
        </p:nvPicPr>
        <p:blipFill>
          <a:blip r:embed="rId3" cstate="print"/>
          <a:stretch>
            <a:fillRect/>
          </a:stretch>
        </p:blipFill>
        <p:spPr>
          <a:xfrm>
            <a:off x="4876800" y="3505200"/>
            <a:ext cx="2257425" cy="2028825"/>
          </a:xfrm>
          <a:prstGeom prst="rect">
            <a:avLst/>
          </a:prstGeom>
        </p:spPr>
      </p:pic>
      <p:sp>
        <p:nvSpPr>
          <p:cNvPr id="8" name="TextBox 7"/>
          <p:cNvSpPr txBox="1"/>
          <p:nvPr/>
        </p:nvSpPr>
        <p:spPr>
          <a:xfrm>
            <a:off x="3505200" y="5638800"/>
            <a:ext cx="4809971" cy="1015663"/>
          </a:xfrm>
          <a:prstGeom prst="rect">
            <a:avLst/>
          </a:prstGeom>
          <a:noFill/>
        </p:spPr>
        <p:txBody>
          <a:bodyPr wrap="none" rtlCol="0">
            <a:spAutoFit/>
          </a:bodyPr>
          <a:lstStyle/>
          <a:p>
            <a:r>
              <a:rPr lang="en-US" sz="2000" b="1" dirty="0" smtClean="0">
                <a:latin typeface="Calibri" pitchFamily="34" charset="0"/>
              </a:rPr>
              <a:t>The apple tests positive for starch but the </a:t>
            </a:r>
          </a:p>
          <a:p>
            <a:r>
              <a:rPr lang="en-US" sz="2000" b="1" dirty="0" smtClean="0">
                <a:latin typeface="Calibri" pitchFamily="34" charset="0"/>
              </a:rPr>
              <a:t>Iodine is not as dark as in the bread  </a:t>
            </a:r>
          </a:p>
          <a:p>
            <a:r>
              <a:rPr lang="en-US" sz="2000" b="1" dirty="0" smtClean="0">
                <a:latin typeface="Calibri" pitchFamily="34" charset="0"/>
              </a:rPr>
              <a:t>because the bread contains more starch</a:t>
            </a:r>
            <a:endParaRPr lang="en-US" sz="2000" b="1" dirty="0">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7030A0"/>
                </a:solidFill>
                <a:latin typeface="Calibri" pitchFamily="34" charset="0"/>
              </a:rPr>
              <a:t>The test for photosynthesis</a:t>
            </a:r>
            <a:endParaRPr lang="en-US" dirty="0">
              <a:solidFill>
                <a:srgbClr val="7030A0"/>
              </a:solidFill>
            </a:endParaRPr>
          </a:p>
        </p:txBody>
      </p:sp>
      <p:sp>
        <p:nvSpPr>
          <p:cNvPr id="3" name="Content Placeholder 2"/>
          <p:cNvSpPr>
            <a:spLocks noGrp="1"/>
          </p:cNvSpPr>
          <p:nvPr>
            <p:ph sz="half" idx="1"/>
          </p:nvPr>
        </p:nvSpPr>
        <p:spPr>
          <a:xfrm>
            <a:off x="304800" y="1600200"/>
            <a:ext cx="4038600" cy="4525963"/>
          </a:xfrm>
        </p:spPr>
        <p:txBody>
          <a:bodyPr>
            <a:normAutofit fontScale="92500" lnSpcReduction="10000"/>
          </a:bodyPr>
          <a:lstStyle/>
          <a:p>
            <a:r>
              <a:rPr lang="en-US" dirty="0" smtClean="0">
                <a:latin typeface="Calibri" pitchFamily="34" charset="0"/>
              </a:rPr>
              <a:t>If </a:t>
            </a:r>
            <a:r>
              <a:rPr lang="en-US" b="1" dirty="0" smtClean="0">
                <a:solidFill>
                  <a:srgbClr val="7030A0"/>
                </a:solidFill>
                <a:latin typeface="Calibri" pitchFamily="34" charset="0"/>
              </a:rPr>
              <a:t>starch is absent</a:t>
            </a:r>
            <a:r>
              <a:rPr lang="en-US" dirty="0" smtClean="0">
                <a:latin typeface="Calibri" pitchFamily="34" charset="0"/>
              </a:rPr>
              <a:t>, as it will be in the destarched plant then the </a:t>
            </a:r>
            <a:r>
              <a:rPr lang="en-US" b="1" dirty="0" smtClean="0">
                <a:solidFill>
                  <a:srgbClr val="7030A0"/>
                </a:solidFill>
                <a:latin typeface="Calibri" pitchFamily="34" charset="0"/>
              </a:rPr>
              <a:t>iodine remains brown</a:t>
            </a:r>
            <a:r>
              <a:rPr lang="en-US" dirty="0" smtClean="0">
                <a:latin typeface="Calibri" pitchFamily="34" charset="0"/>
              </a:rPr>
              <a:t>.</a:t>
            </a:r>
          </a:p>
          <a:p>
            <a:r>
              <a:rPr lang="en-US" dirty="0" smtClean="0">
                <a:latin typeface="Calibri" pitchFamily="34" charset="0"/>
              </a:rPr>
              <a:t>Now you are able to test for the presence of starch.</a:t>
            </a:r>
          </a:p>
          <a:p>
            <a:r>
              <a:rPr lang="en-US" dirty="0" smtClean="0">
                <a:latin typeface="Calibri" pitchFamily="34" charset="0"/>
              </a:rPr>
              <a:t>Remember if starch is present in the leaves of the plant then photosynthesis has occurred.</a:t>
            </a:r>
          </a:p>
          <a:p>
            <a:endParaRPr lang="en-US" dirty="0"/>
          </a:p>
        </p:txBody>
      </p:sp>
      <p:pic>
        <p:nvPicPr>
          <p:cNvPr id="6" name="Content Placeholder 5" descr="negative starch test.jpg"/>
          <p:cNvPicPr>
            <a:picLocks noGrp="1" noChangeAspect="1"/>
          </p:cNvPicPr>
          <p:nvPr>
            <p:ph sz="half" idx="2"/>
          </p:nvPr>
        </p:nvPicPr>
        <p:blipFill>
          <a:blip r:embed="rId2" cstate="print"/>
          <a:stretch>
            <a:fillRect/>
          </a:stretch>
        </p:blipFill>
        <p:spPr>
          <a:xfrm>
            <a:off x="4419600" y="1905000"/>
            <a:ext cx="3286125" cy="3128963"/>
          </a:xfrm>
        </p:spPr>
      </p:pic>
      <p:sp>
        <p:nvSpPr>
          <p:cNvPr id="7" name="TextBox 6"/>
          <p:cNvSpPr txBox="1"/>
          <p:nvPr/>
        </p:nvSpPr>
        <p:spPr>
          <a:xfrm>
            <a:off x="4114800" y="5105400"/>
            <a:ext cx="4081567" cy="707886"/>
          </a:xfrm>
          <a:prstGeom prst="rect">
            <a:avLst/>
          </a:prstGeom>
          <a:noFill/>
        </p:spPr>
        <p:txBody>
          <a:bodyPr wrap="none" rtlCol="0">
            <a:spAutoFit/>
          </a:bodyPr>
          <a:lstStyle/>
          <a:p>
            <a:r>
              <a:rPr lang="en-US" sz="2000" b="1" dirty="0" smtClean="0">
                <a:latin typeface="Calibri" pitchFamily="34" charset="0"/>
              </a:rPr>
              <a:t>These granules do not contain starch</a:t>
            </a:r>
          </a:p>
          <a:p>
            <a:r>
              <a:rPr lang="en-US" sz="2000" b="1" dirty="0" smtClean="0">
                <a:latin typeface="Calibri" pitchFamily="34" charset="0"/>
              </a:rPr>
              <a:t> therefore the iodine remains brown</a:t>
            </a:r>
            <a:endParaRPr lang="en-US" sz="2000" b="1" dirty="0">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7030A0"/>
                </a:solidFill>
                <a:latin typeface="Calibri" pitchFamily="34" charset="0"/>
              </a:rPr>
              <a:t>The importance of the starch test</a:t>
            </a:r>
            <a:endParaRPr lang="en-US" dirty="0">
              <a:solidFill>
                <a:srgbClr val="7030A0"/>
              </a:solidFill>
              <a:latin typeface="Calibri" pitchFamily="34" charset="0"/>
            </a:endParaRPr>
          </a:p>
        </p:txBody>
      </p:sp>
      <p:sp>
        <p:nvSpPr>
          <p:cNvPr id="5" name="Content Placeholder 4"/>
          <p:cNvSpPr>
            <a:spLocks noGrp="1"/>
          </p:cNvSpPr>
          <p:nvPr>
            <p:ph idx="1"/>
          </p:nvPr>
        </p:nvSpPr>
        <p:spPr>
          <a:xfrm>
            <a:off x="152400" y="1609416"/>
            <a:ext cx="8001000" cy="4846320"/>
          </a:xfrm>
        </p:spPr>
        <p:txBody>
          <a:bodyPr/>
          <a:lstStyle/>
          <a:p>
            <a:r>
              <a:rPr lang="en-US" b="1" dirty="0" smtClean="0">
                <a:latin typeface="Calibri" pitchFamily="34" charset="0"/>
              </a:rPr>
              <a:t>The starch test has the following value:</a:t>
            </a:r>
          </a:p>
          <a:p>
            <a:r>
              <a:rPr lang="en-US" dirty="0" smtClean="0">
                <a:latin typeface="Calibri" pitchFamily="34" charset="0"/>
              </a:rPr>
              <a:t>If the </a:t>
            </a:r>
            <a:r>
              <a:rPr lang="en-US" b="1" dirty="0" smtClean="0">
                <a:solidFill>
                  <a:srgbClr val="7030A0"/>
                </a:solidFill>
                <a:latin typeface="Calibri" pitchFamily="34" charset="0"/>
              </a:rPr>
              <a:t>iodine turns blue black </a:t>
            </a:r>
            <a:r>
              <a:rPr lang="en-US" dirty="0" smtClean="0">
                <a:latin typeface="Calibri" pitchFamily="34" charset="0"/>
              </a:rPr>
              <a:t>when added to a </a:t>
            </a:r>
            <a:r>
              <a:rPr lang="en-US" b="1" dirty="0" smtClean="0">
                <a:solidFill>
                  <a:srgbClr val="7030A0"/>
                </a:solidFill>
                <a:latin typeface="Calibri" pitchFamily="34" charset="0"/>
              </a:rPr>
              <a:t>leaf then starch is present</a:t>
            </a:r>
            <a:r>
              <a:rPr lang="en-US" dirty="0" smtClean="0">
                <a:latin typeface="Calibri" pitchFamily="34" charset="0"/>
              </a:rPr>
              <a:t>.</a:t>
            </a:r>
          </a:p>
          <a:p>
            <a:r>
              <a:rPr lang="en-US" dirty="0" smtClean="0">
                <a:latin typeface="Calibri" pitchFamily="34" charset="0"/>
              </a:rPr>
              <a:t>This means that </a:t>
            </a:r>
            <a:r>
              <a:rPr lang="en-US" b="1" dirty="0" smtClean="0">
                <a:solidFill>
                  <a:srgbClr val="7030A0"/>
                </a:solidFill>
                <a:latin typeface="Calibri" pitchFamily="34" charset="0"/>
              </a:rPr>
              <a:t>photosynthesis has occurred</a:t>
            </a:r>
            <a:r>
              <a:rPr lang="en-US" dirty="0" smtClean="0">
                <a:latin typeface="Calibri" pitchFamily="34" charset="0"/>
              </a:rPr>
              <a:t>.</a:t>
            </a:r>
          </a:p>
          <a:p>
            <a:r>
              <a:rPr lang="en-US" dirty="0" smtClean="0">
                <a:latin typeface="Calibri" pitchFamily="34" charset="0"/>
              </a:rPr>
              <a:t>If the </a:t>
            </a:r>
            <a:r>
              <a:rPr lang="en-US" b="1" dirty="0" smtClean="0">
                <a:solidFill>
                  <a:srgbClr val="7030A0"/>
                </a:solidFill>
                <a:latin typeface="Calibri" pitchFamily="34" charset="0"/>
              </a:rPr>
              <a:t>iodine remains brown </a:t>
            </a:r>
            <a:r>
              <a:rPr lang="en-US" dirty="0" smtClean="0">
                <a:latin typeface="Calibri" pitchFamily="34" charset="0"/>
              </a:rPr>
              <a:t>when added to the </a:t>
            </a:r>
            <a:r>
              <a:rPr lang="en-US" b="1" dirty="0" smtClean="0">
                <a:solidFill>
                  <a:srgbClr val="7030A0"/>
                </a:solidFill>
                <a:latin typeface="Calibri" pitchFamily="34" charset="0"/>
              </a:rPr>
              <a:t>leaf then starch is not present</a:t>
            </a:r>
            <a:r>
              <a:rPr lang="en-US" dirty="0" smtClean="0">
                <a:solidFill>
                  <a:srgbClr val="7030A0"/>
                </a:solidFill>
                <a:latin typeface="Calibri" pitchFamily="34" charset="0"/>
              </a:rPr>
              <a:t>.</a:t>
            </a:r>
          </a:p>
          <a:p>
            <a:r>
              <a:rPr lang="en-US" dirty="0" smtClean="0">
                <a:latin typeface="Calibri" pitchFamily="34" charset="0"/>
              </a:rPr>
              <a:t>This means that </a:t>
            </a:r>
            <a:r>
              <a:rPr lang="en-US" b="1" dirty="0" smtClean="0">
                <a:solidFill>
                  <a:srgbClr val="7030A0"/>
                </a:solidFill>
                <a:latin typeface="Calibri" pitchFamily="34" charset="0"/>
              </a:rPr>
              <a:t>photosynthesis has not occurred</a:t>
            </a:r>
            <a:r>
              <a:rPr lang="en-US" dirty="0" smtClean="0">
                <a:solidFill>
                  <a:srgbClr val="7030A0"/>
                </a:solidFill>
                <a:latin typeface="Calibri" pitchFamily="34" charset="0"/>
              </a:rPr>
              <a:t>.</a:t>
            </a:r>
          </a:p>
          <a:p>
            <a:r>
              <a:rPr lang="en-US" dirty="0" smtClean="0">
                <a:latin typeface="Calibri" pitchFamily="34" charset="0"/>
              </a:rPr>
              <a:t>This means that this </a:t>
            </a:r>
            <a:r>
              <a:rPr lang="en-US" b="1" dirty="0" smtClean="0">
                <a:solidFill>
                  <a:srgbClr val="7030A0"/>
                </a:solidFill>
                <a:latin typeface="Calibri" pitchFamily="34" charset="0"/>
              </a:rPr>
              <a:t>test can be used to show that photosynthesis has  or has not occurred</a:t>
            </a:r>
            <a:r>
              <a:rPr lang="en-US" dirty="0" smtClean="0">
                <a:solidFill>
                  <a:srgbClr val="7030A0"/>
                </a:solidFill>
                <a:latin typeface="Calibri" pitchFamily="34" charset="0"/>
              </a:rPr>
              <a:t>.</a:t>
            </a:r>
            <a:endParaRPr lang="en-US" dirty="0">
              <a:solidFill>
                <a:srgbClr val="7030A0"/>
              </a:solidFill>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7030A0"/>
                </a:solidFill>
                <a:latin typeface="Calibri" pitchFamily="34" charset="0"/>
              </a:rPr>
              <a:t>The importance of the control</a:t>
            </a:r>
            <a:endParaRPr lang="en-US" dirty="0">
              <a:solidFill>
                <a:srgbClr val="7030A0"/>
              </a:solidFill>
              <a:latin typeface="Calibri" pitchFamily="34" charset="0"/>
            </a:endParaRPr>
          </a:p>
        </p:txBody>
      </p:sp>
      <p:sp>
        <p:nvSpPr>
          <p:cNvPr id="3" name="Content Placeholder 2"/>
          <p:cNvSpPr>
            <a:spLocks noGrp="1"/>
          </p:cNvSpPr>
          <p:nvPr>
            <p:ph idx="1"/>
          </p:nvPr>
        </p:nvSpPr>
        <p:spPr>
          <a:xfrm>
            <a:off x="228600" y="1609416"/>
            <a:ext cx="8001000" cy="4846320"/>
          </a:xfrm>
        </p:spPr>
        <p:txBody>
          <a:bodyPr>
            <a:normAutofit fontScale="92500"/>
          </a:bodyPr>
          <a:lstStyle/>
          <a:p>
            <a:r>
              <a:rPr lang="en-US" dirty="0" smtClean="0">
                <a:latin typeface="Calibri" pitchFamily="34" charset="0"/>
              </a:rPr>
              <a:t>The </a:t>
            </a:r>
            <a:r>
              <a:rPr lang="en-US" b="1" dirty="0" smtClean="0">
                <a:solidFill>
                  <a:srgbClr val="7030A0"/>
                </a:solidFill>
                <a:latin typeface="Calibri" pitchFamily="34" charset="0"/>
              </a:rPr>
              <a:t>function or purpose </a:t>
            </a:r>
            <a:r>
              <a:rPr lang="en-US" dirty="0" smtClean="0">
                <a:latin typeface="Calibri" pitchFamily="34" charset="0"/>
              </a:rPr>
              <a:t>of a </a:t>
            </a:r>
            <a:r>
              <a:rPr lang="en-US" b="1" dirty="0" smtClean="0">
                <a:solidFill>
                  <a:srgbClr val="7030A0"/>
                </a:solidFill>
                <a:latin typeface="Calibri" pitchFamily="34" charset="0"/>
              </a:rPr>
              <a:t>control</a:t>
            </a:r>
            <a:r>
              <a:rPr lang="en-US" dirty="0" smtClean="0">
                <a:latin typeface="Calibri" pitchFamily="34" charset="0"/>
              </a:rPr>
              <a:t> is to </a:t>
            </a:r>
            <a:r>
              <a:rPr lang="en-US" b="1" dirty="0" smtClean="0">
                <a:solidFill>
                  <a:srgbClr val="7030A0"/>
                </a:solidFill>
                <a:latin typeface="Calibri" pitchFamily="34" charset="0"/>
              </a:rPr>
              <a:t>verify the results of the experiment</a:t>
            </a:r>
            <a:r>
              <a:rPr lang="en-US" dirty="0" smtClean="0">
                <a:solidFill>
                  <a:srgbClr val="7030A0"/>
                </a:solidFill>
                <a:latin typeface="Calibri" pitchFamily="34" charset="0"/>
              </a:rPr>
              <a:t>.</a:t>
            </a:r>
          </a:p>
          <a:p>
            <a:r>
              <a:rPr lang="en-US" dirty="0" smtClean="0">
                <a:latin typeface="Calibri" pitchFamily="34" charset="0"/>
              </a:rPr>
              <a:t>This means that </a:t>
            </a:r>
            <a:r>
              <a:rPr lang="en-US" b="1" dirty="0" smtClean="0">
                <a:solidFill>
                  <a:srgbClr val="7030A0"/>
                </a:solidFill>
                <a:latin typeface="Calibri" pitchFamily="34" charset="0"/>
              </a:rPr>
              <a:t>control</a:t>
            </a:r>
            <a:r>
              <a:rPr lang="en-US" b="1" dirty="0" smtClean="0">
                <a:solidFill>
                  <a:srgbClr val="6600FF"/>
                </a:solidFill>
                <a:latin typeface="Calibri" pitchFamily="34" charset="0"/>
              </a:rPr>
              <a:t> </a:t>
            </a:r>
            <a:r>
              <a:rPr lang="en-US" dirty="0" smtClean="0">
                <a:latin typeface="Calibri" pitchFamily="34" charset="0"/>
              </a:rPr>
              <a:t>helps to </a:t>
            </a:r>
            <a:r>
              <a:rPr lang="en-US" b="1" dirty="0" smtClean="0">
                <a:solidFill>
                  <a:srgbClr val="7030A0"/>
                </a:solidFill>
                <a:latin typeface="Calibri" pitchFamily="34" charset="0"/>
              </a:rPr>
              <a:t>make absolutely certain</a:t>
            </a:r>
            <a:r>
              <a:rPr lang="en-US" dirty="0" smtClean="0">
                <a:solidFill>
                  <a:srgbClr val="7030A0"/>
                </a:solidFill>
                <a:latin typeface="Calibri" pitchFamily="34" charset="0"/>
              </a:rPr>
              <a:t> </a:t>
            </a:r>
            <a:r>
              <a:rPr lang="en-US" dirty="0" smtClean="0">
                <a:latin typeface="Calibri" pitchFamily="34" charset="0"/>
              </a:rPr>
              <a:t>that the </a:t>
            </a:r>
            <a:r>
              <a:rPr lang="en-US" b="1" dirty="0" smtClean="0">
                <a:solidFill>
                  <a:srgbClr val="7030A0"/>
                </a:solidFill>
                <a:latin typeface="Calibri" pitchFamily="34" charset="0"/>
              </a:rPr>
              <a:t>results of the experiment </a:t>
            </a:r>
            <a:r>
              <a:rPr lang="en-US" dirty="0" smtClean="0">
                <a:latin typeface="Calibri" pitchFamily="34" charset="0"/>
              </a:rPr>
              <a:t>is </a:t>
            </a:r>
            <a:r>
              <a:rPr lang="en-US" b="1" dirty="0" smtClean="0">
                <a:solidFill>
                  <a:srgbClr val="7030A0"/>
                </a:solidFill>
                <a:latin typeface="Calibri" pitchFamily="34" charset="0"/>
              </a:rPr>
              <a:t>due to the variable being tested</a:t>
            </a:r>
            <a:r>
              <a:rPr lang="en-US" dirty="0" smtClean="0">
                <a:solidFill>
                  <a:srgbClr val="7030A0"/>
                </a:solidFill>
                <a:latin typeface="Calibri" pitchFamily="34" charset="0"/>
              </a:rPr>
              <a:t>.</a:t>
            </a:r>
          </a:p>
          <a:p>
            <a:r>
              <a:rPr lang="en-US" dirty="0" smtClean="0">
                <a:latin typeface="Calibri" pitchFamily="34" charset="0"/>
              </a:rPr>
              <a:t>It </a:t>
            </a:r>
            <a:r>
              <a:rPr lang="en-US" b="1" dirty="0" smtClean="0">
                <a:solidFill>
                  <a:srgbClr val="7030A0"/>
                </a:solidFill>
                <a:latin typeface="Calibri" pitchFamily="34" charset="0"/>
              </a:rPr>
              <a:t>shows</a:t>
            </a:r>
            <a:r>
              <a:rPr lang="en-US" dirty="0" smtClean="0">
                <a:latin typeface="Calibri" pitchFamily="34" charset="0"/>
              </a:rPr>
              <a:t> that the </a:t>
            </a:r>
            <a:r>
              <a:rPr lang="en-US" b="1" dirty="0" smtClean="0">
                <a:solidFill>
                  <a:srgbClr val="7030A0"/>
                </a:solidFill>
                <a:latin typeface="Calibri" pitchFamily="34" charset="0"/>
              </a:rPr>
              <a:t>results of the experiment was only due to the factor being tested</a:t>
            </a:r>
            <a:r>
              <a:rPr lang="en-US" dirty="0" smtClean="0">
                <a:solidFill>
                  <a:srgbClr val="7030A0"/>
                </a:solidFill>
                <a:latin typeface="Calibri" pitchFamily="34" charset="0"/>
              </a:rPr>
              <a:t>.</a:t>
            </a:r>
          </a:p>
          <a:p>
            <a:r>
              <a:rPr lang="en-US" dirty="0" smtClean="0">
                <a:latin typeface="Calibri" pitchFamily="34" charset="0"/>
              </a:rPr>
              <a:t>The </a:t>
            </a:r>
            <a:r>
              <a:rPr lang="en-US" b="1" dirty="0" smtClean="0">
                <a:solidFill>
                  <a:srgbClr val="7030A0"/>
                </a:solidFill>
                <a:latin typeface="Calibri" pitchFamily="34" charset="0"/>
              </a:rPr>
              <a:t>factor being tested </a:t>
            </a:r>
            <a:r>
              <a:rPr lang="en-US" dirty="0" smtClean="0">
                <a:latin typeface="Calibri" pitchFamily="34" charset="0"/>
              </a:rPr>
              <a:t>is called a </a:t>
            </a:r>
            <a:r>
              <a:rPr lang="en-US" sz="4300" b="1" dirty="0" smtClean="0">
                <a:solidFill>
                  <a:srgbClr val="7030A0"/>
                </a:solidFill>
                <a:latin typeface="Calibri" pitchFamily="34" charset="0"/>
              </a:rPr>
              <a:t>variable</a:t>
            </a:r>
            <a:r>
              <a:rPr lang="en-US" dirty="0" smtClean="0">
                <a:latin typeface="Calibri" pitchFamily="34" charset="0"/>
              </a:rPr>
              <a:t>.</a:t>
            </a:r>
          </a:p>
          <a:p>
            <a:r>
              <a:rPr lang="en-US" dirty="0" smtClean="0">
                <a:latin typeface="Calibri" pitchFamily="34" charset="0"/>
              </a:rPr>
              <a:t>The </a:t>
            </a:r>
            <a:r>
              <a:rPr lang="en-US" b="1" dirty="0" smtClean="0">
                <a:solidFill>
                  <a:srgbClr val="7030A0"/>
                </a:solidFill>
                <a:latin typeface="Calibri" pitchFamily="34" charset="0"/>
              </a:rPr>
              <a:t>control is set up in exactly the same way as the experiment</a:t>
            </a:r>
            <a:r>
              <a:rPr lang="en-US" dirty="0" smtClean="0">
                <a:latin typeface="Calibri" pitchFamily="34" charset="0"/>
              </a:rPr>
              <a:t>, BUT the </a:t>
            </a:r>
            <a:r>
              <a:rPr lang="en-US" b="1" dirty="0" smtClean="0">
                <a:solidFill>
                  <a:srgbClr val="7030A0"/>
                </a:solidFill>
                <a:latin typeface="Calibri" pitchFamily="34" charset="0"/>
              </a:rPr>
              <a:t>variable being tested is removed</a:t>
            </a:r>
            <a:r>
              <a:rPr lang="en-US" dirty="0" smtClean="0">
                <a:solidFill>
                  <a:srgbClr val="7030A0"/>
                </a:solidFill>
                <a:latin typeface="Calibri" pitchFamily="34" charset="0"/>
              </a:rPr>
              <a:t>.</a:t>
            </a:r>
          </a:p>
          <a:p>
            <a:r>
              <a:rPr lang="en-US" dirty="0" smtClean="0">
                <a:latin typeface="Calibri" pitchFamily="34" charset="0"/>
              </a:rPr>
              <a:t>Therefore in any investigation there are </a:t>
            </a:r>
            <a:r>
              <a:rPr lang="en-US" b="1" dirty="0" smtClean="0">
                <a:solidFill>
                  <a:srgbClr val="7030A0"/>
                </a:solidFill>
                <a:latin typeface="Calibri" pitchFamily="34" charset="0"/>
              </a:rPr>
              <a:t>2 sets of apparatus.</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7030A0"/>
                </a:solidFill>
                <a:latin typeface="Calibri" pitchFamily="34" charset="0"/>
              </a:rPr>
              <a:t>The importance of the control</a:t>
            </a:r>
            <a:endParaRPr lang="en-US" dirty="0">
              <a:solidFill>
                <a:srgbClr val="7030A0"/>
              </a:solidFill>
            </a:endParaRPr>
          </a:p>
        </p:txBody>
      </p:sp>
      <p:sp>
        <p:nvSpPr>
          <p:cNvPr id="3" name="Content Placeholder 2"/>
          <p:cNvSpPr>
            <a:spLocks noGrp="1"/>
          </p:cNvSpPr>
          <p:nvPr>
            <p:ph idx="1"/>
          </p:nvPr>
        </p:nvSpPr>
        <p:spPr>
          <a:xfrm>
            <a:off x="228600" y="1609416"/>
            <a:ext cx="7924800" cy="4846320"/>
          </a:xfrm>
        </p:spPr>
        <p:txBody>
          <a:bodyPr>
            <a:normAutofit/>
          </a:bodyPr>
          <a:lstStyle/>
          <a:p>
            <a:r>
              <a:rPr lang="en-US" dirty="0" smtClean="0">
                <a:latin typeface="Calibri" pitchFamily="34" charset="0"/>
              </a:rPr>
              <a:t>One set is the </a:t>
            </a:r>
            <a:r>
              <a:rPr lang="en-US" b="1" dirty="0" smtClean="0">
                <a:solidFill>
                  <a:srgbClr val="7030A0"/>
                </a:solidFill>
                <a:latin typeface="Calibri" pitchFamily="34" charset="0"/>
              </a:rPr>
              <a:t>experiment</a:t>
            </a:r>
            <a:r>
              <a:rPr lang="en-US" dirty="0" smtClean="0">
                <a:latin typeface="Calibri" pitchFamily="34" charset="0"/>
              </a:rPr>
              <a:t> and the other is the </a:t>
            </a:r>
            <a:r>
              <a:rPr lang="en-US" b="1" dirty="0" smtClean="0">
                <a:solidFill>
                  <a:srgbClr val="7030A0"/>
                </a:solidFill>
                <a:latin typeface="Calibri" pitchFamily="34" charset="0"/>
              </a:rPr>
              <a:t>control</a:t>
            </a:r>
            <a:r>
              <a:rPr lang="en-US" b="1" dirty="0" smtClean="0">
                <a:solidFill>
                  <a:srgbClr val="FF6600"/>
                </a:solidFill>
                <a:latin typeface="Calibri" pitchFamily="34" charset="0"/>
              </a:rPr>
              <a:t>.</a:t>
            </a:r>
          </a:p>
          <a:p>
            <a:r>
              <a:rPr lang="en-US" dirty="0" smtClean="0">
                <a:latin typeface="Calibri" pitchFamily="34" charset="0"/>
              </a:rPr>
              <a:t>As mentioned earlier the </a:t>
            </a:r>
            <a:r>
              <a:rPr lang="en-US" b="1" dirty="0" smtClean="0">
                <a:solidFill>
                  <a:srgbClr val="7030A0"/>
                </a:solidFill>
                <a:latin typeface="Calibri" pitchFamily="34" charset="0"/>
              </a:rPr>
              <a:t>2 sets of apparatus </a:t>
            </a:r>
            <a:r>
              <a:rPr lang="en-US" dirty="0" smtClean="0">
                <a:solidFill>
                  <a:srgbClr val="7030A0"/>
                </a:solidFill>
                <a:latin typeface="Calibri" pitchFamily="34" charset="0"/>
              </a:rPr>
              <a:t>have </a:t>
            </a:r>
            <a:r>
              <a:rPr lang="en-US" b="1" dirty="0" smtClean="0">
                <a:solidFill>
                  <a:srgbClr val="7030A0"/>
                </a:solidFill>
                <a:latin typeface="Calibri" pitchFamily="34" charset="0"/>
              </a:rPr>
              <a:t>only 1 difference</a:t>
            </a:r>
            <a:r>
              <a:rPr lang="en-US" dirty="0" smtClean="0">
                <a:latin typeface="Calibri" pitchFamily="34" charset="0"/>
              </a:rPr>
              <a:t>, that is…</a:t>
            </a:r>
          </a:p>
          <a:p>
            <a:r>
              <a:rPr lang="en-US" dirty="0" smtClean="0">
                <a:latin typeface="Calibri" pitchFamily="34" charset="0"/>
              </a:rPr>
              <a:t>In the </a:t>
            </a:r>
            <a:r>
              <a:rPr lang="en-US" b="1" dirty="0" smtClean="0">
                <a:solidFill>
                  <a:srgbClr val="7030A0"/>
                </a:solidFill>
                <a:latin typeface="Calibri" pitchFamily="34" charset="0"/>
              </a:rPr>
              <a:t>experiment  the variable being test is present </a:t>
            </a:r>
            <a:r>
              <a:rPr lang="en-US" b="1" dirty="0" smtClean="0">
                <a:solidFill>
                  <a:srgbClr val="FF9900"/>
                </a:solidFill>
                <a:latin typeface="Calibri" pitchFamily="34" charset="0"/>
              </a:rPr>
              <a:t> </a:t>
            </a:r>
            <a:r>
              <a:rPr lang="en-US" dirty="0" smtClean="0">
                <a:latin typeface="Calibri" pitchFamily="34" charset="0"/>
              </a:rPr>
              <a:t>while in </a:t>
            </a:r>
            <a:r>
              <a:rPr lang="en-US" b="1" dirty="0" smtClean="0">
                <a:solidFill>
                  <a:srgbClr val="7030A0"/>
                </a:solidFill>
                <a:latin typeface="Calibri" pitchFamily="34" charset="0"/>
              </a:rPr>
              <a:t>the control it is not</a:t>
            </a:r>
            <a:r>
              <a:rPr lang="en-US" dirty="0" smtClean="0">
                <a:latin typeface="Calibri" pitchFamily="34" charset="0"/>
              </a:rPr>
              <a:t>.</a:t>
            </a:r>
          </a:p>
          <a:p>
            <a:r>
              <a:rPr lang="en-US" dirty="0" smtClean="0">
                <a:latin typeface="Calibri" pitchFamily="34" charset="0"/>
              </a:rPr>
              <a:t>Then if the </a:t>
            </a:r>
            <a:r>
              <a:rPr lang="en-US" b="1" dirty="0" smtClean="0">
                <a:solidFill>
                  <a:srgbClr val="9966FF"/>
                </a:solidFill>
                <a:latin typeface="Calibri" pitchFamily="34" charset="0"/>
              </a:rPr>
              <a:t>result of the experiment  is positive </a:t>
            </a:r>
            <a:r>
              <a:rPr lang="en-US" dirty="0" smtClean="0">
                <a:latin typeface="Calibri" pitchFamily="34" charset="0"/>
              </a:rPr>
              <a:t>while that of the </a:t>
            </a:r>
            <a:r>
              <a:rPr lang="en-US" b="1" dirty="0" smtClean="0">
                <a:solidFill>
                  <a:srgbClr val="9966FF"/>
                </a:solidFill>
                <a:latin typeface="Calibri" pitchFamily="34" charset="0"/>
              </a:rPr>
              <a:t>control is not </a:t>
            </a:r>
            <a:r>
              <a:rPr lang="en-US" dirty="0" smtClean="0">
                <a:latin typeface="Calibri" pitchFamily="34" charset="0"/>
              </a:rPr>
              <a:t>then we can </a:t>
            </a:r>
            <a:r>
              <a:rPr lang="en-US" b="1" dirty="0" smtClean="0">
                <a:solidFill>
                  <a:srgbClr val="9966FF"/>
                </a:solidFill>
                <a:latin typeface="Calibri" pitchFamily="34" charset="0"/>
              </a:rPr>
              <a:t>conclude that the variable is the reason for the positive result</a:t>
            </a:r>
            <a:r>
              <a:rPr lang="en-US" dirty="0" smtClean="0">
                <a:latin typeface="Calibri" pitchFamily="34" charset="0"/>
              </a:rPr>
              <a:t>.</a:t>
            </a:r>
          </a:p>
          <a:p>
            <a:r>
              <a:rPr lang="en-US" dirty="0" smtClean="0">
                <a:latin typeface="Calibri" pitchFamily="34" charset="0"/>
              </a:rPr>
              <a:t>Since  the </a:t>
            </a:r>
            <a:r>
              <a:rPr lang="en-US" b="1" dirty="0" smtClean="0">
                <a:solidFill>
                  <a:srgbClr val="7030A0"/>
                </a:solidFill>
                <a:latin typeface="Calibri" pitchFamily="34" charset="0"/>
              </a:rPr>
              <a:t>control is only different from the experiment because the variable is absent</a:t>
            </a:r>
            <a:r>
              <a:rPr lang="en-US" dirty="0" smtClean="0">
                <a:latin typeface="Calibri" pitchFamily="34" charset="0"/>
              </a:rPr>
              <a:t>, then the </a:t>
            </a:r>
            <a:r>
              <a:rPr lang="en-US" b="1" dirty="0" smtClean="0">
                <a:solidFill>
                  <a:srgbClr val="7030A0"/>
                </a:solidFill>
                <a:latin typeface="Calibri" pitchFamily="34" charset="0"/>
              </a:rPr>
              <a:t>positive result can only be because of the variable</a:t>
            </a:r>
            <a:r>
              <a:rPr lang="en-US" dirty="0" smtClean="0">
                <a:latin typeface="Calibri" pitchFamily="34" charset="0"/>
              </a:rPr>
              <a:t>.</a:t>
            </a:r>
            <a:endParaRPr lang="en-US" dirty="0">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7030A0"/>
                </a:solidFill>
                <a:latin typeface="Calibri" pitchFamily="34" charset="0"/>
              </a:rPr>
              <a:t>The importance of the control</a:t>
            </a:r>
            <a:endParaRPr lang="en-US" dirty="0">
              <a:solidFill>
                <a:srgbClr val="7030A0"/>
              </a:solidFill>
            </a:endParaRPr>
          </a:p>
        </p:txBody>
      </p:sp>
      <p:sp>
        <p:nvSpPr>
          <p:cNvPr id="3" name="Content Placeholder 2"/>
          <p:cNvSpPr>
            <a:spLocks noGrp="1"/>
          </p:cNvSpPr>
          <p:nvPr>
            <p:ph idx="1"/>
          </p:nvPr>
        </p:nvSpPr>
        <p:spPr>
          <a:xfrm>
            <a:off x="228600" y="2057400"/>
            <a:ext cx="7924800" cy="4398336"/>
          </a:xfrm>
        </p:spPr>
        <p:txBody>
          <a:bodyPr/>
          <a:lstStyle/>
          <a:p>
            <a:r>
              <a:rPr lang="en-US" dirty="0" smtClean="0">
                <a:latin typeface="Calibri" pitchFamily="34" charset="0"/>
              </a:rPr>
              <a:t>However if there is </a:t>
            </a:r>
            <a:r>
              <a:rPr lang="en-US" b="1" dirty="0" smtClean="0">
                <a:solidFill>
                  <a:srgbClr val="6600FF"/>
                </a:solidFill>
                <a:latin typeface="Calibri" pitchFamily="34" charset="0"/>
              </a:rPr>
              <a:t>more than 1 difference between the experiment and the control </a:t>
            </a:r>
            <a:r>
              <a:rPr lang="en-US" dirty="0" smtClean="0">
                <a:latin typeface="Calibri" pitchFamily="34" charset="0"/>
              </a:rPr>
              <a:t>then the results of the </a:t>
            </a:r>
            <a:r>
              <a:rPr lang="en-US" b="1" dirty="0" smtClean="0">
                <a:solidFill>
                  <a:srgbClr val="6600FF"/>
                </a:solidFill>
                <a:latin typeface="Calibri" pitchFamily="34" charset="0"/>
              </a:rPr>
              <a:t>experiment is not reliable</a:t>
            </a:r>
            <a:r>
              <a:rPr lang="en-US" dirty="0" smtClean="0"/>
              <a:t>.</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Calibri" pitchFamily="34" charset="0"/>
              </a:rPr>
              <a:t>Terminology:</a:t>
            </a:r>
            <a:endParaRPr lang="en-US" dirty="0">
              <a:solidFill>
                <a:srgbClr val="7030A0"/>
              </a:solidFill>
              <a:latin typeface="Calibri" pitchFamily="34" charset="0"/>
            </a:endParaRPr>
          </a:p>
        </p:txBody>
      </p:sp>
      <p:sp>
        <p:nvSpPr>
          <p:cNvPr id="3" name="Content Placeholder 2"/>
          <p:cNvSpPr>
            <a:spLocks noGrp="1"/>
          </p:cNvSpPr>
          <p:nvPr>
            <p:ph idx="1"/>
          </p:nvPr>
        </p:nvSpPr>
        <p:spPr>
          <a:xfrm>
            <a:off x="228600" y="1609416"/>
            <a:ext cx="8153400" cy="4846320"/>
          </a:xfrm>
        </p:spPr>
        <p:txBody>
          <a:bodyPr>
            <a:normAutofit fontScale="92500" lnSpcReduction="10000"/>
          </a:bodyPr>
          <a:lstStyle/>
          <a:p>
            <a:r>
              <a:rPr lang="en-US" b="1" dirty="0" smtClean="0">
                <a:solidFill>
                  <a:srgbClr val="7030A0"/>
                </a:solidFill>
                <a:latin typeface="Calibri" pitchFamily="34" charset="0"/>
              </a:rPr>
              <a:t>Producer</a:t>
            </a:r>
            <a:r>
              <a:rPr lang="en-US" dirty="0" smtClean="0">
                <a:latin typeface="Calibri" pitchFamily="34" charset="0"/>
              </a:rPr>
              <a:t>:  organism that is able to produce its own food.</a:t>
            </a:r>
          </a:p>
          <a:p>
            <a:r>
              <a:rPr lang="en-US" b="1" dirty="0" smtClean="0">
                <a:solidFill>
                  <a:srgbClr val="7030A0"/>
                </a:solidFill>
                <a:latin typeface="Calibri" pitchFamily="34" charset="0"/>
              </a:rPr>
              <a:t>Chemosynthesis</a:t>
            </a:r>
            <a:r>
              <a:rPr lang="en-US" dirty="0" smtClean="0">
                <a:latin typeface="Calibri" pitchFamily="34" charset="0"/>
              </a:rPr>
              <a:t>:  process during which organisms uses energy obtained from certain chemical reactions to obtain their own food.</a:t>
            </a:r>
          </a:p>
          <a:p>
            <a:r>
              <a:rPr lang="en-US" b="1" dirty="0" smtClean="0">
                <a:solidFill>
                  <a:srgbClr val="7030A0"/>
                </a:solidFill>
                <a:latin typeface="Calibri" pitchFamily="34" charset="0"/>
              </a:rPr>
              <a:t>Photosynthesis</a:t>
            </a:r>
            <a:r>
              <a:rPr lang="en-US" dirty="0" smtClean="0">
                <a:latin typeface="Calibri" pitchFamily="34" charset="0"/>
              </a:rPr>
              <a:t>:  process during which green plants manufacture their own food using the radiant energy of the sun.</a:t>
            </a:r>
          </a:p>
          <a:p>
            <a:r>
              <a:rPr lang="en-US" b="1" dirty="0" smtClean="0">
                <a:solidFill>
                  <a:srgbClr val="7030A0"/>
                </a:solidFill>
                <a:latin typeface="Calibri" pitchFamily="34" charset="0"/>
              </a:rPr>
              <a:t>Chlorophyll</a:t>
            </a:r>
            <a:r>
              <a:rPr lang="en-US" dirty="0" smtClean="0">
                <a:latin typeface="Calibri" pitchFamily="34" charset="0"/>
              </a:rPr>
              <a:t>:  green pigment that gives the plant its green colour and is able to trap sunlight.</a:t>
            </a:r>
          </a:p>
          <a:p>
            <a:r>
              <a:rPr lang="en-US" b="1" dirty="0" smtClean="0">
                <a:solidFill>
                  <a:srgbClr val="7030A0"/>
                </a:solidFill>
                <a:latin typeface="Calibri" pitchFamily="34" charset="0"/>
              </a:rPr>
              <a:t>Chloroplast</a:t>
            </a:r>
            <a:r>
              <a:rPr lang="en-US" dirty="0" smtClean="0">
                <a:latin typeface="Calibri" pitchFamily="34" charset="0"/>
              </a:rPr>
              <a:t>:  is the organelle in which chlorophyll is found.</a:t>
            </a:r>
          </a:p>
          <a:p>
            <a:r>
              <a:rPr lang="en-US" b="1" dirty="0" smtClean="0">
                <a:solidFill>
                  <a:srgbClr val="7030A0"/>
                </a:solidFill>
                <a:latin typeface="Calibri" pitchFamily="34" charset="0"/>
              </a:rPr>
              <a:t>Destarch</a:t>
            </a:r>
            <a:r>
              <a:rPr lang="en-US" dirty="0" smtClean="0">
                <a:latin typeface="Calibri" pitchFamily="34" charset="0"/>
              </a:rPr>
              <a:t>:  is to remove all the starch form a plant by placing it in a dark cupboard for 2 to 3 days.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Calibri" pitchFamily="34" charset="0"/>
              </a:rPr>
              <a:t>Terminology:</a:t>
            </a:r>
            <a:endParaRPr lang="en-US" dirty="0">
              <a:solidFill>
                <a:srgbClr val="7030A0"/>
              </a:solidFill>
            </a:endParaRPr>
          </a:p>
        </p:txBody>
      </p:sp>
      <p:sp>
        <p:nvSpPr>
          <p:cNvPr id="3" name="Content Placeholder 2"/>
          <p:cNvSpPr>
            <a:spLocks noGrp="1"/>
          </p:cNvSpPr>
          <p:nvPr>
            <p:ph idx="1"/>
          </p:nvPr>
        </p:nvSpPr>
        <p:spPr>
          <a:xfrm>
            <a:off x="228600" y="1609416"/>
            <a:ext cx="7772400" cy="4846320"/>
          </a:xfrm>
        </p:spPr>
        <p:txBody>
          <a:bodyPr/>
          <a:lstStyle/>
          <a:p>
            <a:pPr>
              <a:lnSpc>
                <a:spcPct val="150000"/>
              </a:lnSpc>
            </a:pPr>
            <a:r>
              <a:rPr lang="en-US" b="1" dirty="0" smtClean="0">
                <a:solidFill>
                  <a:srgbClr val="FF3399"/>
                </a:solidFill>
                <a:latin typeface="Calibri" pitchFamily="34" charset="0"/>
              </a:rPr>
              <a:t>Iodine</a:t>
            </a:r>
            <a:r>
              <a:rPr lang="en-US" dirty="0" smtClean="0">
                <a:latin typeface="Calibri" pitchFamily="34" charset="0"/>
              </a:rPr>
              <a:t>:  chemical reagent that is used to test for the presence of starch.</a:t>
            </a:r>
          </a:p>
          <a:p>
            <a:pPr>
              <a:lnSpc>
                <a:spcPct val="150000"/>
              </a:lnSpc>
            </a:pPr>
            <a:r>
              <a:rPr lang="en-US" b="1" dirty="0" smtClean="0">
                <a:solidFill>
                  <a:srgbClr val="FF3399"/>
                </a:solidFill>
                <a:latin typeface="Calibri" pitchFamily="34" charset="0"/>
              </a:rPr>
              <a:t>Variable</a:t>
            </a:r>
            <a:r>
              <a:rPr lang="en-US" dirty="0" smtClean="0">
                <a:latin typeface="Calibri" pitchFamily="34" charset="0"/>
              </a:rPr>
              <a:t>:  the factor that is being tested in an investigation.</a:t>
            </a:r>
          </a:p>
          <a:p>
            <a:pPr>
              <a:lnSpc>
                <a:spcPct val="150000"/>
              </a:lnSpc>
            </a:pPr>
            <a:r>
              <a:rPr lang="en-US" b="1" dirty="0" smtClean="0">
                <a:solidFill>
                  <a:srgbClr val="FF3399"/>
                </a:solidFill>
                <a:latin typeface="Calibri" pitchFamily="34" charset="0"/>
              </a:rPr>
              <a:t>Control</a:t>
            </a:r>
            <a:r>
              <a:rPr lang="en-US" dirty="0" smtClean="0">
                <a:latin typeface="Calibri" pitchFamily="34" charset="0"/>
              </a:rPr>
              <a:t>:  is used to verify the results of an experiment.</a:t>
            </a:r>
            <a:endParaRPr lang="en-US" dirty="0">
              <a:latin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7239000" cy="1005840"/>
          </a:xfrm>
        </p:spPr>
        <p:txBody>
          <a:bodyPr/>
          <a:lstStyle/>
          <a:p>
            <a:pPr algn="ctr"/>
            <a:r>
              <a:rPr lang="en-US" dirty="0" smtClean="0">
                <a:solidFill>
                  <a:srgbClr val="7030A0"/>
                </a:solidFill>
                <a:latin typeface="Calibri" pitchFamily="34" charset="0"/>
              </a:rPr>
              <a:t>Question 1</a:t>
            </a:r>
            <a:endParaRPr lang="en-US" dirty="0">
              <a:solidFill>
                <a:srgbClr val="7030A0"/>
              </a:solidFill>
              <a:latin typeface="Calibri" pitchFamily="34" charset="0"/>
            </a:endParaRPr>
          </a:p>
        </p:txBody>
      </p:sp>
      <p:sp>
        <p:nvSpPr>
          <p:cNvPr id="3" name="Content Placeholder 2"/>
          <p:cNvSpPr>
            <a:spLocks noGrp="1"/>
          </p:cNvSpPr>
          <p:nvPr>
            <p:ph idx="1"/>
          </p:nvPr>
        </p:nvSpPr>
        <p:spPr>
          <a:xfrm>
            <a:off x="228600" y="3276600"/>
            <a:ext cx="8686800" cy="3179136"/>
          </a:xfrm>
        </p:spPr>
        <p:txBody>
          <a:bodyPr>
            <a:normAutofit/>
          </a:bodyPr>
          <a:lstStyle/>
          <a:p>
            <a:pPr marL="0" indent="0">
              <a:buNone/>
            </a:pPr>
            <a:r>
              <a:rPr lang="en-US" dirty="0" smtClean="0">
                <a:solidFill>
                  <a:srgbClr val="7030A0"/>
                </a:solidFill>
                <a:latin typeface="Calibri" pitchFamily="34" charset="0"/>
              </a:rPr>
              <a:t>Factor being tested in an experiment is called…</a:t>
            </a:r>
          </a:p>
          <a:p>
            <a:pPr marL="514350" indent="-514350">
              <a:lnSpc>
                <a:spcPct val="150000"/>
              </a:lnSpc>
              <a:buNone/>
            </a:pPr>
            <a:r>
              <a:rPr lang="en-US" dirty="0" smtClean="0">
                <a:latin typeface="Calibri" pitchFamily="34" charset="0"/>
              </a:rPr>
              <a:t>	A.  Variable</a:t>
            </a:r>
          </a:p>
          <a:p>
            <a:pPr marL="514350" indent="-514350">
              <a:lnSpc>
                <a:spcPct val="150000"/>
              </a:lnSpc>
              <a:buNone/>
            </a:pPr>
            <a:r>
              <a:rPr lang="en-US" dirty="0" smtClean="0">
                <a:latin typeface="Calibri" pitchFamily="34" charset="0"/>
              </a:rPr>
              <a:t>	B.  Iodine</a:t>
            </a:r>
          </a:p>
          <a:p>
            <a:pPr marL="514350" indent="-514350">
              <a:lnSpc>
                <a:spcPct val="150000"/>
              </a:lnSpc>
              <a:buNone/>
            </a:pPr>
            <a:r>
              <a:rPr lang="en-US" dirty="0" smtClean="0">
                <a:latin typeface="Calibri" pitchFamily="34" charset="0"/>
              </a:rPr>
              <a:t>	C.  Factor</a:t>
            </a:r>
          </a:p>
          <a:p>
            <a:pPr marL="514350" indent="-514350">
              <a:lnSpc>
                <a:spcPct val="150000"/>
              </a:lnSpc>
              <a:buNone/>
            </a:pPr>
            <a:r>
              <a:rPr lang="en-US" dirty="0" smtClean="0">
                <a:latin typeface="Calibri" pitchFamily="34" charset="0"/>
              </a:rPr>
              <a:t>	D.  Ingredient</a:t>
            </a:r>
          </a:p>
          <a:p>
            <a:pPr marL="514350" indent="-514350">
              <a:buNone/>
            </a:pPr>
            <a:endParaRPr lang="en-US" dirty="0">
              <a:latin typeface="Calibri" pitchFamily="34" charset="0"/>
            </a:endParaRP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solidFill>
                  <a:schemeClr val="tx1"/>
                </a:solidFill>
                <a:latin typeface="Calibri" pitchFamily="34" charset="0"/>
              </a:rPr>
              <a:t>Summary of the presentation</a:t>
            </a:r>
            <a:endParaRPr lang="en-US" dirty="0">
              <a:solidFill>
                <a:schemeClr val="tx1"/>
              </a:solidFill>
              <a:latin typeface="Calibri" pitchFamily="34" charset="0"/>
            </a:endParaRPr>
          </a:p>
        </p:txBody>
      </p:sp>
      <p:graphicFrame>
        <p:nvGraphicFramePr>
          <p:cNvPr id="7" name="Content Placeholder 6"/>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00200"/>
            <a:ext cx="7239000" cy="777240"/>
          </a:xfrm>
        </p:spPr>
        <p:txBody>
          <a:bodyPr/>
          <a:lstStyle/>
          <a:p>
            <a:pPr algn="ctr"/>
            <a:r>
              <a:rPr lang="en-US" dirty="0" smtClean="0">
                <a:solidFill>
                  <a:srgbClr val="7030A0"/>
                </a:solidFill>
                <a:latin typeface="Calibri" pitchFamily="34" charset="0"/>
              </a:rPr>
              <a:t>Question 2</a:t>
            </a:r>
            <a:endParaRPr lang="en-US" dirty="0">
              <a:solidFill>
                <a:srgbClr val="7030A0"/>
              </a:solidFill>
            </a:endParaRPr>
          </a:p>
        </p:txBody>
      </p:sp>
      <p:sp>
        <p:nvSpPr>
          <p:cNvPr id="3" name="Content Placeholder 2"/>
          <p:cNvSpPr>
            <a:spLocks noGrp="1"/>
          </p:cNvSpPr>
          <p:nvPr>
            <p:ph idx="1"/>
          </p:nvPr>
        </p:nvSpPr>
        <p:spPr>
          <a:xfrm>
            <a:off x="457200" y="2438400"/>
            <a:ext cx="7696200" cy="4017336"/>
          </a:xfrm>
        </p:spPr>
        <p:txBody>
          <a:bodyPr/>
          <a:lstStyle/>
          <a:p>
            <a:pPr marL="0" indent="0">
              <a:buNone/>
            </a:pPr>
            <a:r>
              <a:rPr lang="en-US" dirty="0" smtClean="0">
                <a:solidFill>
                  <a:srgbClr val="7030A0"/>
                </a:solidFill>
                <a:latin typeface="Calibri" pitchFamily="34" charset="0"/>
              </a:rPr>
              <a:t>In the presence of a starch iodine would turn…</a:t>
            </a:r>
          </a:p>
          <a:p>
            <a:pPr marL="514350" indent="-514350">
              <a:lnSpc>
                <a:spcPct val="150000"/>
              </a:lnSpc>
              <a:buNone/>
            </a:pPr>
            <a:r>
              <a:rPr lang="en-US" dirty="0" smtClean="0">
                <a:latin typeface="Calibri" pitchFamily="34" charset="0"/>
              </a:rPr>
              <a:t>	A.  White</a:t>
            </a:r>
          </a:p>
          <a:p>
            <a:pPr marL="514350" indent="-514350">
              <a:lnSpc>
                <a:spcPct val="150000"/>
              </a:lnSpc>
              <a:buNone/>
            </a:pPr>
            <a:r>
              <a:rPr lang="en-US" dirty="0" smtClean="0">
                <a:latin typeface="Calibri" pitchFamily="34" charset="0"/>
              </a:rPr>
              <a:t>	B.  Black</a:t>
            </a:r>
          </a:p>
          <a:p>
            <a:pPr marL="514350" indent="-514350">
              <a:lnSpc>
                <a:spcPct val="150000"/>
              </a:lnSpc>
              <a:buNone/>
            </a:pPr>
            <a:r>
              <a:rPr lang="en-US" dirty="0" smtClean="0">
                <a:latin typeface="Calibri" pitchFamily="34" charset="0"/>
              </a:rPr>
              <a:t>	C.  Green</a:t>
            </a:r>
          </a:p>
          <a:p>
            <a:pPr marL="514350" indent="-514350">
              <a:lnSpc>
                <a:spcPct val="150000"/>
              </a:lnSpc>
              <a:buNone/>
            </a:pPr>
            <a:r>
              <a:rPr lang="en-US" dirty="0" smtClean="0">
                <a:latin typeface="Calibri" pitchFamily="34" charset="0"/>
              </a:rPr>
              <a:t>	D.  Brown</a:t>
            </a:r>
          </a:p>
          <a:p>
            <a:pPr marL="514350" indent="-514350">
              <a:buNone/>
            </a:pPr>
            <a:endParaRPr lang="en-US" dirty="0">
              <a:latin typeface="Calibri" pitchFamily="34" charset="0"/>
            </a:endParaRP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239000" cy="1005840"/>
          </a:xfrm>
        </p:spPr>
        <p:txBody>
          <a:bodyPr/>
          <a:lstStyle/>
          <a:p>
            <a:pPr algn="ctr"/>
            <a:r>
              <a:rPr lang="en-US" dirty="0" smtClean="0">
                <a:solidFill>
                  <a:srgbClr val="7030A0"/>
                </a:solidFill>
                <a:latin typeface="Calibri" pitchFamily="34" charset="0"/>
              </a:rPr>
              <a:t>Question 3</a:t>
            </a:r>
            <a:endParaRPr lang="en-US" dirty="0">
              <a:solidFill>
                <a:srgbClr val="7030A0"/>
              </a:solidFill>
            </a:endParaRPr>
          </a:p>
        </p:txBody>
      </p:sp>
      <p:sp>
        <p:nvSpPr>
          <p:cNvPr id="3" name="Content Placeholder 2"/>
          <p:cNvSpPr>
            <a:spLocks noGrp="1"/>
          </p:cNvSpPr>
          <p:nvPr>
            <p:ph idx="1"/>
          </p:nvPr>
        </p:nvSpPr>
        <p:spPr>
          <a:xfrm>
            <a:off x="457200" y="2590800"/>
            <a:ext cx="8077200" cy="3864936"/>
          </a:xfrm>
        </p:spPr>
        <p:txBody>
          <a:bodyPr/>
          <a:lstStyle/>
          <a:p>
            <a:pPr marL="0" indent="0">
              <a:buNone/>
            </a:pPr>
            <a:r>
              <a:rPr lang="en-US" dirty="0" smtClean="0">
                <a:solidFill>
                  <a:srgbClr val="7030A0"/>
                </a:solidFill>
                <a:latin typeface="Calibri" pitchFamily="34" charset="0"/>
              </a:rPr>
              <a:t>In the absence of starch iodine would remain…</a:t>
            </a:r>
          </a:p>
          <a:p>
            <a:pPr marL="514350" indent="-514350">
              <a:lnSpc>
                <a:spcPct val="150000"/>
              </a:lnSpc>
              <a:buNone/>
            </a:pPr>
            <a:r>
              <a:rPr lang="en-US" dirty="0" smtClean="0">
                <a:latin typeface="Calibri" pitchFamily="34" charset="0"/>
              </a:rPr>
              <a:t>	A.  White</a:t>
            </a:r>
          </a:p>
          <a:p>
            <a:pPr marL="514350" indent="-514350">
              <a:lnSpc>
                <a:spcPct val="150000"/>
              </a:lnSpc>
              <a:buNone/>
            </a:pPr>
            <a:r>
              <a:rPr lang="en-US" dirty="0" smtClean="0">
                <a:latin typeface="Calibri" pitchFamily="34" charset="0"/>
              </a:rPr>
              <a:t>	B.  Black</a:t>
            </a:r>
          </a:p>
          <a:p>
            <a:pPr marL="514350" indent="-514350">
              <a:lnSpc>
                <a:spcPct val="150000"/>
              </a:lnSpc>
              <a:buNone/>
            </a:pPr>
            <a:r>
              <a:rPr lang="en-US" dirty="0" smtClean="0">
                <a:latin typeface="Calibri" pitchFamily="34" charset="0"/>
              </a:rPr>
              <a:t>	C.  Green</a:t>
            </a:r>
          </a:p>
          <a:p>
            <a:pPr marL="514350" indent="-514350">
              <a:lnSpc>
                <a:spcPct val="150000"/>
              </a:lnSpc>
              <a:buNone/>
            </a:pPr>
            <a:r>
              <a:rPr lang="en-US" dirty="0" smtClean="0">
                <a:latin typeface="Calibri" pitchFamily="34" charset="0"/>
              </a:rPr>
              <a:t>	D.  Brown</a:t>
            </a:r>
          </a:p>
          <a:p>
            <a:pPr marL="514350" indent="-514350">
              <a:buNone/>
            </a:pPr>
            <a:endParaRPr lang="en-US" dirty="0" smtClean="0">
              <a:latin typeface="Calibri" pitchFamily="34" charset="0"/>
            </a:endParaRPr>
          </a:p>
          <a:p>
            <a:pPr marL="514350" indent="-514350">
              <a:buNone/>
            </a:pPr>
            <a:endParaRPr lang="en-US" dirty="0" smtClean="0"/>
          </a:p>
          <a:p>
            <a:pPr>
              <a:buNone/>
            </a:pPr>
            <a:endParaRPr lang="en-US" dirty="0"/>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7239000" cy="1143000"/>
          </a:xfrm>
        </p:spPr>
        <p:txBody>
          <a:bodyPr/>
          <a:lstStyle/>
          <a:p>
            <a:pPr algn="ctr"/>
            <a:r>
              <a:rPr lang="en-US" dirty="0" smtClean="0">
                <a:solidFill>
                  <a:srgbClr val="7030A0"/>
                </a:solidFill>
                <a:latin typeface="Calibri" pitchFamily="34" charset="0"/>
              </a:rPr>
              <a:t>Question 4</a:t>
            </a:r>
            <a:endParaRPr lang="en-US" dirty="0">
              <a:solidFill>
                <a:srgbClr val="7030A0"/>
              </a:solidFill>
            </a:endParaRPr>
          </a:p>
        </p:txBody>
      </p:sp>
      <p:sp>
        <p:nvSpPr>
          <p:cNvPr id="3" name="Content Placeholder 2"/>
          <p:cNvSpPr>
            <a:spLocks noGrp="1"/>
          </p:cNvSpPr>
          <p:nvPr>
            <p:ph idx="1"/>
          </p:nvPr>
        </p:nvSpPr>
        <p:spPr>
          <a:xfrm>
            <a:off x="152400" y="2514600"/>
            <a:ext cx="8458200" cy="3941136"/>
          </a:xfrm>
        </p:spPr>
        <p:txBody>
          <a:bodyPr/>
          <a:lstStyle/>
          <a:p>
            <a:pPr marL="0" indent="0">
              <a:buNone/>
            </a:pPr>
            <a:r>
              <a:rPr lang="en-US" dirty="0" smtClean="0">
                <a:solidFill>
                  <a:srgbClr val="7030A0"/>
                </a:solidFill>
                <a:latin typeface="Calibri" pitchFamily="34" charset="0"/>
              </a:rPr>
              <a:t>A control is different from the experiment in only ____ way.</a:t>
            </a:r>
          </a:p>
          <a:p>
            <a:pPr marL="514350" indent="-514350">
              <a:lnSpc>
                <a:spcPct val="150000"/>
              </a:lnSpc>
              <a:buNone/>
            </a:pPr>
            <a:r>
              <a:rPr lang="en-US" dirty="0" smtClean="0">
                <a:latin typeface="Calibri" pitchFamily="34" charset="0"/>
              </a:rPr>
              <a:t>	A.  1</a:t>
            </a:r>
          </a:p>
          <a:p>
            <a:pPr marL="514350" indent="-514350">
              <a:lnSpc>
                <a:spcPct val="150000"/>
              </a:lnSpc>
              <a:buNone/>
            </a:pPr>
            <a:r>
              <a:rPr lang="en-US" dirty="0" smtClean="0">
                <a:latin typeface="Calibri" pitchFamily="34" charset="0"/>
              </a:rPr>
              <a:t>	B.  2</a:t>
            </a:r>
          </a:p>
          <a:p>
            <a:pPr marL="514350" indent="-514350">
              <a:lnSpc>
                <a:spcPct val="150000"/>
              </a:lnSpc>
              <a:buNone/>
            </a:pPr>
            <a:r>
              <a:rPr lang="en-US" dirty="0" smtClean="0">
                <a:latin typeface="Calibri" pitchFamily="34" charset="0"/>
              </a:rPr>
              <a:t>	C.  3</a:t>
            </a:r>
          </a:p>
          <a:p>
            <a:pPr marL="514350" indent="-514350">
              <a:lnSpc>
                <a:spcPct val="150000"/>
              </a:lnSpc>
              <a:buNone/>
            </a:pPr>
            <a:r>
              <a:rPr lang="en-US" dirty="0" smtClean="0">
                <a:latin typeface="Calibri" pitchFamily="34" charset="0"/>
              </a:rPr>
              <a:t>	D.  4</a:t>
            </a:r>
            <a:endParaRPr lang="en-US" dirty="0">
              <a:latin typeface="Calibri" pitchFamily="34" charset="0"/>
            </a:endParaRP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7239000" cy="1143000"/>
          </a:xfrm>
        </p:spPr>
        <p:txBody>
          <a:bodyPr/>
          <a:lstStyle/>
          <a:p>
            <a:pPr algn="ctr"/>
            <a:r>
              <a:rPr lang="en-US" dirty="0" smtClean="0">
                <a:solidFill>
                  <a:srgbClr val="7030A0"/>
                </a:solidFill>
                <a:latin typeface="Calibri" pitchFamily="34" charset="0"/>
              </a:rPr>
              <a:t>Question 5</a:t>
            </a:r>
            <a:endParaRPr lang="en-US" dirty="0">
              <a:solidFill>
                <a:srgbClr val="7030A0"/>
              </a:solidFill>
            </a:endParaRPr>
          </a:p>
        </p:txBody>
      </p:sp>
      <p:sp>
        <p:nvSpPr>
          <p:cNvPr id="3" name="Content Placeholder 2"/>
          <p:cNvSpPr>
            <a:spLocks noGrp="1"/>
          </p:cNvSpPr>
          <p:nvPr>
            <p:ph idx="1"/>
          </p:nvPr>
        </p:nvSpPr>
        <p:spPr>
          <a:xfrm>
            <a:off x="152400" y="2590800"/>
            <a:ext cx="8991600" cy="3864936"/>
          </a:xfrm>
        </p:spPr>
        <p:txBody>
          <a:bodyPr>
            <a:normAutofit fontScale="92500" lnSpcReduction="10000"/>
          </a:bodyPr>
          <a:lstStyle/>
          <a:p>
            <a:pPr marL="0" indent="0">
              <a:buNone/>
            </a:pPr>
            <a:r>
              <a:rPr lang="en-US" dirty="0" smtClean="0">
                <a:solidFill>
                  <a:srgbClr val="7030A0"/>
                </a:solidFill>
                <a:latin typeface="Calibri" pitchFamily="34" charset="0"/>
              </a:rPr>
              <a:t>If the control and the experiment are different from each other in more than one way then…</a:t>
            </a:r>
          </a:p>
          <a:p>
            <a:pPr marL="514350" indent="-514350">
              <a:lnSpc>
                <a:spcPct val="150000"/>
              </a:lnSpc>
              <a:buNone/>
            </a:pPr>
            <a:r>
              <a:rPr lang="en-US" dirty="0" smtClean="0">
                <a:latin typeface="Calibri" pitchFamily="34" charset="0"/>
              </a:rPr>
              <a:t>	A.  The result of the experiment is valid.</a:t>
            </a:r>
          </a:p>
          <a:p>
            <a:pPr marL="514350" indent="-514350">
              <a:lnSpc>
                <a:spcPct val="150000"/>
              </a:lnSpc>
              <a:buNone/>
            </a:pPr>
            <a:r>
              <a:rPr lang="en-US" dirty="0" smtClean="0">
                <a:latin typeface="Calibri" pitchFamily="34" charset="0"/>
              </a:rPr>
              <a:t>	B.  The result of the experiment is valid that of 	the control is not.</a:t>
            </a:r>
          </a:p>
          <a:p>
            <a:pPr marL="514350" indent="-514350">
              <a:lnSpc>
                <a:spcPct val="150000"/>
              </a:lnSpc>
              <a:buNone/>
            </a:pPr>
            <a:r>
              <a:rPr lang="en-US" dirty="0" smtClean="0">
                <a:latin typeface="Calibri" pitchFamily="34" charset="0"/>
              </a:rPr>
              <a:t>	C.  The result of the experiment is not valid but 	the result of the control is.</a:t>
            </a:r>
          </a:p>
          <a:p>
            <a:pPr marL="514350" indent="-514350">
              <a:lnSpc>
                <a:spcPct val="150000"/>
              </a:lnSpc>
              <a:buNone/>
            </a:pPr>
            <a:r>
              <a:rPr lang="en-US" dirty="0" smtClean="0">
                <a:latin typeface="Calibri" pitchFamily="34" charset="0"/>
              </a:rPr>
              <a:t>	D.  The result of the experiment is not valid.</a:t>
            </a: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7239000" cy="1143000"/>
          </a:xfrm>
        </p:spPr>
        <p:txBody>
          <a:bodyPr/>
          <a:lstStyle/>
          <a:p>
            <a:pPr algn="ctr"/>
            <a:r>
              <a:rPr lang="en-US" dirty="0" smtClean="0">
                <a:solidFill>
                  <a:srgbClr val="7030A0"/>
                </a:solidFill>
                <a:latin typeface="Calibri" pitchFamily="34" charset="0"/>
              </a:rPr>
              <a:t>Question 6</a:t>
            </a:r>
            <a:endParaRPr lang="en-US" dirty="0">
              <a:solidFill>
                <a:srgbClr val="7030A0"/>
              </a:solidFill>
            </a:endParaRPr>
          </a:p>
        </p:txBody>
      </p:sp>
      <p:sp>
        <p:nvSpPr>
          <p:cNvPr id="3" name="Content Placeholder 2"/>
          <p:cNvSpPr>
            <a:spLocks noGrp="1"/>
          </p:cNvSpPr>
          <p:nvPr>
            <p:ph idx="1"/>
          </p:nvPr>
        </p:nvSpPr>
        <p:spPr>
          <a:xfrm>
            <a:off x="76200" y="2743200"/>
            <a:ext cx="8915400" cy="3712536"/>
          </a:xfrm>
        </p:spPr>
        <p:txBody>
          <a:bodyPr>
            <a:normAutofit fontScale="92500" lnSpcReduction="20000"/>
          </a:bodyPr>
          <a:lstStyle/>
          <a:p>
            <a:pPr marL="0" indent="0">
              <a:buNone/>
            </a:pPr>
            <a:r>
              <a:rPr lang="en-US" dirty="0" smtClean="0">
                <a:solidFill>
                  <a:srgbClr val="7030A0"/>
                </a:solidFill>
                <a:latin typeface="Calibri" pitchFamily="34" charset="0"/>
              </a:rPr>
              <a:t>The starch test proves that…</a:t>
            </a:r>
          </a:p>
          <a:p>
            <a:pPr marL="514350" indent="-514350">
              <a:lnSpc>
                <a:spcPct val="150000"/>
              </a:lnSpc>
              <a:buNone/>
            </a:pPr>
            <a:r>
              <a:rPr lang="en-US" dirty="0" smtClean="0">
                <a:latin typeface="Calibri" pitchFamily="34" charset="0"/>
              </a:rPr>
              <a:t>	A.  If starch is present then photosynthesis has occurred.</a:t>
            </a:r>
          </a:p>
          <a:p>
            <a:pPr marL="514350" indent="-514350">
              <a:lnSpc>
                <a:spcPct val="150000"/>
              </a:lnSpc>
              <a:buNone/>
            </a:pPr>
            <a:r>
              <a:rPr lang="en-US" dirty="0" smtClean="0">
                <a:latin typeface="Calibri" pitchFamily="34" charset="0"/>
              </a:rPr>
              <a:t>	B.  Presence of starch does not indicate that photosynthesis has occurred.</a:t>
            </a:r>
          </a:p>
          <a:p>
            <a:pPr marL="514350" indent="-514350">
              <a:lnSpc>
                <a:spcPct val="150000"/>
              </a:lnSpc>
              <a:buNone/>
            </a:pPr>
            <a:r>
              <a:rPr lang="en-US" dirty="0" smtClean="0">
                <a:latin typeface="Calibri" pitchFamily="34" charset="0"/>
              </a:rPr>
              <a:t>	C.  Photosynthesis has not occurred</a:t>
            </a:r>
          </a:p>
          <a:p>
            <a:pPr marL="514350" indent="-514350">
              <a:lnSpc>
                <a:spcPct val="150000"/>
              </a:lnSpc>
              <a:buNone/>
            </a:pPr>
            <a:r>
              <a:rPr lang="en-US" dirty="0" smtClean="0">
                <a:latin typeface="Calibri" pitchFamily="34" charset="0"/>
              </a:rPr>
              <a:t>	D.  The absence of starch is an indication that photosynthesis has occurred.</a:t>
            </a:r>
            <a:endParaRPr lang="en-US" dirty="0">
              <a:latin typeface="Calibri" pitchFamily="34" charset="0"/>
            </a:endParaRP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7239000" cy="1143000"/>
          </a:xfrm>
        </p:spPr>
        <p:txBody>
          <a:bodyPr/>
          <a:lstStyle/>
          <a:p>
            <a:pPr algn="ctr"/>
            <a:r>
              <a:rPr lang="en-US" dirty="0" smtClean="0">
                <a:solidFill>
                  <a:srgbClr val="7030A0"/>
                </a:solidFill>
                <a:latin typeface="Calibri" pitchFamily="34" charset="0"/>
              </a:rPr>
              <a:t>Question 7</a:t>
            </a:r>
            <a:endParaRPr lang="en-US" dirty="0">
              <a:solidFill>
                <a:srgbClr val="7030A0"/>
              </a:solidFill>
            </a:endParaRPr>
          </a:p>
        </p:txBody>
      </p:sp>
      <p:sp>
        <p:nvSpPr>
          <p:cNvPr id="3" name="Content Placeholder 2"/>
          <p:cNvSpPr>
            <a:spLocks noGrp="1"/>
          </p:cNvSpPr>
          <p:nvPr>
            <p:ph idx="1"/>
          </p:nvPr>
        </p:nvSpPr>
        <p:spPr>
          <a:xfrm>
            <a:off x="152400" y="3048000"/>
            <a:ext cx="8686800" cy="3407736"/>
          </a:xfrm>
        </p:spPr>
        <p:txBody>
          <a:bodyPr>
            <a:normAutofit/>
          </a:bodyPr>
          <a:lstStyle/>
          <a:p>
            <a:pPr marL="0" indent="0">
              <a:buNone/>
            </a:pPr>
            <a:r>
              <a:rPr lang="en-US" dirty="0" smtClean="0">
                <a:solidFill>
                  <a:srgbClr val="7030A0"/>
                </a:solidFill>
                <a:latin typeface="Calibri" pitchFamily="34" charset="0"/>
              </a:rPr>
              <a:t>A plant is destarched when its…</a:t>
            </a:r>
          </a:p>
          <a:p>
            <a:pPr marL="514350" indent="-514350">
              <a:lnSpc>
                <a:spcPct val="150000"/>
              </a:lnSpc>
              <a:buNone/>
            </a:pPr>
            <a:r>
              <a:rPr lang="en-US" dirty="0" smtClean="0">
                <a:latin typeface="Calibri" pitchFamily="34" charset="0"/>
              </a:rPr>
              <a:t>	A.  Placed in a dark cupboard for 2 or 3 days.</a:t>
            </a:r>
          </a:p>
          <a:p>
            <a:pPr marL="514350" indent="-514350">
              <a:lnSpc>
                <a:spcPct val="150000"/>
              </a:lnSpc>
              <a:buNone/>
            </a:pPr>
            <a:r>
              <a:rPr lang="en-US" dirty="0" smtClean="0">
                <a:latin typeface="Calibri" pitchFamily="34" charset="0"/>
              </a:rPr>
              <a:t>	B.  Placed in a cupboard for 2 or 3 days.</a:t>
            </a:r>
          </a:p>
          <a:p>
            <a:pPr marL="514350" indent="-514350">
              <a:lnSpc>
                <a:spcPct val="150000"/>
              </a:lnSpc>
              <a:buNone/>
            </a:pPr>
            <a:r>
              <a:rPr lang="en-US" dirty="0" smtClean="0">
                <a:latin typeface="Calibri" pitchFamily="34" charset="0"/>
              </a:rPr>
              <a:t>	C.  Left inside a room for 2 to 3 days.</a:t>
            </a:r>
          </a:p>
          <a:p>
            <a:pPr marL="514350" indent="-514350">
              <a:lnSpc>
                <a:spcPct val="150000"/>
              </a:lnSpc>
              <a:buNone/>
            </a:pPr>
            <a:r>
              <a:rPr lang="en-US" dirty="0" smtClean="0">
                <a:latin typeface="Calibri" pitchFamily="34" charset="0"/>
              </a:rPr>
              <a:t>	D.  None of the above.</a:t>
            </a:r>
            <a:endParaRPr lang="en-US" dirty="0">
              <a:latin typeface="Calibri" pitchFamily="34" charset="0"/>
            </a:endParaRPr>
          </a:p>
        </p:txBody>
      </p:sp>
      <p:pic>
        <p:nvPicPr>
          <p:cNvPr id="4" name="PRS Question Icon" descr="PRS Question Icon"/>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0040"/>
            <a:ext cx="8763000" cy="1143000"/>
          </a:xfrm>
        </p:spPr>
        <p:txBody>
          <a:bodyPr>
            <a:normAutofit fontScale="90000"/>
          </a:bodyPr>
          <a:lstStyle/>
          <a:p>
            <a:r>
              <a:rPr lang="en-US" dirty="0" smtClean="0">
                <a:solidFill>
                  <a:srgbClr val="7030A0"/>
                </a:solidFill>
                <a:latin typeface="Calibri" pitchFamily="34" charset="0"/>
              </a:rPr>
              <a:t>SOLUTION TO FINAL ASSESSMENT QUESTIONS</a:t>
            </a:r>
            <a:endParaRPr lang="en-US" dirty="0">
              <a:solidFill>
                <a:srgbClr val="7030A0"/>
              </a:solidFill>
              <a:latin typeface="Calibri" pitchFamily="34" charset="0"/>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latin typeface="Calibri" pitchFamily="34" charset="0"/>
              </a:rPr>
              <a:t>A</a:t>
            </a:r>
          </a:p>
          <a:p>
            <a:pPr marL="514350" indent="-514350">
              <a:buFont typeface="+mj-lt"/>
              <a:buAutoNum type="arabicPeriod"/>
            </a:pPr>
            <a:r>
              <a:rPr lang="en-US" dirty="0" smtClean="0">
                <a:latin typeface="Calibri" pitchFamily="34" charset="0"/>
              </a:rPr>
              <a:t>B</a:t>
            </a:r>
          </a:p>
          <a:p>
            <a:pPr marL="514350" indent="-514350">
              <a:buFont typeface="+mj-lt"/>
              <a:buAutoNum type="arabicPeriod"/>
            </a:pPr>
            <a:r>
              <a:rPr lang="en-US" dirty="0" smtClean="0">
                <a:latin typeface="Calibri" pitchFamily="34" charset="0"/>
              </a:rPr>
              <a:t>D</a:t>
            </a:r>
          </a:p>
          <a:p>
            <a:pPr marL="514350" indent="-514350">
              <a:buFont typeface="+mj-lt"/>
              <a:buAutoNum type="arabicPeriod"/>
            </a:pPr>
            <a:r>
              <a:rPr lang="en-US" dirty="0" smtClean="0">
                <a:latin typeface="Calibri" pitchFamily="34" charset="0"/>
              </a:rPr>
              <a:t>A</a:t>
            </a:r>
          </a:p>
          <a:p>
            <a:pPr marL="514350" indent="-514350">
              <a:buFont typeface="+mj-lt"/>
              <a:buAutoNum type="arabicPeriod"/>
            </a:pPr>
            <a:r>
              <a:rPr lang="en-US" dirty="0" smtClean="0">
                <a:latin typeface="Calibri" pitchFamily="34" charset="0"/>
              </a:rPr>
              <a:t>D</a:t>
            </a:r>
          </a:p>
          <a:p>
            <a:pPr marL="514350" indent="-514350">
              <a:buFont typeface="+mj-lt"/>
              <a:buAutoNum type="arabicPeriod"/>
            </a:pPr>
            <a:r>
              <a:rPr lang="en-US" dirty="0" smtClean="0">
                <a:latin typeface="Calibri" pitchFamily="34" charset="0"/>
              </a:rPr>
              <a:t>A</a:t>
            </a:r>
          </a:p>
          <a:p>
            <a:pPr marL="514350" indent="-514350">
              <a:buFont typeface="+mj-lt"/>
              <a:buAutoNum type="arabicPeriod"/>
            </a:pPr>
            <a:r>
              <a:rPr lang="en-US" dirty="0" smtClean="0">
                <a:latin typeface="Calibri" pitchFamily="34" charset="0"/>
              </a:rPr>
              <a:t>A</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7030A0"/>
                </a:solidFill>
                <a:latin typeface="Calibri" pitchFamily="34" charset="0"/>
              </a:rPr>
              <a:t>INTRODUCTION</a:t>
            </a:r>
            <a:endParaRPr lang="en-US" dirty="0">
              <a:solidFill>
                <a:srgbClr val="7030A0"/>
              </a:solidFill>
              <a:latin typeface="Calibri" pitchFamily="34" charset="0"/>
            </a:endParaRPr>
          </a:p>
        </p:txBody>
      </p:sp>
      <p:sp>
        <p:nvSpPr>
          <p:cNvPr id="3" name="Content Placeholder 2"/>
          <p:cNvSpPr>
            <a:spLocks noGrp="1"/>
          </p:cNvSpPr>
          <p:nvPr>
            <p:ph idx="1"/>
          </p:nvPr>
        </p:nvSpPr>
        <p:spPr>
          <a:xfrm>
            <a:off x="152400" y="1609416"/>
            <a:ext cx="8077200" cy="4846320"/>
          </a:xfrm>
        </p:spPr>
        <p:txBody>
          <a:bodyPr>
            <a:normAutofit fontScale="92500" lnSpcReduction="20000"/>
          </a:bodyPr>
          <a:lstStyle/>
          <a:p>
            <a:r>
              <a:rPr lang="en-US" sz="4000" b="1" dirty="0" smtClean="0">
                <a:solidFill>
                  <a:srgbClr val="7030A0"/>
                </a:solidFill>
                <a:latin typeface="Calibri" pitchFamily="34" charset="0"/>
              </a:rPr>
              <a:t>Photosynthesis</a:t>
            </a:r>
            <a:r>
              <a:rPr lang="en-US" dirty="0" smtClean="0">
                <a:latin typeface="Calibri" pitchFamily="34" charset="0"/>
              </a:rPr>
              <a:t> is the process by which </a:t>
            </a:r>
            <a:r>
              <a:rPr lang="en-US" b="1" dirty="0" smtClean="0">
                <a:solidFill>
                  <a:srgbClr val="7030A0"/>
                </a:solidFill>
                <a:latin typeface="Calibri" pitchFamily="34" charset="0"/>
              </a:rPr>
              <a:t>plants manufacture their own food</a:t>
            </a:r>
            <a:r>
              <a:rPr lang="en-US" dirty="0" smtClean="0">
                <a:solidFill>
                  <a:srgbClr val="7030A0"/>
                </a:solidFill>
                <a:latin typeface="Calibri" pitchFamily="34" charset="0"/>
              </a:rPr>
              <a:t>.</a:t>
            </a:r>
          </a:p>
          <a:p>
            <a:r>
              <a:rPr lang="en-US" dirty="0" smtClean="0">
                <a:latin typeface="Calibri" pitchFamily="34" charset="0"/>
              </a:rPr>
              <a:t>In order for the plants to make their own food they </a:t>
            </a:r>
            <a:r>
              <a:rPr lang="en-US" b="1" dirty="0" smtClean="0">
                <a:solidFill>
                  <a:srgbClr val="7030A0"/>
                </a:solidFill>
                <a:latin typeface="Calibri" pitchFamily="34" charset="0"/>
              </a:rPr>
              <a:t>require energy</a:t>
            </a:r>
            <a:r>
              <a:rPr lang="en-US" dirty="0" smtClean="0">
                <a:solidFill>
                  <a:srgbClr val="7030A0"/>
                </a:solidFill>
                <a:latin typeface="Calibri" pitchFamily="34" charset="0"/>
              </a:rPr>
              <a:t>.</a:t>
            </a:r>
          </a:p>
          <a:p>
            <a:r>
              <a:rPr lang="en-US" dirty="0" smtClean="0">
                <a:latin typeface="Calibri" pitchFamily="34" charset="0"/>
              </a:rPr>
              <a:t>The </a:t>
            </a:r>
            <a:r>
              <a:rPr lang="en-US" b="1" dirty="0" smtClean="0">
                <a:solidFill>
                  <a:srgbClr val="7030A0"/>
                </a:solidFill>
                <a:latin typeface="Calibri" pitchFamily="34" charset="0"/>
              </a:rPr>
              <a:t>source of this energy </a:t>
            </a:r>
            <a:r>
              <a:rPr lang="en-US" dirty="0" smtClean="0">
                <a:latin typeface="Calibri" pitchFamily="34" charset="0"/>
              </a:rPr>
              <a:t>is the </a:t>
            </a:r>
            <a:r>
              <a:rPr lang="en-US" sz="4000" b="1" dirty="0" smtClean="0">
                <a:solidFill>
                  <a:srgbClr val="7030A0"/>
                </a:solidFill>
                <a:latin typeface="Calibri" pitchFamily="34" charset="0"/>
              </a:rPr>
              <a:t>sun</a:t>
            </a:r>
            <a:r>
              <a:rPr lang="en-US" dirty="0" smtClean="0">
                <a:latin typeface="Calibri" pitchFamily="34" charset="0"/>
              </a:rPr>
              <a:t>.</a:t>
            </a:r>
          </a:p>
          <a:p>
            <a:r>
              <a:rPr lang="en-US" dirty="0" smtClean="0">
                <a:latin typeface="Calibri" pitchFamily="34" charset="0"/>
              </a:rPr>
              <a:t>Plants are the only organisms on earth that are able to absorb the sun’s energy.</a:t>
            </a:r>
          </a:p>
          <a:p>
            <a:r>
              <a:rPr lang="en-US" dirty="0" smtClean="0">
                <a:latin typeface="Calibri" pitchFamily="34" charset="0"/>
              </a:rPr>
              <a:t>They are able to do this because they posses a </a:t>
            </a:r>
            <a:r>
              <a:rPr lang="en-US" b="1" dirty="0" smtClean="0">
                <a:solidFill>
                  <a:srgbClr val="7030A0"/>
                </a:solidFill>
                <a:latin typeface="Calibri" pitchFamily="34" charset="0"/>
              </a:rPr>
              <a:t>pigment</a:t>
            </a:r>
            <a:r>
              <a:rPr lang="en-US" dirty="0" smtClean="0">
                <a:latin typeface="Calibri" pitchFamily="34" charset="0"/>
              </a:rPr>
              <a:t> called </a:t>
            </a:r>
            <a:r>
              <a:rPr lang="en-US" sz="4000" b="1" dirty="0" smtClean="0">
                <a:solidFill>
                  <a:srgbClr val="7030A0"/>
                </a:solidFill>
                <a:latin typeface="Calibri" pitchFamily="34" charset="0"/>
              </a:rPr>
              <a:t>chlorophyll</a:t>
            </a:r>
            <a:r>
              <a:rPr lang="en-US" dirty="0" smtClean="0">
                <a:latin typeface="Calibri" pitchFamily="34" charset="0"/>
              </a:rPr>
              <a:t>.</a:t>
            </a:r>
          </a:p>
          <a:p>
            <a:r>
              <a:rPr lang="en-US" dirty="0" smtClean="0">
                <a:latin typeface="Calibri" pitchFamily="34" charset="0"/>
              </a:rPr>
              <a:t>The chlorophyll is found in </a:t>
            </a:r>
            <a:r>
              <a:rPr lang="en-US" b="1" dirty="0" smtClean="0">
                <a:solidFill>
                  <a:srgbClr val="7030A0"/>
                </a:solidFill>
                <a:latin typeface="Calibri" pitchFamily="34" charset="0"/>
              </a:rPr>
              <a:t>organelle</a:t>
            </a:r>
            <a:r>
              <a:rPr lang="en-US" b="1" dirty="0" smtClean="0">
                <a:solidFill>
                  <a:srgbClr val="6600FF"/>
                </a:solidFill>
                <a:latin typeface="Calibri" pitchFamily="34" charset="0"/>
              </a:rPr>
              <a:t> </a:t>
            </a:r>
            <a:r>
              <a:rPr lang="en-US" dirty="0" smtClean="0">
                <a:latin typeface="Calibri" pitchFamily="34" charset="0"/>
              </a:rPr>
              <a:t>in the plant cells called </a:t>
            </a:r>
            <a:r>
              <a:rPr lang="en-US" sz="4300" b="1" dirty="0" smtClean="0">
                <a:solidFill>
                  <a:srgbClr val="7030A0"/>
                </a:solidFill>
                <a:latin typeface="Calibri" pitchFamily="34" charset="0"/>
              </a:rPr>
              <a:t>chloroplasts</a:t>
            </a:r>
            <a:r>
              <a:rPr lang="en-US" dirty="0" smtClean="0">
                <a:latin typeface="Calibri" pitchFamily="34"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Calibri" pitchFamily="34" charset="0"/>
              </a:rPr>
              <a:t>INTRODUCTION</a:t>
            </a:r>
            <a:endParaRPr lang="en-US" dirty="0">
              <a:solidFill>
                <a:srgbClr val="7030A0"/>
              </a:solidFill>
            </a:endParaRPr>
          </a:p>
        </p:txBody>
      </p:sp>
      <p:sp>
        <p:nvSpPr>
          <p:cNvPr id="3" name="Content Placeholder 2"/>
          <p:cNvSpPr>
            <a:spLocks noGrp="1"/>
          </p:cNvSpPr>
          <p:nvPr>
            <p:ph idx="1"/>
          </p:nvPr>
        </p:nvSpPr>
        <p:spPr>
          <a:xfrm>
            <a:off x="228600" y="1609416"/>
            <a:ext cx="7772400" cy="4846320"/>
          </a:xfrm>
        </p:spPr>
        <p:txBody>
          <a:bodyPr>
            <a:normAutofit fontScale="92500" lnSpcReduction="20000"/>
          </a:bodyPr>
          <a:lstStyle/>
          <a:p>
            <a:r>
              <a:rPr lang="en-US" dirty="0" smtClean="0">
                <a:latin typeface="Calibri" pitchFamily="34" charset="0"/>
              </a:rPr>
              <a:t>Since plants that are </a:t>
            </a:r>
            <a:r>
              <a:rPr lang="en-US" b="1" dirty="0" smtClean="0">
                <a:solidFill>
                  <a:srgbClr val="7030A0"/>
                </a:solidFill>
                <a:latin typeface="Calibri" pitchFamily="34" charset="0"/>
              </a:rPr>
              <a:t>able to manufacture their own food</a:t>
            </a:r>
            <a:r>
              <a:rPr lang="en-US" dirty="0" smtClean="0">
                <a:latin typeface="Calibri" pitchFamily="34" charset="0"/>
              </a:rPr>
              <a:t> they are called </a:t>
            </a:r>
            <a:r>
              <a:rPr lang="en-US" sz="4000" b="1" dirty="0" smtClean="0">
                <a:solidFill>
                  <a:srgbClr val="7030A0"/>
                </a:solidFill>
                <a:latin typeface="Calibri" pitchFamily="34" charset="0"/>
              </a:rPr>
              <a:t>producers</a:t>
            </a:r>
            <a:r>
              <a:rPr lang="en-US" dirty="0" smtClean="0">
                <a:latin typeface="Calibri" pitchFamily="34" charset="0"/>
              </a:rPr>
              <a:t>.</a:t>
            </a:r>
          </a:p>
          <a:p>
            <a:r>
              <a:rPr lang="en-US" dirty="0" smtClean="0">
                <a:latin typeface="Calibri" pitchFamily="34" charset="0"/>
              </a:rPr>
              <a:t>However what we must remember is that some organisms like the </a:t>
            </a:r>
            <a:r>
              <a:rPr lang="en-US" b="1" dirty="0" smtClean="0">
                <a:solidFill>
                  <a:srgbClr val="7030A0"/>
                </a:solidFill>
                <a:latin typeface="Calibri" pitchFamily="34" charset="0"/>
              </a:rPr>
              <a:t>bacteria</a:t>
            </a:r>
            <a:r>
              <a:rPr lang="en-US" dirty="0" smtClean="0">
                <a:latin typeface="Calibri" pitchFamily="34" charset="0"/>
              </a:rPr>
              <a:t> are </a:t>
            </a:r>
            <a:r>
              <a:rPr lang="en-US" b="1" dirty="0" smtClean="0">
                <a:solidFill>
                  <a:srgbClr val="7030A0"/>
                </a:solidFill>
                <a:latin typeface="Calibri" pitchFamily="34" charset="0"/>
              </a:rPr>
              <a:t>able to produce their own food</a:t>
            </a:r>
            <a:r>
              <a:rPr lang="en-US" dirty="0" smtClean="0">
                <a:solidFill>
                  <a:srgbClr val="7030A0"/>
                </a:solidFill>
                <a:latin typeface="Calibri" pitchFamily="34" charset="0"/>
              </a:rPr>
              <a:t> </a:t>
            </a:r>
            <a:r>
              <a:rPr lang="en-US" dirty="0" smtClean="0">
                <a:latin typeface="Calibri" pitchFamily="34" charset="0"/>
              </a:rPr>
              <a:t>but they </a:t>
            </a:r>
            <a:r>
              <a:rPr lang="en-US" b="1" dirty="0" smtClean="0">
                <a:solidFill>
                  <a:srgbClr val="7030A0"/>
                </a:solidFill>
                <a:latin typeface="Calibri" pitchFamily="34" charset="0"/>
              </a:rPr>
              <a:t>do not have chloroplast or  even chlorophyll</a:t>
            </a:r>
            <a:r>
              <a:rPr lang="en-US" dirty="0" smtClean="0">
                <a:solidFill>
                  <a:srgbClr val="7030A0"/>
                </a:solidFill>
                <a:latin typeface="Calibri" pitchFamily="34" charset="0"/>
              </a:rPr>
              <a:t>!</a:t>
            </a:r>
          </a:p>
          <a:p>
            <a:r>
              <a:rPr lang="en-US" sz="4300" b="1" dirty="0" smtClean="0">
                <a:solidFill>
                  <a:srgbClr val="7030A0"/>
                </a:solidFill>
                <a:latin typeface="Calibri" pitchFamily="34" charset="0"/>
              </a:rPr>
              <a:t>Remember</a:t>
            </a:r>
            <a:r>
              <a:rPr lang="en-US" dirty="0" smtClean="0">
                <a:latin typeface="Calibri" pitchFamily="34" charset="0"/>
              </a:rPr>
              <a:t> that the </a:t>
            </a:r>
            <a:r>
              <a:rPr lang="en-US" b="1" dirty="0" smtClean="0">
                <a:solidFill>
                  <a:srgbClr val="7030A0"/>
                </a:solidFill>
                <a:latin typeface="Calibri" pitchFamily="34" charset="0"/>
              </a:rPr>
              <a:t>bacteria</a:t>
            </a:r>
            <a:r>
              <a:rPr lang="en-US" dirty="0" smtClean="0">
                <a:latin typeface="Calibri" pitchFamily="34" charset="0"/>
              </a:rPr>
              <a:t> obtains the </a:t>
            </a:r>
            <a:r>
              <a:rPr lang="en-US" b="1" dirty="0" smtClean="0">
                <a:solidFill>
                  <a:srgbClr val="7030A0"/>
                </a:solidFill>
                <a:latin typeface="Calibri" pitchFamily="34" charset="0"/>
              </a:rPr>
              <a:t>energy</a:t>
            </a:r>
            <a:r>
              <a:rPr lang="en-US" b="1" dirty="0" smtClean="0">
                <a:solidFill>
                  <a:srgbClr val="FF9933"/>
                </a:solidFill>
                <a:latin typeface="Calibri" pitchFamily="34" charset="0"/>
              </a:rPr>
              <a:t> </a:t>
            </a:r>
            <a:r>
              <a:rPr lang="en-US" dirty="0" smtClean="0">
                <a:latin typeface="Calibri" pitchFamily="34" charset="0"/>
              </a:rPr>
              <a:t>from </a:t>
            </a:r>
            <a:r>
              <a:rPr lang="en-US" b="1" dirty="0" smtClean="0">
                <a:solidFill>
                  <a:srgbClr val="7030A0"/>
                </a:solidFill>
                <a:latin typeface="Calibri" pitchFamily="34" charset="0"/>
              </a:rPr>
              <a:t>certain chemical reactions </a:t>
            </a:r>
            <a:r>
              <a:rPr lang="en-US" dirty="0" smtClean="0">
                <a:latin typeface="Calibri" pitchFamily="34" charset="0"/>
              </a:rPr>
              <a:t>and the process by which they manufacture food is called </a:t>
            </a:r>
            <a:r>
              <a:rPr lang="en-US" sz="4300" b="1" dirty="0" smtClean="0">
                <a:solidFill>
                  <a:srgbClr val="7030A0"/>
                </a:solidFill>
                <a:latin typeface="Calibri" pitchFamily="34" charset="0"/>
              </a:rPr>
              <a:t>chemosynthesis</a:t>
            </a:r>
            <a:r>
              <a:rPr lang="en-US" dirty="0" smtClean="0">
                <a:latin typeface="Calibri" pitchFamily="34" charset="0"/>
              </a:rPr>
              <a:t>.</a:t>
            </a:r>
          </a:p>
          <a:p>
            <a:r>
              <a:rPr lang="en-US" dirty="0" smtClean="0">
                <a:latin typeface="Calibri" pitchFamily="34" charset="0"/>
              </a:rPr>
              <a:t>They are </a:t>
            </a:r>
            <a:r>
              <a:rPr lang="en-US" b="1" dirty="0" smtClean="0">
                <a:solidFill>
                  <a:srgbClr val="9966FF"/>
                </a:solidFill>
                <a:latin typeface="Calibri" pitchFamily="34" charset="0"/>
              </a:rPr>
              <a:t>also called producers</a:t>
            </a:r>
            <a:r>
              <a:rPr lang="en-US" dirty="0" smtClean="0">
                <a:latin typeface="Calibri" pitchFamily="34" charset="0"/>
              </a:rPr>
              <a:t>.</a:t>
            </a:r>
          </a:p>
          <a:p>
            <a:endParaRPr lang="en-US" b="1" dirty="0" smtClean="0">
              <a:solidFill>
                <a:srgbClr val="FF0000"/>
              </a:solidFill>
              <a:latin typeface="Calibri" pitchFamily="34" charset="0"/>
            </a:endParaRPr>
          </a:p>
          <a:p>
            <a:pPr>
              <a:buNone/>
            </a:pPr>
            <a:r>
              <a:rPr lang="en-US" b="1" dirty="0" smtClean="0">
                <a:solidFill>
                  <a:srgbClr val="7030A0"/>
                </a:solidFill>
                <a:latin typeface="Calibri" pitchFamily="34" charset="0"/>
              </a:rPr>
              <a:t>Can anyone explain why?</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Calibri" pitchFamily="34" charset="0"/>
              </a:rPr>
              <a:t>solution</a:t>
            </a:r>
            <a:endParaRPr lang="en-US" dirty="0">
              <a:solidFill>
                <a:srgbClr val="7030A0"/>
              </a:solidFill>
              <a:latin typeface="Calibri" pitchFamily="34" charset="0"/>
            </a:endParaRPr>
          </a:p>
        </p:txBody>
      </p:sp>
      <p:sp>
        <p:nvSpPr>
          <p:cNvPr id="3" name="Content Placeholder 2"/>
          <p:cNvSpPr>
            <a:spLocks noGrp="1"/>
          </p:cNvSpPr>
          <p:nvPr>
            <p:ph idx="1"/>
          </p:nvPr>
        </p:nvSpPr>
        <p:spPr>
          <a:xfrm>
            <a:off x="228600" y="1609416"/>
            <a:ext cx="7848600" cy="4846320"/>
          </a:xfrm>
        </p:spPr>
        <p:txBody>
          <a:bodyPr/>
          <a:lstStyle/>
          <a:p>
            <a:pPr>
              <a:buNone/>
            </a:pPr>
            <a:r>
              <a:rPr lang="en-US" b="1" dirty="0" smtClean="0">
                <a:latin typeface="Calibri" pitchFamily="34" charset="0"/>
              </a:rPr>
              <a:t>Because…</a:t>
            </a:r>
          </a:p>
          <a:p>
            <a:r>
              <a:rPr lang="en-US" dirty="0" smtClean="0">
                <a:latin typeface="Calibri" pitchFamily="34" charset="0"/>
              </a:rPr>
              <a:t>A producer is an organism that can manufacture its own food, however it does not have to produce the food through photosynthesis.  Therefore bacteria that are able to produce their own food are called producers even though they do not manufacture their food by photosynthesis.</a:t>
            </a:r>
            <a:endParaRPr lang="en-US"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Calibri" pitchFamily="34" charset="0"/>
              </a:rPr>
              <a:t>INTRODUCTION</a:t>
            </a:r>
            <a:endParaRPr lang="en-US" dirty="0">
              <a:solidFill>
                <a:srgbClr val="7030A0"/>
              </a:solidFill>
            </a:endParaRPr>
          </a:p>
        </p:txBody>
      </p:sp>
      <p:sp>
        <p:nvSpPr>
          <p:cNvPr id="3" name="Content Placeholder 2"/>
          <p:cNvSpPr>
            <a:spLocks noGrp="1"/>
          </p:cNvSpPr>
          <p:nvPr>
            <p:ph idx="1"/>
          </p:nvPr>
        </p:nvSpPr>
        <p:spPr>
          <a:xfrm>
            <a:off x="304800" y="1609416"/>
            <a:ext cx="7696200" cy="4846320"/>
          </a:xfrm>
        </p:spPr>
        <p:txBody>
          <a:bodyPr/>
          <a:lstStyle/>
          <a:p>
            <a:r>
              <a:rPr lang="en-US" dirty="0" smtClean="0">
                <a:latin typeface="Calibri" pitchFamily="34" charset="0"/>
              </a:rPr>
              <a:t>Any </a:t>
            </a:r>
            <a:r>
              <a:rPr lang="en-US" b="1" dirty="0" smtClean="0">
                <a:solidFill>
                  <a:srgbClr val="7030A0"/>
                </a:solidFill>
                <a:latin typeface="Calibri" pitchFamily="34" charset="0"/>
              </a:rPr>
              <a:t>organism</a:t>
            </a:r>
            <a:r>
              <a:rPr lang="en-US" dirty="0" smtClean="0">
                <a:latin typeface="Calibri" pitchFamily="34" charset="0"/>
              </a:rPr>
              <a:t> that is </a:t>
            </a:r>
            <a:r>
              <a:rPr lang="en-US" b="1" dirty="0" smtClean="0">
                <a:solidFill>
                  <a:srgbClr val="7030A0"/>
                </a:solidFill>
                <a:latin typeface="Calibri" pitchFamily="34" charset="0"/>
              </a:rPr>
              <a:t>unable to manufacture</a:t>
            </a:r>
            <a:r>
              <a:rPr lang="en-US" b="1" dirty="0" smtClean="0">
                <a:solidFill>
                  <a:srgbClr val="FF3300"/>
                </a:solidFill>
                <a:latin typeface="Calibri" pitchFamily="34" charset="0"/>
              </a:rPr>
              <a:t> </a:t>
            </a:r>
            <a:r>
              <a:rPr lang="en-US" dirty="0" smtClean="0">
                <a:latin typeface="Calibri" pitchFamily="34" charset="0"/>
              </a:rPr>
              <a:t>its </a:t>
            </a:r>
            <a:r>
              <a:rPr lang="en-US" b="1" dirty="0" smtClean="0">
                <a:solidFill>
                  <a:srgbClr val="7030A0"/>
                </a:solidFill>
                <a:latin typeface="Calibri" pitchFamily="34" charset="0"/>
              </a:rPr>
              <a:t>own</a:t>
            </a:r>
            <a:r>
              <a:rPr lang="en-US" b="1" dirty="0" smtClean="0">
                <a:solidFill>
                  <a:srgbClr val="FF3300"/>
                </a:solidFill>
                <a:latin typeface="Calibri" pitchFamily="34" charset="0"/>
              </a:rPr>
              <a:t> </a:t>
            </a:r>
            <a:r>
              <a:rPr lang="en-US" b="1" dirty="0" smtClean="0">
                <a:solidFill>
                  <a:srgbClr val="7030A0"/>
                </a:solidFill>
                <a:latin typeface="Calibri" pitchFamily="34" charset="0"/>
              </a:rPr>
              <a:t>food</a:t>
            </a:r>
            <a:r>
              <a:rPr lang="en-US" b="1" dirty="0" smtClean="0">
                <a:solidFill>
                  <a:srgbClr val="FF3300"/>
                </a:solidFill>
                <a:latin typeface="Calibri" pitchFamily="34" charset="0"/>
              </a:rPr>
              <a:t> </a:t>
            </a:r>
            <a:r>
              <a:rPr lang="en-US" dirty="0" smtClean="0">
                <a:latin typeface="Calibri" pitchFamily="34" charset="0"/>
              </a:rPr>
              <a:t>is called a </a:t>
            </a:r>
            <a:r>
              <a:rPr lang="en-US" sz="4000" b="1" dirty="0" smtClean="0">
                <a:solidFill>
                  <a:srgbClr val="7030A0"/>
                </a:solidFill>
                <a:latin typeface="Calibri" pitchFamily="34" charset="0"/>
              </a:rPr>
              <a:t>consumer</a:t>
            </a:r>
            <a:r>
              <a:rPr lang="en-US" dirty="0" smtClean="0">
                <a:latin typeface="Calibri" pitchFamily="34" charset="0"/>
              </a:rPr>
              <a:t>.</a:t>
            </a:r>
          </a:p>
          <a:p>
            <a:r>
              <a:rPr lang="en-US" dirty="0" smtClean="0">
                <a:latin typeface="Calibri" pitchFamily="34" charset="0"/>
              </a:rPr>
              <a:t>In the next topic we shall look at these consumers.</a:t>
            </a:r>
          </a:p>
          <a:p>
            <a:pPr>
              <a:buNone/>
            </a:pPr>
            <a:endParaRPr lang="en-US" dirty="0">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239000" cy="1143000"/>
          </a:xfrm>
        </p:spPr>
        <p:txBody>
          <a:bodyPr>
            <a:normAutofit/>
          </a:bodyPr>
          <a:lstStyle/>
          <a:p>
            <a:r>
              <a:rPr lang="en-US" dirty="0" smtClean="0">
                <a:solidFill>
                  <a:srgbClr val="7030A0"/>
                </a:solidFill>
                <a:latin typeface="Calibri" pitchFamily="34" charset="0"/>
              </a:rPr>
              <a:t>INTRODUCTION</a:t>
            </a:r>
            <a:endParaRPr lang="en-US" dirty="0">
              <a:solidFill>
                <a:srgbClr val="7030A0"/>
              </a:solidFill>
            </a:endParaRPr>
          </a:p>
        </p:txBody>
      </p:sp>
      <p:sp>
        <p:nvSpPr>
          <p:cNvPr id="3" name="Content Placeholder 2"/>
          <p:cNvSpPr>
            <a:spLocks noGrp="1"/>
          </p:cNvSpPr>
          <p:nvPr>
            <p:ph idx="1"/>
          </p:nvPr>
        </p:nvSpPr>
        <p:spPr>
          <a:xfrm>
            <a:off x="304800" y="1609416"/>
            <a:ext cx="7696200" cy="4846320"/>
          </a:xfrm>
        </p:spPr>
        <p:txBody>
          <a:bodyPr/>
          <a:lstStyle/>
          <a:p>
            <a:r>
              <a:rPr lang="en-US" dirty="0" smtClean="0">
                <a:latin typeface="Calibri" pitchFamily="34" charset="0"/>
              </a:rPr>
              <a:t>In this section we will deal with a large amount of practical work.</a:t>
            </a:r>
          </a:p>
          <a:p>
            <a:r>
              <a:rPr lang="en-US" dirty="0" smtClean="0">
                <a:latin typeface="Calibri" pitchFamily="34" charset="0"/>
              </a:rPr>
              <a:t>Therefore, before we look at the actual process of photosynthesis, lets get the theory of the practical out of the way.</a:t>
            </a:r>
          </a:p>
          <a:p>
            <a:pPr marL="514350" indent="-514350"/>
            <a:r>
              <a:rPr lang="en-US" b="1" dirty="0" smtClean="0">
                <a:latin typeface="Calibri" pitchFamily="34" charset="0"/>
              </a:rPr>
              <a:t>We will look at the following:</a:t>
            </a:r>
          </a:p>
          <a:p>
            <a:pPr marL="514350" indent="-514350">
              <a:buFont typeface="+mj-lt"/>
              <a:buAutoNum type="arabicPeriod"/>
            </a:pPr>
            <a:r>
              <a:rPr lang="en-US" dirty="0" smtClean="0">
                <a:latin typeface="Calibri" pitchFamily="34" charset="0"/>
              </a:rPr>
              <a:t>The test for photosynthesis</a:t>
            </a:r>
          </a:p>
          <a:p>
            <a:pPr marL="514350" indent="-514350">
              <a:buFont typeface="+mj-lt"/>
              <a:buAutoNum type="arabicPeriod"/>
            </a:pPr>
            <a:r>
              <a:rPr lang="en-US" dirty="0" smtClean="0">
                <a:latin typeface="Calibri" pitchFamily="34" charset="0"/>
              </a:rPr>
              <a:t>The importance of the starch test</a:t>
            </a:r>
          </a:p>
          <a:p>
            <a:pPr marL="514350" indent="-514350">
              <a:buFont typeface="+mj-lt"/>
              <a:buAutoNum type="arabicPeriod"/>
            </a:pPr>
            <a:r>
              <a:rPr lang="en-US" dirty="0" smtClean="0">
                <a:latin typeface="Calibri" pitchFamily="34" charset="0"/>
              </a:rPr>
              <a:t>The control</a:t>
            </a:r>
            <a:endParaRPr lang="en-US" dirty="0">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7030A0"/>
                </a:solidFill>
                <a:latin typeface="Calibri" pitchFamily="34" charset="0"/>
              </a:rPr>
              <a:t>The test for photosynthesis</a:t>
            </a:r>
            <a:endParaRPr lang="en-US" dirty="0">
              <a:solidFill>
                <a:srgbClr val="7030A0"/>
              </a:solidFill>
              <a:latin typeface="Calibri" pitchFamily="34" charset="0"/>
            </a:endParaRPr>
          </a:p>
        </p:txBody>
      </p:sp>
      <p:sp>
        <p:nvSpPr>
          <p:cNvPr id="3" name="Content Placeholder 2"/>
          <p:cNvSpPr>
            <a:spLocks noGrp="1"/>
          </p:cNvSpPr>
          <p:nvPr>
            <p:ph idx="1"/>
          </p:nvPr>
        </p:nvSpPr>
        <p:spPr>
          <a:xfrm>
            <a:off x="228600" y="1609416"/>
            <a:ext cx="7924800" cy="4846320"/>
          </a:xfrm>
        </p:spPr>
        <p:txBody>
          <a:bodyPr>
            <a:normAutofit fontScale="92500" lnSpcReduction="10000"/>
          </a:bodyPr>
          <a:lstStyle/>
          <a:p>
            <a:r>
              <a:rPr lang="en-US" dirty="0" smtClean="0">
                <a:latin typeface="Calibri" pitchFamily="34" charset="0"/>
              </a:rPr>
              <a:t>The </a:t>
            </a:r>
            <a:r>
              <a:rPr lang="en-US" b="1" dirty="0" smtClean="0">
                <a:solidFill>
                  <a:srgbClr val="7030A0"/>
                </a:solidFill>
                <a:latin typeface="Calibri" pitchFamily="34" charset="0"/>
              </a:rPr>
              <a:t>test for photosynthesis </a:t>
            </a:r>
            <a:r>
              <a:rPr lang="en-US" dirty="0" smtClean="0">
                <a:latin typeface="Calibri" pitchFamily="34" charset="0"/>
              </a:rPr>
              <a:t>attempts to </a:t>
            </a:r>
            <a:r>
              <a:rPr lang="en-US" b="1" dirty="0" smtClean="0">
                <a:solidFill>
                  <a:srgbClr val="7030A0"/>
                </a:solidFill>
                <a:latin typeface="Calibri" pitchFamily="34" charset="0"/>
              </a:rPr>
              <a:t>prove that photosynthesis has occurred</a:t>
            </a:r>
            <a:r>
              <a:rPr lang="en-US" b="1" dirty="0" smtClean="0">
                <a:solidFill>
                  <a:srgbClr val="FF6600"/>
                </a:solidFill>
                <a:latin typeface="Calibri" pitchFamily="34" charset="0"/>
              </a:rPr>
              <a:t> </a:t>
            </a:r>
            <a:r>
              <a:rPr lang="en-US" dirty="0" smtClean="0">
                <a:latin typeface="Calibri" pitchFamily="34" charset="0"/>
              </a:rPr>
              <a:t>by showing a </a:t>
            </a:r>
            <a:r>
              <a:rPr lang="en-US" b="1" dirty="0" smtClean="0">
                <a:solidFill>
                  <a:srgbClr val="7030A0"/>
                </a:solidFill>
                <a:latin typeface="Calibri" pitchFamily="34" charset="0"/>
              </a:rPr>
              <a:t>presence of starch or glucose</a:t>
            </a:r>
            <a:r>
              <a:rPr lang="en-US" dirty="0" smtClean="0">
                <a:solidFill>
                  <a:srgbClr val="7030A0"/>
                </a:solidFill>
                <a:latin typeface="Calibri" pitchFamily="34" charset="0"/>
              </a:rPr>
              <a:t>.</a:t>
            </a:r>
          </a:p>
          <a:p>
            <a:r>
              <a:rPr lang="en-US" dirty="0" smtClean="0">
                <a:latin typeface="Calibri" pitchFamily="34" charset="0"/>
              </a:rPr>
              <a:t>This test occurs in 3 broad steps.</a:t>
            </a:r>
          </a:p>
          <a:p>
            <a:r>
              <a:rPr lang="en-US" dirty="0" smtClean="0">
                <a:latin typeface="Calibri" pitchFamily="34" charset="0"/>
              </a:rPr>
              <a:t>These are:</a:t>
            </a:r>
          </a:p>
          <a:p>
            <a:pPr marL="514350" indent="-514350">
              <a:buFont typeface="+mj-lt"/>
              <a:buAutoNum type="arabicPeriod"/>
            </a:pPr>
            <a:r>
              <a:rPr lang="en-US" dirty="0" smtClean="0">
                <a:latin typeface="Calibri" pitchFamily="34" charset="0"/>
              </a:rPr>
              <a:t>We must ensure that the plant under investigation has </a:t>
            </a:r>
            <a:r>
              <a:rPr lang="en-US" b="1" dirty="0" smtClean="0">
                <a:solidFill>
                  <a:srgbClr val="7030A0"/>
                </a:solidFill>
                <a:latin typeface="Calibri" pitchFamily="34" charset="0"/>
              </a:rPr>
              <a:t>no starch </a:t>
            </a:r>
            <a:r>
              <a:rPr lang="en-US" dirty="0" smtClean="0">
                <a:latin typeface="Calibri" pitchFamily="34" charset="0"/>
              </a:rPr>
              <a:t>to start with.  We need to </a:t>
            </a:r>
            <a:r>
              <a:rPr lang="en-US" b="1" dirty="0" smtClean="0">
                <a:solidFill>
                  <a:srgbClr val="7030A0"/>
                </a:solidFill>
                <a:latin typeface="Calibri" pitchFamily="34" charset="0"/>
              </a:rPr>
              <a:t>remove all starch</a:t>
            </a:r>
            <a:r>
              <a:rPr lang="en-US" b="1" dirty="0" smtClean="0">
                <a:solidFill>
                  <a:srgbClr val="339966"/>
                </a:solidFill>
                <a:latin typeface="Calibri" pitchFamily="34" charset="0"/>
              </a:rPr>
              <a:t> </a:t>
            </a:r>
            <a:r>
              <a:rPr lang="en-US" dirty="0" smtClean="0">
                <a:latin typeface="Calibri" pitchFamily="34" charset="0"/>
              </a:rPr>
              <a:t>that is present in the plant.  This is called </a:t>
            </a:r>
            <a:r>
              <a:rPr lang="en-US" sz="4300" b="1" dirty="0" smtClean="0">
                <a:solidFill>
                  <a:srgbClr val="7030A0"/>
                </a:solidFill>
                <a:latin typeface="Calibri" pitchFamily="34" charset="0"/>
              </a:rPr>
              <a:t>destarching</a:t>
            </a:r>
            <a:r>
              <a:rPr lang="en-US" dirty="0" smtClean="0">
                <a:latin typeface="Calibri" pitchFamily="34" charset="0"/>
              </a:rPr>
              <a:t> the plant.</a:t>
            </a:r>
          </a:p>
          <a:p>
            <a:pPr marL="514350" indent="-514350">
              <a:buFont typeface="+mj-lt"/>
              <a:buAutoNum type="arabicPeriod"/>
            </a:pPr>
            <a:r>
              <a:rPr lang="en-US" dirty="0" smtClean="0">
                <a:latin typeface="Calibri" pitchFamily="34" charset="0"/>
              </a:rPr>
              <a:t>Allow the plant to </a:t>
            </a:r>
            <a:r>
              <a:rPr lang="en-US" b="1" dirty="0" smtClean="0">
                <a:solidFill>
                  <a:srgbClr val="7030A0"/>
                </a:solidFill>
                <a:latin typeface="Calibri" pitchFamily="34" charset="0"/>
              </a:rPr>
              <a:t>undergo photosynthesis</a:t>
            </a:r>
            <a:r>
              <a:rPr lang="en-US" dirty="0" smtClean="0">
                <a:latin typeface="Calibri" pitchFamily="34" charset="0"/>
              </a:rPr>
              <a:t>.</a:t>
            </a:r>
          </a:p>
          <a:p>
            <a:pPr marL="514350" indent="-514350">
              <a:buFont typeface="+mj-lt"/>
              <a:buAutoNum type="arabicPeriod"/>
            </a:pPr>
            <a:r>
              <a:rPr lang="en-US" dirty="0" smtClean="0">
                <a:latin typeface="Calibri" pitchFamily="34" charset="0"/>
              </a:rPr>
              <a:t>Now </a:t>
            </a:r>
            <a:r>
              <a:rPr lang="en-US" b="1" dirty="0" smtClean="0">
                <a:solidFill>
                  <a:srgbClr val="7030A0"/>
                </a:solidFill>
                <a:latin typeface="Calibri" pitchFamily="34" charset="0"/>
              </a:rPr>
              <a:t>test for the presence of starch </a:t>
            </a:r>
            <a:r>
              <a:rPr lang="en-US" dirty="0" smtClean="0">
                <a:latin typeface="Calibri" pitchFamily="34" charset="0"/>
              </a:rPr>
              <a:t>that was produced during photosynthesis.</a:t>
            </a:r>
            <a:endParaRPr lang="en-US" dirty="0">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Calibri" pitchFamily="34" charset="0"/>
              </a:rPr>
              <a:t>The test for photosynthesis</a:t>
            </a:r>
            <a:endParaRPr lang="en-US" dirty="0">
              <a:solidFill>
                <a:srgbClr val="7030A0"/>
              </a:solidFill>
            </a:endParaRPr>
          </a:p>
        </p:txBody>
      </p:sp>
      <p:sp>
        <p:nvSpPr>
          <p:cNvPr id="3" name="Content Placeholder 2"/>
          <p:cNvSpPr>
            <a:spLocks noGrp="1"/>
          </p:cNvSpPr>
          <p:nvPr>
            <p:ph idx="1"/>
          </p:nvPr>
        </p:nvSpPr>
        <p:spPr>
          <a:xfrm>
            <a:off x="152400" y="1609416"/>
            <a:ext cx="8001000" cy="4846320"/>
          </a:xfrm>
        </p:spPr>
        <p:txBody>
          <a:bodyPr>
            <a:normAutofit/>
          </a:bodyPr>
          <a:lstStyle/>
          <a:p>
            <a:pPr marL="514350" indent="-514350">
              <a:buAutoNum type="arabicPeriod"/>
            </a:pPr>
            <a:r>
              <a:rPr lang="en-US" b="1" dirty="0" smtClean="0">
                <a:latin typeface="Calibri" pitchFamily="34" charset="0"/>
              </a:rPr>
              <a:t>To </a:t>
            </a:r>
            <a:r>
              <a:rPr lang="en-US" b="1" dirty="0" err="1" smtClean="0">
                <a:latin typeface="Calibri" pitchFamily="34" charset="0"/>
              </a:rPr>
              <a:t>destarch</a:t>
            </a:r>
            <a:r>
              <a:rPr lang="en-US" b="1" dirty="0" smtClean="0">
                <a:latin typeface="Calibri" pitchFamily="34" charset="0"/>
              </a:rPr>
              <a:t> the plant:</a:t>
            </a:r>
          </a:p>
          <a:p>
            <a:pPr marL="514350" indent="-514350"/>
            <a:r>
              <a:rPr lang="en-US" dirty="0" smtClean="0">
                <a:latin typeface="Calibri" pitchFamily="34" charset="0"/>
              </a:rPr>
              <a:t>For these experiments we use </a:t>
            </a:r>
            <a:r>
              <a:rPr lang="en-US" b="1" dirty="0" smtClean="0">
                <a:solidFill>
                  <a:srgbClr val="7030A0"/>
                </a:solidFill>
                <a:latin typeface="Calibri" pitchFamily="34" charset="0"/>
              </a:rPr>
              <a:t>potted plants</a:t>
            </a:r>
            <a:r>
              <a:rPr lang="en-US" dirty="0" smtClean="0">
                <a:latin typeface="Calibri" pitchFamily="34" charset="0"/>
              </a:rPr>
              <a:t>.</a:t>
            </a:r>
          </a:p>
          <a:p>
            <a:pPr marL="514350" indent="-514350"/>
            <a:r>
              <a:rPr lang="en-US" dirty="0" smtClean="0">
                <a:latin typeface="Calibri" pitchFamily="34" charset="0"/>
              </a:rPr>
              <a:t>We place a </a:t>
            </a:r>
            <a:r>
              <a:rPr lang="en-US" b="1" dirty="0" smtClean="0">
                <a:solidFill>
                  <a:srgbClr val="7030A0"/>
                </a:solidFill>
                <a:latin typeface="Calibri" pitchFamily="34" charset="0"/>
              </a:rPr>
              <a:t>potted plant </a:t>
            </a:r>
            <a:r>
              <a:rPr lang="en-US" dirty="0" smtClean="0">
                <a:latin typeface="Calibri" pitchFamily="34" charset="0"/>
              </a:rPr>
              <a:t>in a </a:t>
            </a:r>
            <a:r>
              <a:rPr lang="en-US" b="1" dirty="0" smtClean="0">
                <a:solidFill>
                  <a:srgbClr val="7030A0"/>
                </a:solidFill>
                <a:latin typeface="Calibri" pitchFamily="34" charset="0"/>
              </a:rPr>
              <a:t>dark cupboard for 2 to 3 days</a:t>
            </a:r>
            <a:r>
              <a:rPr lang="en-US" dirty="0" smtClean="0">
                <a:solidFill>
                  <a:srgbClr val="7030A0"/>
                </a:solidFill>
                <a:latin typeface="Calibri" pitchFamily="34" charset="0"/>
              </a:rPr>
              <a:t>.</a:t>
            </a:r>
          </a:p>
          <a:p>
            <a:pPr marL="514350" indent="-514350"/>
            <a:r>
              <a:rPr lang="en-US" dirty="0" smtClean="0">
                <a:latin typeface="Calibri" pitchFamily="34" charset="0"/>
              </a:rPr>
              <a:t>What happens here is that the </a:t>
            </a:r>
            <a:r>
              <a:rPr lang="en-US" b="1" dirty="0" smtClean="0">
                <a:solidFill>
                  <a:srgbClr val="7030A0"/>
                </a:solidFill>
                <a:latin typeface="Calibri" pitchFamily="34" charset="0"/>
              </a:rPr>
              <a:t>plant cannot manufacture food</a:t>
            </a:r>
            <a:r>
              <a:rPr lang="en-US" dirty="0" smtClean="0">
                <a:solidFill>
                  <a:srgbClr val="7030A0"/>
                </a:solidFill>
                <a:latin typeface="Calibri" pitchFamily="34" charset="0"/>
              </a:rPr>
              <a:t> </a:t>
            </a:r>
            <a:r>
              <a:rPr lang="en-US" dirty="0" smtClean="0">
                <a:latin typeface="Calibri" pitchFamily="34" charset="0"/>
              </a:rPr>
              <a:t>because </a:t>
            </a:r>
            <a:r>
              <a:rPr lang="en-US" b="1" dirty="0" smtClean="0">
                <a:solidFill>
                  <a:srgbClr val="7030A0"/>
                </a:solidFill>
                <a:latin typeface="Calibri" pitchFamily="34" charset="0"/>
              </a:rPr>
              <a:t>it is not exposed to sunlight</a:t>
            </a:r>
            <a:r>
              <a:rPr lang="en-US" dirty="0" smtClean="0">
                <a:solidFill>
                  <a:srgbClr val="7030A0"/>
                </a:solidFill>
                <a:latin typeface="Calibri" pitchFamily="34" charset="0"/>
              </a:rPr>
              <a:t>.</a:t>
            </a:r>
          </a:p>
          <a:p>
            <a:pPr marL="514350" indent="-514350"/>
            <a:r>
              <a:rPr lang="en-US" dirty="0" smtClean="0">
                <a:latin typeface="Calibri" pitchFamily="34" charset="0"/>
              </a:rPr>
              <a:t>Therefore it </a:t>
            </a:r>
            <a:r>
              <a:rPr lang="en-US" b="1" dirty="0" smtClean="0">
                <a:solidFill>
                  <a:srgbClr val="7030A0"/>
                </a:solidFill>
                <a:latin typeface="Calibri" pitchFamily="34" charset="0"/>
              </a:rPr>
              <a:t>uses up all the starch that maybe stored in the cells</a:t>
            </a:r>
            <a:r>
              <a:rPr lang="en-US" dirty="0" smtClean="0">
                <a:latin typeface="Calibri" pitchFamily="34" charset="0"/>
              </a:rPr>
              <a:t>.</a:t>
            </a:r>
          </a:p>
          <a:p>
            <a:pPr marL="514350" indent="-514350"/>
            <a:r>
              <a:rPr lang="en-US" dirty="0" smtClean="0">
                <a:latin typeface="Calibri" pitchFamily="34" charset="0"/>
              </a:rPr>
              <a:t>Therefore </a:t>
            </a:r>
            <a:r>
              <a:rPr lang="en-US" b="1" dirty="0" smtClean="0">
                <a:solidFill>
                  <a:srgbClr val="7030A0"/>
                </a:solidFill>
                <a:latin typeface="Calibri" pitchFamily="34" charset="0"/>
              </a:rPr>
              <a:t>after 2 to 3 days the plant should test negative for the presence of starch</a:t>
            </a:r>
            <a:r>
              <a:rPr lang="en-US" dirty="0" smtClean="0">
                <a:latin typeface="Calibri" pitchFamily="34" charset="0"/>
              </a:rPr>
              <a:t>.</a:t>
            </a:r>
            <a:endParaRPr lang="en-US" dirty="0">
              <a:latin typeface="Calibri" pitchFamily="34"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VERSION" val="5.00"/>
  <p:tag name="QUESTIONNAME" val="Question 1"/>
  <p:tag name="QUESTIONTYPE" val=" 0"/>
  <p:tag name="QUESTIONCHOICES" val=" 2"/>
  <p:tag name="QUESTIONANSWER" val="A"/>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2.xml><?xml version="1.0" encoding="utf-8"?>
<p:tagLst xmlns:a="http://schemas.openxmlformats.org/drawingml/2006/main" xmlns:r="http://schemas.openxmlformats.org/officeDocument/2006/relationships" xmlns:p="http://schemas.openxmlformats.org/presentationml/2006/main">
  <p:tag name="VERSION" val="5.00"/>
  <p:tag name="QUESTIONNAME" val="Question 2"/>
  <p:tag name="QUESTIONTYPE" val=" 0"/>
  <p:tag name="QUESTIONCHOICES" val=" 2"/>
  <p:tag name="QUESTIONANSWER" val="B"/>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3.xml><?xml version="1.0" encoding="utf-8"?>
<p:tagLst xmlns:a="http://schemas.openxmlformats.org/drawingml/2006/main" xmlns:r="http://schemas.openxmlformats.org/officeDocument/2006/relationships" xmlns:p="http://schemas.openxmlformats.org/presentationml/2006/main">
  <p:tag name="VERSION" val="5.00"/>
  <p:tag name="QUESTIONNAME" val="Question 3"/>
  <p:tag name="QUESTIONTYPE" val=" 0"/>
  <p:tag name="QUESTIONCHOICES" val=" 2"/>
  <p:tag name="QUESTIONANSWER" val="D"/>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4.xml><?xml version="1.0" encoding="utf-8"?>
<p:tagLst xmlns:a="http://schemas.openxmlformats.org/drawingml/2006/main" xmlns:r="http://schemas.openxmlformats.org/officeDocument/2006/relationships" xmlns:p="http://schemas.openxmlformats.org/presentationml/2006/main">
  <p:tag name="VERSION" val="5.00"/>
  <p:tag name="QUESTIONNAME" val="Question 4"/>
  <p:tag name="QUESTIONTYPE" val=" 0"/>
  <p:tag name="QUESTIONCHOICES" val=" 2"/>
  <p:tag name="QUESTIONANSWER" val="A"/>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5.xml><?xml version="1.0" encoding="utf-8"?>
<p:tagLst xmlns:a="http://schemas.openxmlformats.org/drawingml/2006/main" xmlns:r="http://schemas.openxmlformats.org/officeDocument/2006/relationships" xmlns:p="http://schemas.openxmlformats.org/presentationml/2006/main">
  <p:tag name="VERSION" val="5.00"/>
  <p:tag name="QUESTIONNAME" val="Question 5"/>
  <p:tag name="QUESTIONTYPE" val=" 0"/>
  <p:tag name="QUESTIONCHOICES" val=" 2"/>
  <p:tag name="QUESTIONANSWER" val="D"/>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6.xml><?xml version="1.0" encoding="utf-8"?>
<p:tagLst xmlns:a="http://schemas.openxmlformats.org/drawingml/2006/main" xmlns:r="http://schemas.openxmlformats.org/officeDocument/2006/relationships" xmlns:p="http://schemas.openxmlformats.org/presentationml/2006/main">
  <p:tag name="VERSION" val="5.00"/>
  <p:tag name="QUESTIONNAME" val="Question 6"/>
  <p:tag name="QUESTIONTYPE" val=" 0"/>
  <p:tag name="QUESTIONCHOICES" val=" 2"/>
  <p:tag name="QUESTIONANSWER" val="A"/>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7.xml><?xml version="1.0" encoding="utf-8"?>
<p:tagLst xmlns:a="http://schemas.openxmlformats.org/drawingml/2006/main" xmlns:r="http://schemas.openxmlformats.org/officeDocument/2006/relationships" xmlns:p="http://schemas.openxmlformats.org/presentationml/2006/main">
  <p:tag name="VERSION" val="5.00"/>
  <p:tag name="QUESTIONNAME" val="Question 7"/>
  <p:tag name="QUESTIONTYPE" val=" 0"/>
  <p:tag name="QUESTIONCHOICES" val=" 2"/>
  <p:tag name="QUESTIONANSWER" val="A"/>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37</TotalTime>
  <Words>1316</Words>
  <Application>Microsoft Office PowerPoint</Application>
  <PresentationFormat>On-screen Show (4:3)</PresentationFormat>
  <Paragraphs>160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Opulent</vt:lpstr>
      <vt:lpstr>Life sciences Grade 11 CAPS structured, clear, practical - Helping teachers unlock the power of NCS</vt:lpstr>
      <vt:lpstr>Summary of the presentation</vt:lpstr>
      <vt:lpstr>INTRODUCTION</vt:lpstr>
      <vt:lpstr>INTRODUCTION</vt:lpstr>
      <vt:lpstr>solution</vt:lpstr>
      <vt:lpstr>INTRODUCTION</vt:lpstr>
      <vt:lpstr>INTRODUCTION</vt:lpstr>
      <vt:lpstr>The test for photosynthesis</vt:lpstr>
      <vt:lpstr>The test for photosynthesis</vt:lpstr>
      <vt:lpstr>The test for photosynthesis</vt:lpstr>
      <vt:lpstr>The test for photosynthesis</vt:lpstr>
      <vt:lpstr>The test for photosynthesis</vt:lpstr>
      <vt:lpstr>The importance of the starch test</vt:lpstr>
      <vt:lpstr>The importance of the control</vt:lpstr>
      <vt:lpstr>The importance of the control</vt:lpstr>
      <vt:lpstr>The importance of the control</vt:lpstr>
      <vt:lpstr>Terminology:</vt:lpstr>
      <vt:lpstr>Terminology:</vt:lpstr>
      <vt:lpstr>Question 1</vt:lpstr>
      <vt:lpstr>Question 2</vt:lpstr>
      <vt:lpstr>Question 3</vt:lpstr>
      <vt:lpstr>Question 4</vt:lpstr>
      <vt:lpstr>Question 5</vt:lpstr>
      <vt:lpstr>Question 6</vt:lpstr>
      <vt:lpstr>Question 7</vt:lpstr>
      <vt:lpstr>SOLUTION TO FINAL ASSESSMENT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sciences Grade 11 CAPS structured, clear, practical - Helping teachers unlock the power of NCS</dc:title>
  <dc:creator>Windows User</dc:creator>
  <cp:lastModifiedBy>wisani'</cp:lastModifiedBy>
  <cp:revision>24</cp:revision>
  <dcterms:created xsi:type="dcterms:W3CDTF">2013-03-28T09:40:02Z</dcterms:created>
  <dcterms:modified xsi:type="dcterms:W3CDTF">2013-04-11T19:03:32Z</dcterms:modified>
</cp:coreProperties>
</file>