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3" r:id="rId5"/>
    <p:sldId id="258" r:id="rId6"/>
    <p:sldId id="259" r:id="rId7"/>
    <p:sldId id="260" r:id="rId8"/>
    <p:sldId id="261" r:id="rId9"/>
    <p:sldId id="264" r:id="rId10"/>
    <p:sldId id="266" r:id="rId11"/>
    <p:sldId id="267" r:id="rId12"/>
    <p:sldId id="268" r:id="rId13"/>
    <p:sldId id="269" r:id="rId14"/>
    <p:sldId id="270" r:id="rId15"/>
    <p:sldId id="273" r:id="rId16"/>
    <p:sldId id="274" r:id="rId17"/>
    <p:sldId id="275" r:id="rId18"/>
    <p:sldId id="272" r:id="rId19"/>
    <p:sldId id="276" r:id="rId20"/>
    <p:sldId id="277" r:id="rId21"/>
    <p:sldId id="278" r:id="rId22"/>
    <p:sldId id="279" r:id="rId23"/>
    <p:sldId id="280" r:id="rId24"/>
    <p:sldId id="281" r:id="rId25"/>
    <p:sldId id="295" r:id="rId26"/>
    <p:sldId id="296" r:id="rId27"/>
    <p:sldId id="297"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65" r:id="rId42"/>
    <p:sldId id="271" r:id="rId43"/>
    <p:sldId id="298" r:id="rId44"/>
    <p:sldId id="299" r:id="rId45"/>
    <p:sldId id="300" r:id="rId46"/>
    <p:sldId id="302" r:id="rId47"/>
    <p:sldId id="303" r:id="rId48"/>
    <p:sldId id="304" r:id="rId49"/>
    <p:sldId id="305" r:id="rId50"/>
    <p:sldId id="306" r:id="rId51"/>
    <p:sldId id="307" r:id="rId52"/>
    <p:sldId id="308" r:id="rId53"/>
    <p:sldId id="309" r:id="rId54"/>
    <p:sldId id="301" r:id="rId55"/>
    <p:sldId id="310" r:id="rId56"/>
    <p:sldId id="311" r:id="rId57"/>
    <p:sldId id="312" r:id="rId58"/>
    <p:sldId id="313" r:id="rId59"/>
    <p:sldId id="314" r:id="rId60"/>
    <p:sldId id="315" r:id="rId61"/>
    <p:sldId id="316" r:id="rId62"/>
    <p:sldId id="317" r:id="rId63"/>
    <p:sldId id="31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BEA907-545E-42D8-A194-A61F8CCFE843}" type="doc">
      <dgm:prSet loTypeId="urn:microsoft.com/office/officeart/2005/8/layout/list1" loCatId="list" qsTypeId="urn:microsoft.com/office/officeart/2005/8/quickstyle/simple1" qsCatId="simple" csTypeId="urn:microsoft.com/office/officeart/2005/8/colors/colorful1#2" csCatId="colorful" phldr="1"/>
      <dgm:spPr/>
      <dgm:t>
        <a:bodyPr/>
        <a:lstStyle/>
        <a:p>
          <a:endParaRPr lang="en-US"/>
        </a:p>
      </dgm:t>
    </dgm:pt>
    <dgm:pt modelId="{C3CAD5D6-6BF2-418E-9F67-E438C6900D04}">
      <dgm:prSet custT="1"/>
      <dgm:spPr/>
      <dgm:t>
        <a:bodyPr/>
        <a:lstStyle/>
        <a:p>
          <a:pPr rtl="0"/>
          <a:r>
            <a:rPr lang="en-US" sz="2000" b="1" baseline="0" dirty="0" smtClean="0">
              <a:latin typeface="Calibri" pitchFamily="34" charset="0"/>
            </a:rPr>
            <a:t>Structure of the Chloroplast</a:t>
          </a:r>
          <a:endParaRPr lang="en-US" sz="2000" b="1" dirty="0">
            <a:latin typeface="Calibri" pitchFamily="34" charset="0"/>
          </a:endParaRPr>
        </a:p>
      </dgm:t>
    </dgm:pt>
    <dgm:pt modelId="{3E876E1F-3896-4C64-9776-3758CE5EBB7E}" type="parTrans" cxnId="{BD7EF12F-8190-4568-9C3F-34837379D708}">
      <dgm:prSet/>
      <dgm:spPr/>
      <dgm:t>
        <a:bodyPr/>
        <a:lstStyle/>
        <a:p>
          <a:endParaRPr lang="en-US"/>
        </a:p>
      </dgm:t>
    </dgm:pt>
    <dgm:pt modelId="{E6E6FC1B-E95E-462E-8C8E-92B4DE0A2B13}" type="sibTrans" cxnId="{BD7EF12F-8190-4568-9C3F-34837379D708}">
      <dgm:prSet/>
      <dgm:spPr/>
      <dgm:t>
        <a:bodyPr/>
        <a:lstStyle/>
        <a:p>
          <a:endParaRPr lang="en-US"/>
        </a:p>
      </dgm:t>
    </dgm:pt>
    <dgm:pt modelId="{F65F2C30-C9FD-4603-B2DD-7171545DA81D}">
      <dgm:prSet custT="1"/>
      <dgm:spPr/>
      <dgm:t>
        <a:bodyPr/>
        <a:lstStyle/>
        <a:p>
          <a:pPr rtl="0"/>
          <a:r>
            <a:rPr lang="en-US" sz="2000" b="1" baseline="0" dirty="0" smtClean="0">
              <a:latin typeface="Calibri" pitchFamily="34" charset="0"/>
            </a:rPr>
            <a:t>The Process of Photosynthesis</a:t>
          </a:r>
          <a:endParaRPr lang="en-US" sz="2000" b="1" dirty="0">
            <a:latin typeface="Calibri" pitchFamily="34" charset="0"/>
          </a:endParaRPr>
        </a:p>
      </dgm:t>
    </dgm:pt>
    <dgm:pt modelId="{1527AE98-4957-44DD-8CED-FAD207A18CCE}" type="parTrans" cxnId="{8566E46D-3FE0-4C85-9CE5-BC30FE3A8407}">
      <dgm:prSet/>
      <dgm:spPr/>
      <dgm:t>
        <a:bodyPr/>
        <a:lstStyle/>
        <a:p>
          <a:endParaRPr lang="en-US"/>
        </a:p>
      </dgm:t>
    </dgm:pt>
    <dgm:pt modelId="{90D44129-5748-4791-AB47-860683835BDA}" type="sibTrans" cxnId="{8566E46D-3FE0-4C85-9CE5-BC30FE3A8407}">
      <dgm:prSet/>
      <dgm:spPr/>
      <dgm:t>
        <a:bodyPr/>
        <a:lstStyle/>
        <a:p>
          <a:endParaRPr lang="en-US"/>
        </a:p>
      </dgm:t>
    </dgm:pt>
    <dgm:pt modelId="{1E6ED38D-56E4-43E8-8958-B5E7FBBDA297}">
      <dgm:prSet custT="1"/>
      <dgm:spPr/>
      <dgm:t>
        <a:bodyPr/>
        <a:lstStyle/>
        <a:p>
          <a:pPr rtl="0"/>
          <a:r>
            <a:rPr lang="en-US" sz="2000" b="1" baseline="0" dirty="0" smtClean="0">
              <a:latin typeface="Calibri" pitchFamily="34" charset="0"/>
            </a:rPr>
            <a:t>Factors affecting the Rate of Photosynthesis</a:t>
          </a:r>
          <a:endParaRPr lang="en-US" sz="2000" b="1" dirty="0">
            <a:latin typeface="Calibri" pitchFamily="34" charset="0"/>
          </a:endParaRPr>
        </a:p>
      </dgm:t>
    </dgm:pt>
    <dgm:pt modelId="{2162850D-89C8-4015-998E-0BDF0EA31C37}" type="parTrans" cxnId="{25499901-A7AF-4664-B9C7-CFD001797065}">
      <dgm:prSet/>
      <dgm:spPr/>
      <dgm:t>
        <a:bodyPr/>
        <a:lstStyle/>
        <a:p>
          <a:endParaRPr lang="en-US"/>
        </a:p>
      </dgm:t>
    </dgm:pt>
    <dgm:pt modelId="{3D950F3B-D42E-411F-9634-21BAF1A9DE4E}" type="sibTrans" cxnId="{25499901-A7AF-4664-B9C7-CFD001797065}">
      <dgm:prSet/>
      <dgm:spPr/>
      <dgm:t>
        <a:bodyPr/>
        <a:lstStyle/>
        <a:p>
          <a:endParaRPr lang="en-US"/>
        </a:p>
      </dgm:t>
    </dgm:pt>
    <dgm:pt modelId="{E5145849-7316-4BB8-B1D5-146B5A07D81A}">
      <dgm:prSet custT="1"/>
      <dgm:spPr/>
      <dgm:t>
        <a:bodyPr/>
        <a:lstStyle/>
        <a:p>
          <a:pPr rtl="0"/>
          <a:r>
            <a:rPr lang="en-US" sz="2000" b="1" baseline="0" dirty="0" smtClean="0">
              <a:latin typeface="Calibri" pitchFamily="34" charset="0"/>
            </a:rPr>
            <a:t>Adaptations of the Leaves for Photosynthesis</a:t>
          </a:r>
          <a:endParaRPr lang="en-US" sz="2000" b="1" dirty="0">
            <a:latin typeface="Calibri" pitchFamily="34" charset="0"/>
          </a:endParaRPr>
        </a:p>
      </dgm:t>
    </dgm:pt>
    <dgm:pt modelId="{1CFE69DF-3FE7-45E5-82A3-82C450964D52}" type="parTrans" cxnId="{52EDC957-263E-4620-AE11-2854656EB5FC}">
      <dgm:prSet/>
      <dgm:spPr/>
      <dgm:t>
        <a:bodyPr/>
        <a:lstStyle/>
        <a:p>
          <a:endParaRPr lang="en-US"/>
        </a:p>
      </dgm:t>
    </dgm:pt>
    <dgm:pt modelId="{50C589CA-0E04-49B7-B24E-7A9797067C78}" type="sibTrans" cxnId="{52EDC957-263E-4620-AE11-2854656EB5FC}">
      <dgm:prSet/>
      <dgm:spPr/>
      <dgm:t>
        <a:bodyPr/>
        <a:lstStyle/>
        <a:p>
          <a:endParaRPr lang="en-US"/>
        </a:p>
      </dgm:t>
    </dgm:pt>
    <dgm:pt modelId="{EEF9876E-5C95-4A9F-86FA-B8E0067403F9}">
      <dgm:prSet custT="1"/>
      <dgm:spPr/>
      <dgm:t>
        <a:bodyPr/>
        <a:lstStyle/>
        <a:p>
          <a:pPr rtl="0"/>
          <a:r>
            <a:rPr lang="en-US" sz="2000" b="1" baseline="0" dirty="0" smtClean="0">
              <a:latin typeface="Calibri" pitchFamily="34" charset="0"/>
            </a:rPr>
            <a:t>Biological Importance of Photosynthesis</a:t>
          </a:r>
          <a:endParaRPr lang="en-US" sz="2000" b="1" dirty="0">
            <a:latin typeface="Calibri" pitchFamily="34" charset="0"/>
          </a:endParaRPr>
        </a:p>
      </dgm:t>
    </dgm:pt>
    <dgm:pt modelId="{FB785B06-D140-49BC-8612-5D5491974104}" type="parTrans" cxnId="{C28C20BB-4813-4C52-9E44-7FDF6FCF662A}">
      <dgm:prSet/>
      <dgm:spPr/>
      <dgm:t>
        <a:bodyPr/>
        <a:lstStyle/>
        <a:p>
          <a:endParaRPr lang="en-US"/>
        </a:p>
      </dgm:t>
    </dgm:pt>
    <dgm:pt modelId="{D626304E-22BE-4457-AEBB-6FB11BAA17D3}" type="sibTrans" cxnId="{C28C20BB-4813-4C52-9E44-7FDF6FCF662A}">
      <dgm:prSet/>
      <dgm:spPr/>
      <dgm:t>
        <a:bodyPr/>
        <a:lstStyle/>
        <a:p>
          <a:endParaRPr lang="en-US"/>
        </a:p>
      </dgm:t>
    </dgm:pt>
    <dgm:pt modelId="{0E9C3295-7233-4F5A-80EF-DC416A4C44B6}">
      <dgm:prSet custT="1"/>
      <dgm:spPr/>
      <dgm:t>
        <a:bodyPr/>
        <a:lstStyle/>
        <a:p>
          <a:pPr rtl="0"/>
          <a:r>
            <a:rPr lang="en-US" sz="2000" b="1" baseline="0" dirty="0" smtClean="0">
              <a:latin typeface="Calibri" pitchFamily="34" charset="0"/>
            </a:rPr>
            <a:t>Greenhouse</a:t>
          </a:r>
          <a:endParaRPr lang="en-US" sz="2000" b="1" dirty="0">
            <a:latin typeface="Calibri" pitchFamily="34" charset="0"/>
          </a:endParaRPr>
        </a:p>
      </dgm:t>
    </dgm:pt>
    <dgm:pt modelId="{E57AD548-9092-4B73-960B-9212D06BDDCD}" type="parTrans" cxnId="{54CE1BE1-806C-477A-A80E-6F336C265EAA}">
      <dgm:prSet/>
      <dgm:spPr/>
      <dgm:t>
        <a:bodyPr/>
        <a:lstStyle/>
        <a:p>
          <a:endParaRPr lang="en-US"/>
        </a:p>
      </dgm:t>
    </dgm:pt>
    <dgm:pt modelId="{0B5A5335-B59E-4DCF-9B89-A7412456BDBF}" type="sibTrans" cxnId="{54CE1BE1-806C-477A-A80E-6F336C265EAA}">
      <dgm:prSet/>
      <dgm:spPr/>
      <dgm:t>
        <a:bodyPr/>
        <a:lstStyle/>
        <a:p>
          <a:endParaRPr lang="en-US"/>
        </a:p>
      </dgm:t>
    </dgm:pt>
    <dgm:pt modelId="{D24526BB-F164-4C9C-9286-F25A35D38138}">
      <dgm:prSet custT="1"/>
      <dgm:spPr/>
      <dgm:t>
        <a:bodyPr/>
        <a:lstStyle/>
        <a:p>
          <a:pPr rtl="0"/>
          <a:r>
            <a:rPr lang="en-US" sz="1800" b="1" baseline="0" dirty="0" smtClean="0">
              <a:latin typeface="Calibri" pitchFamily="34" charset="0"/>
            </a:rPr>
            <a:t>Role of Carbon Dioxide Enrichment, Optimal Light, Temperature in Greenhouse Systems</a:t>
          </a:r>
          <a:endParaRPr lang="en-US" sz="1800" b="1" baseline="0" dirty="0">
            <a:latin typeface="Calibri" pitchFamily="34" charset="0"/>
          </a:endParaRPr>
        </a:p>
      </dgm:t>
    </dgm:pt>
    <dgm:pt modelId="{40933C22-9148-4160-BF28-F968642C001E}" type="parTrans" cxnId="{EC9E57DD-D935-4BA2-96C0-8D57AE5F689F}">
      <dgm:prSet/>
      <dgm:spPr/>
      <dgm:t>
        <a:bodyPr/>
        <a:lstStyle/>
        <a:p>
          <a:endParaRPr lang="en-US"/>
        </a:p>
      </dgm:t>
    </dgm:pt>
    <dgm:pt modelId="{A0398407-E6EF-45F8-A4EE-1E297756AC59}" type="sibTrans" cxnId="{EC9E57DD-D935-4BA2-96C0-8D57AE5F689F}">
      <dgm:prSet/>
      <dgm:spPr/>
      <dgm:t>
        <a:bodyPr/>
        <a:lstStyle/>
        <a:p>
          <a:endParaRPr lang="en-US"/>
        </a:p>
      </dgm:t>
    </dgm:pt>
    <dgm:pt modelId="{C699E25F-7EF9-4BA3-9450-BC25B7E8E261}">
      <dgm:prSet custT="1"/>
      <dgm:spPr/>
      <dgm:t>
        <a:bodyPr/>
        <a:lstStyle/>
        <a:p>
          <a:pPr rtl="0"/>
          <a:r>
            <a:rPr lang="en-US" sz="2000" b="1" dirty="0" smtClean="0">
              <a:latin typeface="Calibri" pitchFamily="34" charset="0"/>
            </a:rPr>
            <a:t>Introduction</a:t>
          </a:r>
          <a:endParaRPr lang="en-US" sz="2000" b="1" dirty="0">
            <a:latin typeface="Calibri" pitchFamily="34" charset="0"/>
          </a:endParaRPr>
        </a:p>
      </dgm:t>
    </dgm:pt>
    <dgm:pt modelId="{5290CFE4-07F8-47F0-B47D-833E7528296F}" type="parTrans" cxnId="{792726BC-DE59-4FBB-B2AE-DBBFC8707DD3}">
      <dgm:prSet/>
      <dgm:spPr/>
      <dgm:t>
        <a:bodyPr/>
        <a:lstStyle/>
        <a:p>
          <a:endParaRPr lang="en-US"/>
        </a:p>
      </dgm:t>
    </dgm:pt>
    <dgm:pt modelId="{00A7E5A3-850A-4661-91B0-10C0D0345C81}" type="sibTrans" cxnId="{792726BC-DE59-4FBB-B2AE-DBBFC8707DD3}">
      <dgm:prSet/>
      <dgm:spPr/>
      <dgm:t>
        <a:bodyPr/>
        <a:lstStyle/>
        <a:p>
          <a:endParaRPr lang="en-US"/>
        </a:p>
      </dgm:t>
    </dgm:pt>
    <dgm:pt modelId="{8F5A2C4B-E338-4B7C-9584-E7A6C360F602}" type="pres">
      <dgm:prSet presAssocID="{46BEA907-545E-42D8-A194-A61F8CCFE843}" presName="linear" presStyleCnt="0">
        <dgm:presLayoutVars>
          <dgm:dir/>
          <dgm:animLvl val="lvl"/>
          <dgm:resizeHandles val="exact"/>
        </dgm:presLayoutVars>
      </dgm:prSet>
      <dgm:spPr/>
      <dgm:t>
        <a:bodyPr/>
        <a:lstStyle/>
        <a:p>
          <a:endParaRPr lang="en-US"/>
        </a:p>
      </dgm:t>
    </dgm:pt>
    <dgm:pt modelId="{DCF53B19-F4D5-4A1D-A181-0DAD232D847D}" type="pres">
      <dgm:prSet presAssocID="{C699E25F-7EF9-4BA3-9450-BC25B7E8E261}" presName="parentLin" presStyleCnt="0"/>
      <dgm:spPr/>
    </dgm:pt>
    <dgm:pt modelId="{1BFAB58C-C528-4E99-9FC9-3386EE2B937C}" type="pres">
      <dgm:prSet presAssocID="{C699E25F-7EF9-4BA3-9450-BC25B7E8E261}" presName="parentLeftMargin" presStyleLbl="node1" presStyleIdx="0" presStyleCnt="8"/>
      <dgm:spPr/>
      <dgm:t>
        <a:bodyPr/>
        <a:lstStyle/>
        <a:p>
          <a:endParaRPr lang="en-US"/>
        </a:p>
      </dgm:t>
    </dgm:pt>
    <dgm:pt modelId="{1E9B0E04-EFA7-474B-91EB-14B9F8818156}" type="pres">
      <dgm:prSet presAssocID="{C699E25F-7EF9-4BA3-9450-BC25B7E8E261}" presName="parentText" presStyleLbl="node1" presStyleIdx="0" presStyleCnt="8">
        <dgm:presLayoutVars>
          <dgm:chMax val="0"/>
          <dgm:bulletEnabled val="1"/>
        </dgm:presLayoutVars>
      </dgm:prSet>
      <dgm:spPr/>
      <dgm:t>
        <a:bodyPr/>
        <a:lstStyle/>
        <a:p>
          <a:endParaRPr lang="en-US"/>
        </a:p>
      </dgm:t>
    </dgm:pt>
    <dgm:pt modelId="{C3264D3F-740D-4B09-9131-01720C99AB59}" type="pres">
      <dgm:prSet presAssocID="{C699E25F-7EF9-4BA3-9450-BC25B7E8E261}" presName="negativeSpace" presStyleCnt="0"/>
      <dgm:spPr/>
    </dgm:pt>
    <dgm:pt modelId="{191C37D5-D00A-404F-A94B-A7C5966ED5EC}" type="pres">
      <dgm:prSet presAssocID="{C699E25F-7EF9-4BA3-9450-BC25B7E8E261}" presName="childText" presStyleLbl="conFgAcc1" presStyleIdx="0" presStyleCnt="8">
        <dgm:presLayoutVars>
          <dgm:bulletEnabled val="1"/>
        </dgm:presLayoutVars>
      </dgm:prSet>
      <dgm:spPr/>
    </dgm:pt>
    <dgm:pt modelId="{DEA33D45-21FF-4446-80A0-05D6E8A35D41}" type="pres">
      <dgm:prSet presAssocID="{00A7E5A3-850A-4661-91B0-10C0D0345C81}" presName="spaceBetweenRectangles" presStyleCnt="0"/>
      <dgm:spPr/>
    </dgm:pt>
    <dgm:pt modelId="{E7A7F4BD-7C73-44C3-A618-683B2962962A}" type="pres">
      <dgm:prSet presAssocID="{C3CAD5D6-6BF2-418E-9F67-E438C6900D04}" presName="parentLin" presStyleCnt="0"/>
      <dgm:spPr/>
    </dgm:pt>
    <dgm:pt modelId="{0F2B39B4-D093-439E-8C81-B1C0DD0BAF4D}" type="pres">
      <dgm:prSet presAssocID="{C3CAD5D6-6BF2-418E-9F67-E438C6900D04}" presName="parentLeftMargin" presStyleLbl="node1" presStyleIdx="0" presStyleCnt="8"/>
      <dgm:spPr/>
      <dgm:t>
        <a:bodyPr/>
        <a:lstStyle/>
        <a:p>
          <a:endParaRPr lang="en-US"/>
        </a:p>
      </dgm:t>
    </dgm:pt>
    <dgm:pt modelId="{99B3A26B-4D13-4DF1-A94A-F948245D028B}" type="pres">
      <dgm:prSet presAssocID="{C3CAD5D6-6BF2-418E-9F67-E438C6900D04}" presName="parentText" presStyleLbl="node1" presStyleIdx="1" presStyleCnt="8">
        <dgm:presLayoutVars>
          <dgm:chMax val="0"/>
          <dgm:bulletEnabled val="1"/>
        </dgm:presLayoutVars>
      </dgm:prSet>
      <dgm:spPr/>
      <dgm:t>
        <a:bodyPr/>
        <a:lstStyle/>
        <a:p>
          <a:endParaRPr lang="en-US"/>
        </a:p>
      </dgm:t>
    </dgm:pt>
    <dgm:pt modelId="{08694542-AE6D-4BDD-8259-220DA1F5713F}" type="pres">
      <dgm:prSet presAssocID="{C3CAD5D6-6BF2-418E-9F67-E438C6900D04}" presName="negativeSpace" presStyleCnt="0"/>
      <dgm:spPr/>
    </dgm:pt>
    <dgm:pt modelId="{EB1F206B-3D3B-49C5-95D4-47F7DFD86B8D}" type="pres">
      <dgm:prSet presAssocID="{C3CAD5D6-6BF2-418E-9F67-E438C6900D04}" presName="childText" presStyleLbl="conFgAcc1" presStyleIdx="1" presStyleCnt="8">
        <dgm:presLayoutVars>
          <dgm:bulletEnabled val="1"/>
        </dgm:presLayoutVars>
      </dgm:prSet>
      <dgm:spPr/>
    </dgm:pt>
    <dgm:pt modelId="{61B931A9-ABD4-4CF6-85D5-BF84AA7EEDC1}" type="pres">
      <dgm:prSet presAssocID="{E6E6FC1B-E95E-462E-8C8E-92B4DE0A2B13}" presName="spaceBetweenRectangles" presStyleCnt="0"/>
      <dgm:spPr/>
    </dgm:pt>
    <dgm:pt modelId="{5BB43183-9254-4C12-B8D9-6E9D65D2A4E7}" type="pres">
      <dgm:prSet presAssocID="{F65F2C30-C9FD-4603-B2DD-7171545DA81D}" presName="parentLin" presStyleCnt="0"/>
      <dgm:spPr/>
    </dgm:pt>
    <dgm:pt modelId="{B9DE4690-0A73-44F6-9E1B-9467527BAD11}" type="pres">
      <dgm:prSet presAssocID="{F65F2C30-C9FD-4603-B2DD-7171545DA81D}" presName="parentLeftMargin" presStyleLbl="node1" presStyleIdx="1" presStyleCnt="8"/>
      <dgm:spPr/>
      <dgm:t>
        <a:bodyPr/>
        <a:lstStyle/>
        <a:p>
          <a:endParaRPr lang="en-US"/>
        </a:p>
      </dgm:t>
    </dgm:pt>
    <dgm:pt modelId="{E57B0A44-61AB-4EF2-A94F-B77322684CDD}" type="pres">
      <dgm:prSet presAssocID="{F65F2C30-C9FD-4603-B2DD-7171545DA81D}" presName="parentText" presStyleLbl="node1" presStyleIdx="2" presStyleCnt="8">
        <dgm:presLayoutVars>
          <dgm:chMax val="0"/>
          <dgm:bulletEnabled val="1"/>
        </dgm:presLayoutVars>
      </dgm:prSet>
      <dgm:spPr/>
      <dgm:t>
        <a:bodyPr/>
        <a:lstStyle/>
        <a:p>
          <a:endParaRPr lang="en-US"/>
        </a:p>
      </dgm:t>
    </dgm:pt>
    <dgm:pt modelId="{76EC3FC9-1EA7-4BAA-BA9C-E8B7D41EA057}" type="pres">
      <dgm:prSet presAssocID="{F65F2C30-C9FD-4603-B2DD-7171545DA81D}" presName="negativeSpace" presStyleCnt="0"/>
      <dgm:spPr/>
    </dgm:pt>
    <dgm:pt modelId="{0F724D52-845B-404E-9158-737B7191D01A}" type="pres">
      <dgm:prSet presAssocID="{F65F2C30-C9FD-4603-B2DD-7171545DA81D}" presName="childText" presStyleLbl="conFgAcc1" presStyleIdx="2" presStyleCnt="8">
        <dgm:presLayoutVars>
          <dgm:bulletEnabled val="1"/>
        </dgm:presLayoutVars>
      </dgm:prSet>
      <dgm:spPr/>
    </dgm:pt>
    <dgm:pt modelId="{B08A6A8E-0BF3-4BB2-96F6-3F1765F088A8}" type="pres">
      <dgm:prSet presAssocID="{90D44129-5748-4791-AB47-860683835BDA}" presName="spaceBetweenRectangles" presStyleCnt="0"/>
      <dgm:spPr/>
    </dgm:pt>
    <dgm:pt modelId="{DAB5609A-16E5-482D-975C-3A35505C33E6}" type="pres">
      <dgm:prSet presAssocID="{1E6ED38D-56E4-43E8-8958-B5E7FBBDA297}" presName="parentLin" presStyleCnt="0"/>
      <dgm:spPr/>
    </dgm:pt>
    <dgm:pt modelId="{7C78F84A-6E41-42EA-AA72-E4D101A877B9}" type="pres">
      <dgm:prSet presAssocID="{1E6ED38D-56E4-43E8-8958-B5E7FBBDA297}" presName="parentLeftMargin" presStyleLbl="node1" presStyleIdx="2" presStyleCnt="8"/>
      <dgm:spPr/>
      <dgm:t>
        <a:bodyPr/>
        <a:lstStyle/>
        <a:p>
          <a:endParaRPr lang="en-US"/>
        </a:p>
      </dgm:t>
    </dgm:pt>
    <dgm:pt modelId="{E5470538-CC8C-4D63-B89B-B7B5B599C5E1}" type="pres">
      <dgm:prSet presAssocID="{1E6ED38D-56E4-43E8-8958-B5E7FBBDA297}" presName="parentText" presStyleLbl="node1" presStyleIdx="3" presStyleCnt="8">
        <dgm:presLayoutVars>
          <dgm:chMax val="0"/>
          <dgm:bulletEnabled val="1"/>
        </dgm:presLayoutVars>
      </dgm:prSet>
      <dgm:spPr/>
      <dgm:t>
        <a:bodyPr/>
        <a:lstStyle/>
        <a:p>
          <a:endParaRPr lang="en-US"/>
        </a:p>
      </dgm:t>
    </dgm:pt>
    <dgm:pt modelId="{B5CF48ED-D02C-4784-A6F4-D783B275A3A7}" type="pres">
      <dgm:prSet presAssocID="{1E6ED38D-56E4-43E8-8958-B5E7FBBDA297}" presName="negativeSpace" presStyleCnt="0"/>
      <dgm:spPr/>
    </dgm:pt>
    <dgm:pt modelId="{6491619A-FEF4-4232-BFDF-B0A9F8609625}" type="pres">
      <dgm:prSet presAssocID="{1E6ED38D-56E4-43E8-8958-B5E7FBBDA297}" presName="childText" presStyleLbl="conFgAcc1" presStyleIdx="3" presStyleCnt="8">
        <dgm:presLayoutVars>
          <dgm:bulletEnabled val="1"/>
        </dgm:presLayoutVars>
      </dgm:prSet>
      <dgm:spPr/>
    </dgm:pt>
    <dgm:pt modelId="{6763907F-785F-44CE-A1F3-C7FD263884DA}" type="pres">
      <dgm:prSet presAssocID="{3D950F3B-D42E-411F-9634-21BAF1A9DE4E}" presName="spaceBetweenRectangles" presStyleCnt="0"/>
      <dgm:spPr/>
    </dgm:pt>
    <dgm:pt modelId="{5D85ABC7-FB6F-4F60-BC97-F9714F51D6CF}" type="pres">
      <dgm:prSet presAssocID="{E5145849-7316-4BB8-B1D5-146B5A07D81A}" presName="parentLin" presStyleCnt="0"/>
      <dgm:spPr/>
    </dgm:pt>
    <dgm:pt modelId="{B4EC0D99-AB3F-4F05-9C39-417900032ABB}" type="pres">
      <dgm:prSet presAssocID="{E5145849-7316-4BB8-B1D5-146B5A07D81A}" presName="parentLeftMargin" presStyleLbl="node1" presStyleIdx="3" presStyleCnt="8"/>
      <dgm:spPr/>
      <dgm:t>
        <a:bodyPr/>
        <a:lstStyle/>
        <a:p>
          <a:endParaRPr lang="en-US"/>
        </a:p>
      </dgm:t>
    </dgm:pt>
    <dgm:pt modelId="{AE693DBB-4731-4169-8622-85F44CA90167}" type="pres">
      <dgm:prSet presAssocID="{E5145849-7316-4BB8-B1D5-146B5A07D81A}" presName="parentText" presStyleLbl="node1" presStyleIdx="4" presStyleCnt="8" custScaleY="198082">
        <dgm:presLayoutVars>
          <dgm:chMax val="0"/>
          <dgm:bulletEnabled val="1"/>
        </dgm:presLayoutVars>
      </dgm:prSet>
      <dgm:spPr/>
      <dgm:t>
        <a:bodyPr/>
        <a:lstStyle/>
        <a:p>
          <a:endParaRPr lang="en-US"/>
        </a:p>
      </dgm:t>
    </dgm:pt>
    <dgm:pt modelId="{5936D6DC-0F6B-48E9-9349-9D1FB17754D8}" type="pres">
      <dgm:prSet presAssocID="{E5145849-7316-4BB8-B1D5-146B5A07D81A}" presName="negativeSpace" presStyleCnt="0"/>
      <dgm:spPr/>
    </dgm:pt>
    <dgm:pt modelId="{66E01660-81D2-4454-AEDE-614E72AAF954}" type="pres">
      <dgm:prSet presAssocID="{E5145849-7316-4BB8-B1D5-146B5A07D81A}" presName="childText" presStyleLbl="conFgAcc1" presStyleIdx="4" presStyleCnt="8">
        <dgm:presLayoutVars>
          <dgm:bulletEnabled val="1"/>
        </dgm:presLayoutVars>
      </dgm:prSet>
      <dgm:spPr/>
    </dgm:pt>
    <dgm:pt modelId="{F2FAC5E2-C605-4ED7-957B-1ED1BA5FD088}" type="pres">
      <dgm:prSet presAssocID="{50C589CA-0E04-49B7-B24E-7A9797067C78}" presName="spaceBetweenRectangles" presStyleCnt="0"/>
      <dgm:spPr/>
    </dgm:pt>
    <dgm:pt modelId="{B87CA4BF-5BE5-4FF6-BCEA-781A51E2A59A}" type="pres">
      <dgm:prSet presAssocID="{EEF9876E-5C95-4A9F-86FA-B8E0067403F9}" presName="parentLin" presStyleCnt="0"/>
      <dgm:spPr/>
    </dgm:pt>
    <dgm:pt modelId="{28D05443-F3F7-4FFB-846C-3A72A7F3560B}" type="pres">
      <dgm:prSet presAssocID="{EEF9876E-5C95-4A9F-86FA-B8E0067403F9}" presName="parentLeftMargin" presStyleLbl="node1" presStyleIdx="4" presStyleCnt="8"/>
      <dgm:spPr/>
      <dgm:t>
        <a:bodyPr/>
        <a:lstStyle/>
        <a:p>
          <a:endParaRPr lang="en-US"/>
        </a:p>
      </dgm:t>
    </dgm:pt>
    <dgm:pt modelId="{03307CF6-8369-4479-9B68-41C5CCBF7AAB}" type="pres">
      <dgm:prSet presAssocID="{EEF9876E-5C95-4A9F-86FA-B8E0067403F9}" presName="parentText" presStyleLbl="node1" presStyleIdx="5" presStyleCnt="8">
        <dgm:presLayoutVars>
          <dgm:chMax val="0"/>
          <dgm:bulletEnabled val="1"/>
        </dgm:presLayoutVars>
      </dgm:prSet>
      <dgm:spPr/>
      <dgm:t>
        <a:bodyPr/>
        <a:lstStyle/>
        <a:p>
          <a:endParaRPr lang="en-US"/>
        </a:p>
      </dgm:t>
    </dgm:pt>
    <dgm:pt modelId="{E3211B4F-7FFB-491E-997C-DDBB5A2D2C92}" type="pres">
      <dgm:prSet presAssocID="{EEF9876E-5C95-4A9F-86FA-B8E0067403F9}" presName="negativeSpace" presStyleCnt="0"/>
      <dgm:spPr/>
    </dgm:pt>
    <dgm:pt modelId="{A5FB99B9-9B8D-4382-9FED-15BC1E9BAACA}" type="pres">
      <dgm:prSet presAssocID="{EEF9876E-5C95-4A9F-86FA-B8E0067403F9}" presName="childText" presStyleLbl="conFgAcc1" presStyleIdx="5" presStyleCnt="8">
        <dgm:presLayoutVars>
          <dgm:bulletEnabled val="1"/>
        </dgm:presLayoutVars>
      </dgm:prSet>
      <dgm:spPr/>
    </dgm:pt>
    <dgm:pt modelId="{ED4CFFFF-EAAA-4D12-9617-17632C56B255}" type="pres">
      <dgm:prSet presAssocID="{D626304E-22BE-4457-AEBB-6FB11BAA17D3}" presName="spaceBetweenRectangles" presStyleCnt="0"/>
      <dgm:spPr/>
    </dgm:pt>
    <dgm:pt modelId="{F5E94AD9-9B7C-4305-A7F8-9509B4B0A80F}" type="pres">
      <dgm:prSet presAssocID="{0E9C3295-7233-4F5A-80EF-DC416A4C44B6}" presName="parentLin" presStyleCnt="0"/>
      <dgm:spPr/>
    </dgm:pt>
    <dgm:pt modelId="{F56928F0-3F55-447E-9A3F-0ADECB0A16BF}" type="pres">
      <dgm:prSet presAssocID="{0E9C3295-7233-4F5A-80EF-DC416A4C44B6}" presName="parentLeftMargin" presStyleLbl="node1" presStyleIdx="5" presStyleCnt="8"/>
      <dgm:spPr/>
      <dgm:t>
        <a:bodyPr/>
        <a:lstStyle/>
        <a:p>
          <a:endParaRPr lang="en-US"/>
        </a:p>
      </dgm:t>
    </dgm:pt>
    <dgm:pt modelId="{0DBCC1F5-E2CB-4756-BDD3-CB7527005DF6}" type="pres">
      <dgm:prSet presAssocID="{0E9C3295-7233-4F5A-80EF-DC416A4C44B6}" presName="parentText" presStyleLbl="node1" presStyleIdx="6" presStyleCnt="8">
        <dgm:presLayoutVars>
          <dgm:chMax val="0"/>
          <dgm:bulletEnabled val="1"/>
        </dgm:presLayoutVars>
      </dgm:prSet>
      <dgm:spPr/>
      <dgm:t>
        <a:bodyPr/>
        <a:lstStyle/>
        <a:p>
          <a:endParaRPr lang="en-US"/>
        </a:p>
      </dgm:t>
    </dgm:pt>
    <dgm:pt modelId="{DE6BF520-8534-40BA-90F1-9E5D8D760F80}" type="pres">
      <dgm:prSet presAssocID="{0E9C3295-7233-4F5A-80EF-DC416A4C44B6}" presName="negativeSpace" presStyleCnt="0"/>
      <dgm:spPr/>
    </dgm:pt>
    <dgm:pt modelId="{4F53BD87-6450-441C-88DD-A0A5E940D248}" type="pres">
      <dgm:prSet presAssocID="{0E9C3295-7233-4F5A-80EF-DC416A4C44B6}" presName="childText" presStyleLbl="conFgAcc1" presStyleIdx="6" presStyleCnt="8">
        <dgm:presLayoutVars>
          <dgm:bulletEnabled val="1"/>
        </dgm:presLayoutVars>
      </dgm:prSet>
      <dgm:spPr/>
    </dgm:pt>
    <dgm:pt modelId="{73B46120-B47D-430E-B1D0-BAB1A53728A2}" type="pres">
      <dgm:prSet presAssocID="{0B5A5335-B59E-4DCF-9B89-A7412456BDBF}" presName="spaceBetweenRectangles" presStyleCnt="0"/>
      <dgm:spPr/>
    </dgm:pt>
    <dgm:pt modelId="{7415D213-E0AA-4D9D-9B0C-5CE719D7A534}" type="pres">
      <dgm:prSet presAssocID="{D24526BB-F164-4C9C-9286-F25A35D38138}" presName="parentLin" presStyleCnt="0"/>
      <dgm:spPr/>
    </dgm:pt>
    <dgm:pt modelId="{01C94116-5E03-4A41-8BFC-D81E67CB762B}" type="pres">
      <dgm:prSet presAssocID="{D24526BB-F164-4C9C-9286-F25A35D38138}" presName="parentLeftMargin" presStyleLbl="node1" presStyleIdx="6" presStyleCnt="8"/>
      <dgm:spPr/>
      <dgm:t>
        <a:bodyPr/>
        <a:lstStyle/>
        <a:p>
          <a:endParaRPr lang="en-US"/>
        </a:p>
      </dgm:t>
    </dgm:pt>
    <dgm:pt modelId="{BEEFF76C-E5B3-444D-9A2F-524691A37B78}" type="pres">
      <dgm:prSet presAssocID="{D24526BB-F164-4C9C-9286-F25A35D38138}" presName="parentText" presStyleLbl="node1" presStyleIdx="7" presStyleCnt="8" custScaleY="195518">
        <dgm:presLayoutVars>
          <dgm:chMax val="0"/>
          <dgm:bulletEnabled val="1"/>
        </dgm:presLayoutVars>
      </dgm:prSet>
      <dgm:spPr/>
      <dgm:t>
        <a:bodyPr/>
        <a:lstStyle/>
        <a:p>
          <a:endParaRPr lang="en-US"/>
        </a:p>
      </dgm:t>
    </dgm:pt>
    <dgm:pt modelId="{C9F65D09-ABA0-4D48-8A86-CFAA6BEC1E26}" type="pres">
      <dgm:prSet presAssocID="{D24526BB-F164-4C9C-9286-F25A35D38138}" presName="negativeSpace" presStyleCnt="0"/>
      <dgm:spPr/>
    </dgm:pt>
    <dgm:pt modelId="{C9086DF9-14DF-4403-8E88-09C229960A9D}" type="pres">
      <dgm:prSet presAssocID="{D24526BB-F164-4C9C-9286-F25A35D38138}" presName="childText" presStyleLbl="conFgAcc1" presStyleIdx="7" presStyleCnt="8">
        <dgm:presLayoutVars>
          <dgm:bulletEnabled val="1"/>
        </dgm:presLayoutVars>
      </dgm:prSet>
      <dgm:spPr/>
    </dgm:pt>
  </dgm:ptLst>
  <dgm:cxnLst>
    <dgm:cxn modelId="{EC9E57DD-D935-4BA2-96C0-8D57AE5F689F}" srcId="{46BEA907-545E-42D8-A194-A61F8CCFE843}" destId="{D24526BB-F164-4C9C-9286-F25A35D38138}" srcOrd="7" destOrd="0" parTransId="{40933C22-9148-4160-BF28-F968642C001E}" sibTransId="{A0398407-E6EF-45F8-A4EE-1E297756AC59}"/>
    <dgm:cxn modelId="{AF5FB5C8-DB62-4AF2-95FD-2AEA3AC7B737}" type="presOf" srcId="{E5145849-7316-4BB8-B1D5-146B5A07D81A}" destId="{AE693DBB-4731-4169-8622-85F44CA90167}" srcOrd="1" destOrd="0" presId="urn:microsoft.com/office/officeart/2005/8/layout/list1"/>
    <dgm:cxn modelId="{C28C20BB-4813-4C52-9E44-7FDF6FCF662A}" srcId="{46BEA907-545E-42D8-A194-A61F8CCFE843}" destId="{EEF9876E-5C95-4A9F-86FA-B8E0067403F9}" srcOrd="5" destOrd="0" parTransId="{FB785B06-D140-49BC-8612-5D5491974104}" sibTransId="{D626304E-22BE-4457-AEBB-6FB11BAA17D3}"/>
    <dgm:cxn modelId="{EFA45C79-92A9-4730-9542-8A0660CDC752}" type="presOf" srcId="{0E9C3295-7233-4F5A-80EF-DC416A4C44B6}" destId="{F56928F0-3F55-447E-9A3F-0ADECB0A16BF}" srcOrd="0" destOrd="0" presId="urn:microsoft.com/office/officeart/2005/8/layout/list1"/>
    <dgm:cxn modelId="{3ECE04DB-40C8-44E8-BD89-0E121805D20C}" type="presOf" srcId="{F65F2C30-C9FD-4603-B2DD-7171545DA81D}" destId="{B9DE4690-0A73-44F6-9E1B-9467527BAD11}" srcOrd="0" destOrd="0" presId="urn:microsoft.com/office/officeart/2005/8/layout/list1"/>
    <dgm:cxn modelId="{EE985FED-C053-4463-A85B-0DA6EB6FEFC9}" type="presOf" srcId="{C3CAD5D6-6BF2-418E-9F67-E438C6900D04}" destId="{0F2B39B4-D093-439E-8C81-B1C0DD0BAF4D}" srcOrd="0" destOrd="0" presId="urn:microsoft.com/office/officeart/2005/8/layout/list1"/>
    <dgm:cxn modelId="{54CE1BE1-806C-477A-A80E-6F336C265EAA}" srcId="{46BEA907-545E-42D8-A194-A61F8CCFE843}" destId="{0E9C3295-7233-4F5A-80EF-DC416A4C44B6}" srcOrd="6" destOrd="0" parTransId="{E57AD548-9092-4B73-960B-9212D06BDDCD}" sibTransId="{0B5A5335-B59E-4DCF-9B89-A7412456BDBF}"/>
    <dgm:cxn modelId="{792726BC-DE59-4FBB-B2AE-DBBFC8707DD3}" srcId="{46BEA907-545E-42D8-A194-A61F8CCFE843}" destId="{C699E25F-7EF9-4BA3-9450-BC25B7E8E261}" srcOrd="0" destOrd="0" parTransId="{5290CFE4-07F8-47F0-B47D-833E7528296F}" sibTransId="{00A7E5A3-850A-4661-91B0-10C0D0345C81}"/>
    <dgm:cxn modelId="{0630075F-0976-4C96-B5F1-3D3D52F686EE}" type="presOf" srcId="{D24526BB-F164-4C9C-9286-F25A35D38138}" destId="{01C94116-5E03-4A41-8BFC-D81E67CB762B}" srcOrd="0" destOrd="0" presId="urn:microsoft.com/office/officeart/2005/8/layout/list1"/>
    <dgm:cxn modelId="{4B12C4D0-8507-4467-BC6F-1732EDA56DBF}" type="presOf" srcId="{46BEA907-545E-42D8-A194-A61F8CCFE843}" destId="{8F5A2C4B-E338-4B7C-9584-E7A6C360F602}" srcOrd="0" destOrd="0" presId="urn:microsoft.com/office/officeart/2005/8/layout/list1"/>
    <dgm:cxn modelId="{B1C98EFC-FB1D-4AD6-A947-899A36C4E3BC}" type="presOf" srcId="{1E6ED38D-56E4-43E8-8958-B5E7FBBDA297}" destId="{E5470538-CC8C-4D63-B89B-B7B5B599C5E1}" srcOrd="1" destOrd="0" presId="urn:microsoft.com/office/officeart/2005/8/layout/list1"/>
    <dgm:cxn modelId="{1B29AEF2-BDD6-44AF-8838-12AB8BD31DD7}" type="presOf" srcId="{E5145849-7316-4BB8-B1D5-146B5A07D81A}" destId="{B4EC0D99-AB3F-4F05-9C39-417900032ABB}" srcOrd="0" destOrd="0" presId="urn:microsoft.com/office/officeart/2005/8/layout/list1"/>
    <dgm:cxn modelId="{871E6920-BCDB-4B5D-A9E2-B59CECC3E548}" type="presOf" srcId="{C699E25F-7EF9-4BA3-9450-BC25B7E8E261}" destId="{1BFAB58C-C528-4E99-9FC9-3386EE2B937C}" srcOrd="0" destOrd="0" presId="urn:microsoft.com/office/officeart/2005/8/layout/list1"/>
    <dgm:cxn modelId="{52EDC957-263E-4620-AE11-2854656EB5FC}" srcId="{46BEA907-545E-42D8-A194-A61F8CCFE843}" destId="{E5145849-7316-4BB8-B1D5-146B5A07D81A}" srcOrd="4" destOrd="0" parTransId="{1CFE69DF-3FE7-45E5-82A3-82C450964D52}" sibTransId="{50C589CA-0E04-49B7-B24E-7A9797067C78}"/>
    <dgm:cxn modelId="{BF08C489-4DFC-4107-91D9-8BDA1BC82EBE}" type="presOf" srcId="{F65F2C30-C9FD-4603-B2DD-7171545DA81D}" destId="{E57B0A44-61AB-4EF2-A94F-B77322684CDD}" srcOrd="1" destOrd="0" presId="urn:microsoft.com/office/officeart/2005/8/layout/list1"/>
    <dgm:cxn modelId="{99525611-7B99-4EEA-B92E-427156F4B6C7}" type="presOf" srcId="{0E9C3295-7233-4F5A-80EF-DC416A4C44B6}" destId="{0DBCC1F5-E2CB-4756-BDD3-CB7527005DF6}" srcOrd="1" destOrd="0" presId="urn:microsoft.com/office/officeart/2005/8/layout/list1"/>
    <dgm:cxn modelId="{882F6665-6508-4E11-AF06-CEA7B9678DBE}" type="presOf" srcId="{D24526BB-F164-4C9C-9286-F25A35D38138}" destId="{BEEFF76C-E5B3-444D-9A2F-524691A37B78}" srcOrd="1" destOrd="0" presId="urn:microsoft.com/office/officeart/2005/8/layout/list1"/>
    <dgm:cxn modelId="{25499901-A7AF-4664-B9C7-CFD001797065}" srcId="{46BEA907-545E-42D8-A194-A61F8CCFE843}" destId="{1E6ED38D-56E4-43E8-8958-B5E7FBBDA297}" srcOrd="3" destOrd="0" parTransId="{2162850D-89C8-4015-998E-0BDF0EA31C37}" sibTransId="{3D950F3B-D42E-411F-9634-21BAF1A9DE4E}"/>
    <dgm:cxn modelId="{8566E46D-3FE0-4C85-9CE5-BC30FE3A8407}" srcId="{46BEA907-545E-42D8-A194-A61F8CCFE843}" destId="{F65F2C30-C9FD-4603-B2DD-7171545DA81D}" srcOrd="2" destOrd="0" parTransId="{1527AE98-4957-44DD-8CED-FAD207A18CCE}" sibTransId="{90D44129-5748-4791-AB47-860683835BDA}"/>
    <dgm:cxn modelId="{DF3AA0E6-2E8B-4D3B-8BCB-8D71C2C21559}" type="presOf" srcId="{1E6ED38D-56E4-43E8-8958-B5E7FBBDA297}" destId="{7C78F84A-6E41-42EA-AA72-E4D101A877B9}" srcOrd="0" destOrd="0" presId="urn:microsoft.com/office/officeart/2005/8/layout/list1"/>
    <dgm:cxn modelId="{980AE46E-AA23-4516-A4E9-B96D0E9EBE37}" type="presOf" srcId="{C699E25F-7EF9-4BA3-9450-BC25B7E8E261}" destId="{1E9B0E04-EFA7-474B-91EB-14B9F8818156}" srcOrd="1" destOrd="0" presId="urn:microsoft.com/office/officeart/2005/8/layout/list1"/>
    <dgm:cxn modelId="{1C4D0C1B-C136-4A97-93DD-C57D1FBE2AE7}" type="presOf" srcId="{EEF9876E-5C95-4A9F-86FA-B8E0067403F9}" destId="{28D05443-F3F7-4FFB-846C-3A72A7F3560B}" srcOrd="0" destOrd="0" presId="urn:microsoft.com/office/officeart/2005/8/layout/list1"/>
    <dgm:cxn modelId="{121F709E-7104-4E99-B146-FDB7D20BAC53}" type="presOf" srcId="{EEF9876E-5C95-4A9F-86FA-B8E0067403F9}" destId="{03307CF6-8369-4479-9B68-41C5CCBF7AAB}" srcOrd="1" destOrd="0" presId="urn:microsoft.com/office/officeart/2005/8/layout/list1"/>
    <dgm:cxn modelId="{BD7EF12F-8190-4568-9C3F-34837379D708}" srcId="{46BEA907-545E-42D8-A194-A61F8CCFE843}" destId="{C3CAD5D6-6BF2-418E-9F67-E438C6900D04}" srcOrd="1" destOrd="0" parTransId="{3E876E1F-3896-4C64-9776-3758CE5EBB7E}" sibTransId="{E6E6FC1B-E95E-462E-8C8E-92B4DE0A2B13}"/>
    <dgm:cxn modelId="{66A09052-F602-4DF9-AE6B-0C4EC396E7BD}" type="presOf" srcId="{C3CAD5D6-6BF2-418E-9F67-E438C6900D04}" destId="{99B3A26B-4D13-4DF1-A94A-F948245D028B}" srcOrd="1" destOrd="0" presId="urn:microsoft.com/office/officeart/2005/8/layout/list1"/>
    <dgm:cxn modelId="{C92A1943-0C24-4258-A495-2A5524EEF0E2}" type="presParOf" srcId="{8F5A2C4B-E338-4B7C-9584-E7A6C360F602}" destId="{DCF53B19-F4D5-4A1D-A181-0DAD232D847D}" srcOrd="0" destOrd="0" presId="urn:microsoft.com/office/officeart/2005/8/layout/list1"/>
    <dgm:cxn modelId="{9A49115C-4D67-48C8-802B-72C3ADED13A3}" type="presParOf" srcId="{DCF53B19-F4D5-4A1D-A181-0DAD232D847D}" destId="{1BFAB58C-C528-4E99-9FC9-3386EE2B937C}" srcOrd="0" destOrd="0" presId="urn:microsoft.com/office/officeart/2005/8/layout/list1"/>
    <dgm:cxn modelId="{1DF41028-DC77-4DCF-9DC2-5DDF9DBAD9F7}" type="presParOf" srcId="{DCF53B19-F4D5-4A1D-A181-0DAD232D847D}" destId="{1E9B0E04-EFA7-474B-91EB-14B9F8818156}" srcOrd="1" destOrd="0" presId="urn:microsoft.com/office/officeart/2005/8/layout/list1"/>
    <dgm:cxn modelId="{1666A3D6-7849-4D39-BA28-EB13CCF5852E}" type="presParOf" srcId="{8F5A2C4B-E338-4B7C-9584-E7A6C360F602}" destId="{C3264D3F-740D-4B09-9131-01720C99AB59}" srcOrd="1" destOrd="0" presId="urn:microsoft.com/office/officeart/2005/8/layout/list1"/>
    <dgm:cxn modelId="{9B42E9FF-33BF-4CB1-8434-574F73DBD5F1}" type="presParOf" srcId="{8F5A2C4B-E338-4B7C-9584-E7A6C360F602}" destId="{191C37D5-D00A-404F-A94B-A7C5966ED5EC}" srcOrd="2" destOrd="0" presId="urn:microsoft.com/office/officeart/2005/8/layout/list1"/>
    <dgm:cxn modelId="{D78BB55B-3F63-4F07-A996-50F3AFD65EC7}" type="presParOf" srcId="{8F5A2C4B-E338-4B7C-9584-E7A6C360F602}" destId="{DEA33D45-21FF-4446-80A0-05D6E8A35D41}" srcOrd="3" destOrd="0" presId="urn:microsoft.com/office/officeart/2005/8/layout/list1"/>
    <dgm:cxn modelId="{51D2FF19-4B3B-4D8C-A0E1-29253F464735}" type="presParOf" srcId="{8F5A2C4B-E338-4B7C-9584-E7A6C360F602}" destId="{E7A7F4BD-7C73-44C3-A618-683B2962962A}" srcOrd="4" destOrd="0" presId="urn:microsoft.com/office/officeart/2005/8/layout/list1"/>
    <dgm:cxn modelId="{17EC1DA6-D54F-41D3-9BD9-DA257CC97FED}" type="presParOf" srcId="{E7A7F4BD-7C73-44C3-A618-683B2962962A}" destId="{0F2B39B4-D093-439E-8C81-B1C0DD0BAF4D}" srcOrd="0" destOrd="0" presId="urn:microsoft.com/office/officeart/2005/8/layout/list1"/>
    <dgm:cxn modelId="{7C186AE2-1B45-4059-90EC-814678657084}" type="presParOf" srcId="{E7A7F4BD-7C73-44C3-A618-683B2962962A}" destId="{99B3A26B-4D13-4DF1-A94A-F948245D028B}" srcOrd="1" destOrd="0" presId="urn:microsoft.com/office/officeart/2005/8/layout/list1"/>
    <dgm:cxn modelId="{2D79B4F7-63E9-46F3-A513-9E36534E2BED}" type="presParOf" srcId="{8F5A2C4B-E338-4B7C-9584-E7A6C360F602}" destId="{08694542-AE6D-4BDD-8259-220DA1F5713F}" srcOrd="5" destOrd="0" presId="urn:microsoft.com/office/officeart/2005/8/layout/list1"/>
    <dgm:cxn modelId="{F08F3AF9-BBBE-493A-A4BA-6AB1D0DE2E94}" type="presParOf" srcId="{8F5A2C4B-E338-4B7C-9584-E7A6C360F602}" destId="{EB1F206B-3D3B-49C5-95D4-47F7DFD86B8D}" srcOrd="6" destOrd="0" presId="urn:microsoft.com/office/officeart/2005/8/layout/list1"/>
    <dgm:cxn modelId="{B29E6CC0-8553-4911-92ED-1DFEFD4CC053}" type="presParOf" srcId="{8F5A2C4B-E338-4B7C-9584-E7A6C360F602}" destId="{61B931A9-ABD4-4CF6-85D5-BF84AA7EEDC1}" srcOrd="7" destOrd="0" presId="urn:microsoft.com/office/officeart/2005/8/layout/list1"/>
    <dgm:cxn modelId="{BFAD4E4B-BC2B-4882-951F-962C1EA770C7}" type="presParOf" srcId="{8F5A2C4B-E338-4B7C-9584-E7A6C360F602}" destId="{5BB43183-9254-4C12-B8D9-6E9D65D2A4E7}" srcOrd="8" destOrd="0" presId="urn:microsoft.com/office/officeart/2005/8/layout/list1"/>
    <dgm:cxn modelId="{44EF5296-671A-4E13-BB8F-DD3EBD62F11B}" type="presParOf" srcId="{5BB43183-9254-4C12-B8D9-6E9D65D2A4E7}" destId="{B9DE4690-0A73-44F6-9E1B-9467527BAD11}" srcOrd="0" destOrd="0" presId="urn:microsoft.com/office/officeart/2005/8/layout/list1"/>
    <dgm:cxn modelId="{09E075E5-3E79-4796-BCB8-B39DFD6976BB}" type="presParOf" srcId="{5BB43183-9254-4C12-B8D9-6E9D65D2A4E7}" destId="{E57B0A44-61AB-4EF2-A94F-B77322684CDD}" srcOrd="1" destOrd="0" presId="urn:microsoft.com/office/officeart/2005/8/layout/list1"/>
    <dgm:cxn modelId="{0157CE1C-9365-4524-9615-32BF8734C125}" type="presParOf" srcId="{8F5A2C4B-E338-4B7C-9584-E7A6C360F602}" destId="{76EC3FC9-1EA7-4BAA-BA9C-E8B7D41EA057}" srcOrd="9" destOrd="0" presId="urn:microsoft.com/office/officeart/2005/8/layout/list1"/>
    <dgm:cxn modelId="{558D223A-F6C8-4970-B7B3-8F57EA6E8B8F}" type="presParOf" srcId="{8F5A2C4B-E338-4B7C-9584-E7A6C360F602}" destId="{0F724D52-845B-404E-9158-737B7191D01A}" srcOrd="10" destOrd="0" presId="urn:microsoft.com/office/officeart/2005/8/layout/list1"/>
    <dgm:cxn modelId="{429F73B3-4EB4-44B2-9B28-E638F03639BA}" type="presParOf" srcId="{8F5A2C4B-E338-4B7C-9584-E7A6C360F602}" destId="{B08A6A8E-0BF3-4BB2-96F6-3F1765F088A8}" srcOrd="11" destOrd="0" presId="urn:microsoft.com/office/officeart/2005/8/layout/list1"/>
    <dgm:cxn modelId="{1FCE184D-E88C-4B7F-978D-1DCB7E27C39F}" type="presParOf" srcId="{8F5A2C4B-E338-4B7C-9584-E7A6C360F602}" destId="{DAB5609A-16E5-482D-975C-3A35505C33E6}" srcOrd="12" destOrd="0" presId="urn:microsoft.com/office/officeart/2005/8/layout/list1"/>
    <dgm:cxn modelId="{E3BB513B-6C55-4657-BDE2-872ED548D9E5}" type="presParOf" srcId="{DAB5609A-16E5-482D-975C-3A35505C33E6}" destId="{7C78F84A-6E41-42EA-AA72-E4D101A877B9}" srcOrd="0" destOrd="0" presId="urn:microsoft.com/office/officeart/2005/8/layout/list1"/>
    <dgm:cxn modelId="{96FCFB66-70C6-401A-815E-09FCC5D2B5FF}" type="presParOf" srcId="{DAB5609A-16E5-482D-975C-3A35505C33E6}" destId="{E5470538-CC8C-4D63-B89B-B7B5B599C5E1}" srcOrd="1" destOrd="0" presId="urn:microsoft.com/office/officeart/2005/8/layout/list1"/>
    <dgm:cxn modelId="{354CB0B2-C163-4BBD-B1B5-E057128E6D20}" type="presParOf" srcId="{8F5A2C4B-E338-4B7C-9584-E7A6C360F602}" destId="{B5CF48ED-D02C-4784-A6F4-D783B275A3A7}" srcOrd="13" destOrd="0" presId="urn:microsoft.com/office/officeart/2005/8/layout/list1"/>
    <dgm:cxn modelId="{4B8EDB54-83C1-43F1-AE43-47F5FC3A6B5C}" type="presParOf" srcId="{8F5A2C4B-E338-4B7C-9584-E7A6C360F602}" destId="{6491619A-FEF4-4232-BFDF-B0A9F8609625}" srcOrd="14" destOrd="0" presId="urn:microsoft.com/office/officeart/2005/8/layout/list1"/>
    <dgm:cxn modelId="{03734A27-9ADD-403B-B9AC-FB4DBF24308D}" type="presParOf" srcId="{8F5A2C4B-E338-4B7C-9584-E7A6C360F602}" destId="{6763907F-785F-44CE-A1F3-C7FD263884DA}" srcOrd="15" destOrd="0" presId="urn:microsoft.com/office/officeart/2005/8/layout/list1"/>
    <dgm:cxn modelId="{84B5E5C8-7909-481B-A893-47F5C6B35D18}" type="presParOf" srcId="{8F5A2C4B-E338-4B7C-9584-E7A6C360F602}" destId="{5D85ABC7-FB6F-4F60-BC97-F9714F51D6CF}" srcOrd="16" destOrd="0" presId="urn:microsoft.com/office/officeart/2005/8/layout/list1"/>
    <dgm:cxn modelId="{95DF2CD2-7239-4CD8-A521-25D40331A005}" type="presParOf" srcId="{5D85ABC7-FB6F-4F60-BC97-F9714F51D6CF}" destId="{B4EC0D99-AB3F-4F05-9C39-417900032ABB}" srcOrd="0" destOrd="0" presId="urn:microsoft.com/office/officeart/2005/8/layout/list1"/>
    <dgm:cxn modelId="{F7F0C6EB-AE1E-4E5C-89A8-C8AA4CB0CE62}" type="presParOf" srcId="{5D85ABC7-FB6F-4F60-BC97-F9714F51D6CF}" destId="{AE693DBB-4731-4169-8622-85F44CA90167}" srcOrd="1" destOrd="0" presId="urn:microsoft.com/office/officeart/2005/8/layout/list1"/>
    <dgm:cxn modelId="{843FBD09-483B-4F0C-ADD1-C760FDCD7BDC}" type="presParOf" srcId="{8F5A2C4B-E338-4B7C-9584-E7A6C360F602}" destId="{5936D6DC-0F6B-48E9-9349-9D1FB17754D8}" srcOrd="17" destOrd="0" presId="urn:microsoft.com/office/officeart/2005/8/layout/list1"/>
    <dgm:cxn modelId="{4F2BEBBD-F512-4EF7-BF11-F023131A3607}" type="presParOf" srcId="{8F5A2C4B-E338-4B7C-9584-E7A6C360F602}" destId="{66E01660-81D2-4454-AEDE-614E72AAF954}" srcOrd="18" destOrd="0" presId="urn:microsoft.com/office/officeart/2005/8/layout/list1"/>
    <dgm:cxn modelId="{D989F4DD-45B4-4A3C-860A-A11D541A0731}" type="presParOf" srcId="{8F5A2C4B-E338-4B7C-9584-E7A6C360F602}" destId="{F2FAC5E2-C605-4ED7-957B-1ED1BA5FD088}" srcOrd="19" destOrd="0" presId="urn:microsoft.com/office/officeart/2005/8/layout/list1"/>
    <dgm:cxn modelId="{AAF903F3-B01D-494C-8D75-1986CC6FDAC5}" type="presParOf" srcId="{8F5A2C4B-E338-4B7C-9584-E7A6C360F602}" destId="{B87CA4BF-5BE5-4FF6-BCEA-781A51E2A59A}" srcOrd="20" destOrd="0" presId="urn:microsoft.com/office/officeart/2005/8/layout/list1"/>
    <dgm:cxn modelId="{F10D448E-4B36-4DEC-A0BC-8E9C2F6E9024}" type="presParOf" srcId="{B87CA4BF-5BE5-4FF6-BCEA-781A51E2A59A}" destId="{28D05443-F3F7-4FFB-846C-3A72A7F3560B}" srcOrd="0" destOrd="0" presId="urn:microsoft.com/office/officeart/2005/8/layout/list1"/>
    <dgm:cxn modelId="{13E4B80B-3C64-41B1-8BC9-90EEC4512385}" type="presParOf" srcId="{B87CA4BF-5BE5-4FF6-BCEA-781A51E2A59A}" destId="{03307CF6-8369-4479-9B68-41C5CCBF7AAB}" srcOrd="1" destOrd="0" presId="urn:microsoft.com/office/officeart/2005/8/layout/list1"/>
    <dgm:cxn modelId="{125647B8-8F1D-4D85-B75A-A024D8E3E803}" type="presParOf" srcId="{8F5A2C4B-E338-4B7C-9584-E7A6C360F602}" destId="{E3211B4F-7FFB-491E-997C-DDBB5A2D2C92}" srcOrd="21" destOrd="0" presId="urn:microsoft.com/office/officeart/2005/8/layout/list1"/>
    <dgm:cxn modelId="{B4DB83B5-8921-48DA-A780-4EF3F0B93AA3}" type="presParOf" srcId="{8F5A2C4B-E338-4B7C-9584-E7A6C360F602}" destId="{A5FB99B9-9B8D-4382-9FED-15BC1E9BAACA}" srcOrd="22" destOrd="0" presId="urn:microsoft.com/office/officeart/2005/8/layout/list1"/>
    <dgm:cxn modelId="{491B7E64-0294-40D2-8F79-5DCE5D041991}" type="presParOf" srcId="{8F5A2C4B-E338-4B7C-9584-E7A6C360F602}" destId="{ED4CFFFF-EAAA-4D12-9617-17632C56B255}" srcOrd="23" destOrd="0" presId="urn:microsoft.com/office/officeart/2005/8/layout/list1"/>
    <dgm:cxn modelId="{5CFC2F13-9E4A-4CFF-832B-17C422C2AACD}" type="presParOf" srcId="{8F5A2C4B-E338-4B7C-9584-E7A6C360F602}" destId="{F5E94AD9-9B7C-4305-A7F8-9509B4B0A80F}" srcOrd="24" destOrd="0" presId="urn:microsoft.com/office/officeart/2005/8/layout/list1"/>
    <dgm:cxn modelId="{79FEB85A-EEEC-4FC6-BCDC-3929A6733410}" type="presParOf" srcId="{F5E94AD9-9B7C-4305-A7F8-9509B4B0A80F}" destId="{F56928F0-3F55-447E-9A3F-0ADECB0A16BF}" srcOrd="0" destOrd="0" presId="urn:microsoft.com/office/officeart/2005/8/layout/list1"/>
    <dgm:cxn modelId="{925DD7CB-661B-4F72-BEE7-C2330BF21221}" type="presParOf" srcId="{F5E94AD9-9B7C-4305-A7F8-9509B4B0A80F}" destId="{0DBCC1F5-E2CB-4756-BDD3-CB7527005DF6}" srcOrd="1" destOrd="0" presId="urn:microsoft.com/office/officeart/2005/8/layout/list1"/>
    <dgm:cxn modelId="{F9D8F30B-7763-4DC2-855C-B0FD714A6ECF}" type="presParOf" srcId="{8F5A2C4B-E338-4B7C-9584-E7A6C360F602}" destId="{DE6BF520-8534-40BA-90F1-9E5D8D760F80}" srcOrd="25" destOrd="0" presId="urn:microsoft.com/office/officeart/2005/8/layout/list1"/>
    <dgm:cxn modelId="{744FCE94-52EC-4EA2-8739-8E6E78D1308E}" type="presParOf" srcId="{8F5A2C4B-E338-4B7C-9584-E7A6C360F602}" destId="{4F53BD87-6450-441C-88DD-A0A5E940D248}" srcOrd="26" destOrd="0" presId="urn:microsoft.com/office/officeart/2005/8/layout/list1"/>
    <dgm:cxn modelId="{75312C28-4D1C-4A80-BC41-91A5851EEF62}" type="presParOf" srcId="{8F5A2C4B-E338-4B7C-9584-E7A6C360F602}" destId="{73B46120-B47D-430E-B1D0-BAB1A53728A2}" srcOrd="27" destOrd="0" presId="urn:microsoft.com/office/officeart/2005/8/layout/list1"/>
    <dgm:cxn modelId="{06DCD89E-0727-413B-A9E5-E975E45DD1A4}" type="presParOf" srcId="{8F5A2C4B-E338-4B7C-9584-E7A6C360F602}" destId="{7415D213-E0AA-4D9D-9B0C-5CE719D7A534}" srcOrd="28" destOrd="0" presId="urn:microsoft.com/office/officeart/2005/8/layout/list1"/>
    <dgm:cxn modelId="{90268231-AC91-4B8D-AAD8-FDF90D3ABFD0}" type="presParOf" srcId="{7415D213-E0AA-4D9D-9B0C-5CE719D7A534}" destId="{01C94116-5E03-4A41-8BFC-D81E67CB762B}" srcOrd="0" destOrd="0" presId="urn:microsoft.com/office/officeart/2005/8/layout/list1"/>
    <dgm:cxn modelId="{91C587D7-5A8A-49FC-8E7C-99CDFD5A19AA}" type="presParOf" srcId="{7415D213-E0AA-4D9D-9B0C-5CE719D7A534}" destId="{BEEFF76C-E5B3-444D-9A2F-524691A37B78}" srcOrd="1" destOrd="0" presId="urn:microsoft.com/office/officeart/2005/8/layout/list1"/>
    <dgm:cxn modelId="{5B89DAF7-55D2-40EF-8191-94393902E9EA}" type="presParOf" srcId="{8F5A2C4B-E338-4B7C-9584-E7A6C360F602}" destId="{C9F65D09-ABA0-4D48-8A86-CFAA6BEC1E26}" srcOrd="29" destOrd="0" presId="urn:microsoft.com/office/officeart/2005/8/layout/list1"/>
    <dgm:cxn modelId="{25C775EB-552F-4861-8D29-6D55D6104978}" type="presParOf" srcId="{8F5A2C4B-E338-4B7C-9584-E7A6C360F602}" destId="{C9086DF9-14DF-4403-8E88-09C229960A9D}"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C37D5-D00A-404F-A94B-A7C5966ED5EC}">
      <dsp:nvSpPr>
        <dsp:cNvPr id="0" name=""/>
        <dsp:cNvSpPr/>
      </dsp:nvSpPr>
      <dsp:spPr>
        <a:xfrm>
          <a:off x="0" y="305210"/>
          <a:ext cx="7239000" cy="277200"/>
        </a:xfrm>
        <a:prstGeom prst="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9B0E04-EFA7-474B-91EB-14B9F8818156}">
      <dsp:nvSpPr>
        <dsp:cNvPr id="0" name=""/>
        <dsp:cNvSpPr/>
      </dsp:nvSpPr>
      <dsp:spPr>
        <a:xfrm>
          <a:off x="361950" y="142850"/>
          <a:ext cx="5067300" cy="324720"/>
        </a:xfrm>
        <a:prstGeom prst="round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89000" rtl="0">
            <a:lnSpc>
              <a:spcPct val="90000"/>
            </a:lnSpc>
            <a:spcBef>
              <a:spcPct val="0"/>
            </a:spcBef>
            <a:spcAft>
              <a:spcPct val="35000"/>
            </a:spcAft>
          </a:pPr>
          <a:r>
            <a:rPr lang="en-US" sz="2000" b="1" kern="1200" dirty="0" smtClean="0">
              <a:latin typeface="Calibri" pitchFamily="34" charset="0"/>
            </a:rPr>
            <a:t>Introduction</a:t>
          </a:r>
          <a:endParaRPr lang="en-US" sz="2000" b="1" kern="1200" dirty="0">
            <a:latin typeface="Calibri" pitchFamily="34" charset="0"/>
          </a:endParaRPr>
        </a:p>
      </dsp:txBody>
      <dsp:txXfrm>
        <a:off x="377802" y="158702"/>
        <a:ext cx="5035596" cy="293016"/>
      </dsp:txXfrm>
    </dsp:sp>
    <dsp:sp modelId="{EB1F206B-3D3B-49C5-95D4-47F7DFD86B8D}">
      <dsp:nvSpPr>
        <dsp:cNvPr id="0" name=""/>
        <dsp:cNvSpPr/>
      </dsp:nvSpPr>
      <dsp:spPr>
        <a:xfrm>
          <a:off x="0" y="804170"/>
          <a:ext cx="7239000" cy="277200"/>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B3A26B-4D13-4DF1-A94A-F948245D028B}">
      <dsp:nvSpPr>
        <dsp:cNvPr id="0" name=""/>
        <dsp:cNvSpPr/>
      </dsp:nvSpPr>
      <dsp:spPr>
        <a:xfrm>
          <a:off x="361950" y="641810"/>
          <a:ext cx="5067300" cy="324720"/>
        </a:xfrm>
        <a:prstGeom prst="round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89000" rtl="0">
            <a:lnSpc>
              <a:spcPct val="90000"/>
            </a:lnSpc>
            <a:spcBef>
              <a:spcPct val="0"/>
            </a:spcBef>
            <a:spcAft>
              <a:spcPct val="35000"/>
            </a:spcAft>
          </a:pPr>
          <a:r>
            <a:rPr lang="en-US" sz="2000" b="1" kern="1200" baseline="0" dirty="0" smtClean="0">
              <a:latin typeface="Calibri" pitchFamily="34" charset="0"/>
            </a:rPr>
            <a:t>Structure of the Chloroplast</a:t>
          </a:r>
          <a:endParaRPr lang="en-US" sz="2000" b="1" kern="1200" dirty="0">
            <a:latin typeface="Calibri" pitchFamily="34" charset="0"/>
          </a:endParaRPr>
        </a:p>
      </dsp:txBody>
      <dsp:txXfrm>
        <a:off x="377802" y="657662"/>
        <a:ext cx="5035596" cy="293016"/>
      </dsp:txXfrm>
    </dsp:sp>
    <dsp:sp modelId="{0F724D52-845B-404E-9158-737B7191D01A}">
      <dsp:nvSpPr>
        <dsp:cNvPr id="0" name=""/>
        <dsp:cNvSpPr/>
      </dsp:nvSpPr>
      <dsp:spPr>
        <a:xfrm>
          <a:off x="0" y="1303130"/>
          <a:ext cx="7239000" cy="277200"/>
        </a:xfrm>
        <a:prstGeom prst="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7B0A44-61AB-4EF2-A94F-B77322684CDD}">
      <dsp:nvSpPr>
        <dsp:cNvPr id="0" name=""/>
        <dsp:cNvSpPr/>
      </dsp:nvSpPr>
      <dsp:spPr>
        <a:xfrm>
          <a:off x="361950" y="1140770"/>
          <a:ext cx="5067300" cy="324720"/>
        </a:xfrm>
        <a:prstGeom prst="round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89000" rtl="0">
            <a:lnSpc>
              <a:spcPct val="90000"/>
            </a:lnSpc>
            <a:spcBef>
              <a:spcPct val="0"/>
            </a:spcBef>
            <a:spcAft>
              <a:spcPct val="35000"/>
            </a:spcAft>
          </a:pPr>
          <a:r>
            <a:rPr lang="en-US" sz="2000" b="1" kern="1200" baseline="0" dirty="0" smtClean="0">
              <a:latin typeface="Calibri" pitchFamily="34" charset="0"/>
            </a:rPr>
            <a:t>The Process of Photosynthesis</a:t>
          </a:r>
          <a:endParaRPr lang="en-US" sz="2000" b="1" kern="1200" dirty="0">
            <a:latin typeface="Calibri" pitchFamily="34" charset="0"/>
          </a:endParaRPr>
        </a:p>
      </dsp:txBody>
      <dsp:txXfrm>
        <a:off x="377802" y="1156622"/>
        <a:ext cx="5035596" cy="293016"/>
      </dsp:txXfrm>
    </dsp:sp>
    <dsp:sp modelId="{6491619A-FEF4-4232-BFDF-B0A9F8609625}">
      <dsp:nvSpPr>
        <dsp:cNvPr id="0" name=""/>
        <dsp:cNvSpPr/>
      </dsp:nvSpPr>
      <dsp:spPr>
        <a:xfrm>
          <a:off x="0" y="1802090"/>
          <a:ext cx="7239000" cy="277200"/>
        </a:xfrm>
        <a:prstGeom prst="rect">
          <a:avLst/>
        </a:prstGeom>
        <a:solidFill>
          <a:schemeClr val="lt1">
            <a:alpha val="90000"/>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470538-CC8C-4D63-B89B-B7B5B599C5E1}">
      <dsp:nvSpPr>
        <dsp:cNvPr id="0" name=""/>
        <dsp:cNvSpPr/>
      </dsp:nvSpPr>
      <dsp:spPr>
        <a:xfrm>
          <a:off x="361950" y="1639730"/>
          <a:ext cx="5067300" cy="324720"/>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89000" rtl="0">
            <a:lnSpc>
              <a:spcPct val="90000"/>
            </a:lnSpc>
            <a:spcBef>
              <a:spcPct val="0"/>
            </a:spcBef>
            <a:spcAft>
              <a:spcPct val="35000"/>
            </a:spcAft>
          </a:pPr>
          <a:r>
            <a:rPr lang="en-US" sz="2000" b="1" kern="1200" baseline="0" dirty="0" smtClean="0">
              <a:latin typeface="Calibri" pitchFamily="34" charset="0"/>
            </a:rPr>
            <a:t>Factors affecting the Rate of Photosynthesis</a:t>
          </a:r>
          <a:endParaRPr lang="en-US" sz="2000" b="1" kern="1200" dirty="0">
            <a:latin typeface="Calibri" pitchFamily="34" charset="0"/>
          </a:endParaRPr>
        </a:p>
      </dsp:txBody>
      <dsp:txXfrm>
        <a:off x="377802" y="1655582"/>
        <a:ext cx="5035596" cy="293016"/>
      </dsp:txXfrm>
    </dsp:sp>
    <dsp:sp modelId="{66E01660-81D2-4454-AEDE-614E72AAF954}">
      <dsp:nvSpPr>
        <dsp:cNvPr id="0" name=""/>
        <dsp:cNvSpPr/>
      </dsp:nvSpPr>
      <dsp:spPr>
        <a:xfrm>
          <a:off x="0" y="2619541"/>
          <a:ext cx="7239000" cy="277200"/>
        </a:xfrm>
        <a:prstGeom prst="rect">
          <a:avLst/>
        </a:prstGeom>
        <a:solidFill>
          <a:schemeClr val="lt1">
            <a:alpha val="90000"/>
            <a:hueOff val="0"/>
            <a:satOff val="0"/>
            <a:lumOff val="0"/>
            <a:alphaOff val="0"/>
          </a:schemeClr>
        </a:solidFill>
        <a:ln w="400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693DBB-4731-4169-8622-85F44CA90167}">
      <dsp:nvSpPr>
        <dsp:cNvPr id="0" name=""/>
        <dsp:cNvSpPr/>
      </dsp:nvSpPr>
      <dsp:spPr>
        <a:xfrm>
          <a:off x="361950" y="2138690"/>
          <a:ext cx="5067300" cy="643211"/>
        </a:xfrm>
        <a:prstGeom prst="roundRect">
          <a:avLst/>
        </a:prstGeom>
        <a:solidFill>
          <a:schemeClr val="accent6">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89000" rtl="0">
            <a:lnSpc>
              <a:spcPct val="90000"/>
            </a:lnSpc>
            <a:spcBef>
              <a:spcPct val="0"/>
            </a:spcBef>
            <a:spcAft>
              <a:spcPct val="35000"/>
            </a:spcAft>
          </a:pPr>
          <a:r>
            <a:rPr lang="en-US" sz="2000" b="1" kern="1200" baseline="0" dirty="0" smtClean="0">
              <a:latin typeface="Calibri" pitchFamily="34" charset="0"/>
            </a:rPr>
            <a:t>Adaptations of the Leaves for Photosynthesis</a:t>
          </a:r>
          <a:endParaRPr lang="en-US" sz="2000" b="1" kern="1200" dirty="0">
            <a:latin typeface="Calibri" pitchFamily="34" charset="0"/>
          </a:endParaRPr>
        </a:p>
      </dsp:txBody>
      <dsp:txXfrm>
        <a:off x="393349" y="2170089"/>
        <a:ext cx="5004502" cy="580413"/>
      </dsp:txXfrm>
    </dsp:sp>
    <dsp:sp modelId="{A5FB99B9-9B8D-4382-9FED-15BC1E9BAACA}">
      <dsp:nvSpPr>
        <dsp:cNvPr id="0" name=""/>
        <dsp:cNvSpPr/>
      </dsp:nvSpPr>
      <dsp:spPr>
        <a:xfrm>
          <a:off x="0" y="3118501"/>
          <a:ext cx="7239000" cy="277200"/>
        </a:xfrm>
        <a:prstGeom prst="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307CF6-8369-4479-9B68-41C5CCBF7AAB}">
      <dsp:nvSpPr>
        <dsp:cNvPr id="0" name=""/>
        <dsp:cNvSpPr/>
      </dsp:nvSpPr>
      <dsp:spPr>
        <a:xfrm>
          <a:off x="361950" y="2956141"/>
          <a:ext cx="5067300" cy="324720"/>
        </a:xfrm>
        <a:prstGeom prst="round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89000" rtl="0">
            <a:lnSpc>
              <a:spcPct val="90000"/>
            </a:lnSpc>
            <a:spcBef>
              <a:spcPct val="0"/>
            </a:spcBef>
            <a:spcAft>
              <a:spcPct val="35000"/>
            </a:spcAft>
          </a:pPr>
          <a:r>
            <a:rPr lang="en-US" sz="2000" b="1" kern="1200" baseline="0" dirty="0" smtClean="0">
              <a:latin typeface="Calibri" pitchFamily="34" charset="0"/>
            </a:rPr>
            <a:t>Biological Importance of Photosynthesis</a:t>
          </a:r>
          <a:endParaRPr lang="en-US" sz="2000" b="1" kern="1200" dirty="0">
            <a:latin typeface="Calibri" pitchFamily="34" charset="0"/>
          </a:endParaRPr>
        </a:p>
      </dsp:txBody>
      <dsp:txXfrm>
        <a:off x="377802" y="2971993"/>
        <a:ext cx="5035596" cy="293016"/>
      </dsp:txXfrm>
    </dsp:sp>
    <dsp:sp modelId="{4F53BD87-6450-441C-88DD-A0A5E940D248}">
      <dsp:nvSpPr>
        <dsp:cNvPr id="0" name=""/>
        <dsp:cNvSpPr/>
      </dsp:nvSpPr>
      <dsp:spPr>
        <a:xfrm>
          <a:off x="0" y="3617461"/>
          <a:ext cx="7239000" cy="277200"/>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BCC1F5-E2CB-4756-BDD3-CB7527005DF6}">
      <dsp:nvSpPr>
        <dsp:cNvPr id="0" name=""/>
        <dsp:cNvSpPr/>
      </dsp:nvSpPr>
      <dsp:spPr>
        <a:xfrm>
          <a:off x="361950" y="3455101"/>
          <a:ext cx="5067300" cy="324720"/>
        </a:xfrm>
        <a:prstGeom prst="round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89000" rtl="0">
            <a:lnSpc>
              <a:spcPct val="90000"/>
            </a:lnSpc>
            <a:spcBef>
              <a:spcPct val="0"/>
            </a:spcBef>
            <a:spcAft>
              <a:spcPct val="35000"/>
            </a:spcAft>
          </a:pPr>
          <a:r>
            <a:rPr lang="en-US" sz="2000" b="1" kern="1200" baseline="0" dirty="0" smtClean="0">
              <a:latin typeface="Calibri" pitchFamily="34" charset="0"/>
            </a:rPr>
            <a:t>Greenhouse</a:t>
          </a:r>
          <a:endParaRPr lang="en-US" sz="2000" b="1" kern="1200" dirty="0">
            <a:latin typeface="Calibri" pitchFamily="34" charset="0"/>
          </a:endParaRPr>
        </a:p>
      </dsp:txBody>
      <dsp:txXfrm>
        <a:off x="377802" y="3470953"/>
        <a:ext cx="5035596" cy="293016"/>
      </dsp:txXfrm>
    </dsp:sp>
    <dsp:sp modelId="{C9086DF9-14DF-4403-8E88-09C229960A9D}">
      <dsp:nvSpPr>
        <dsp:cNvPr id="0" name=""/>
        <dsp:cNvSpPr/>
      </dsp:nvSpPr>
      <dsp:spPr>
        <a:xfrm>
          <a:off x="0" y="4426587"/>
          <a:ext cx="7239000" cy="277200"/>
        </a:xfrm>
        <a:prstGeom prst="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EFF76C-E5B3-444D-9A2F-524691A37B78}">
      <dsp:nvSpPr>
        <dsp:cNvPr id="0" name=""/>
        <dsp:cNvSpPr/>
      </dsp:nvSpPr>
      <dsp:spPr>
        <a:xfrm>
          <a:off x="361950" y="3954061"/>
          <a:ext cx="5067300" cy="634886"/>
        </a:xfrm>
        <a:prstGeom prst="round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00100" rtl="0">
            <a:lnSpc>
              <a:spcPct val="90000"/>
            </a:lnSpc>
            <a:spcBef>
              <a:spcPct val="0"/>
            </a:spcBef>
            <a:spcAft>
              <a:spcPct val="35000"/>
            </a:spcAft>
          </a:pPr>
          <a:r>
            <a:rPr lang="en-US" sz="1800" b="1" kern="1200" baseline="0" dirty="0" smtClean="0">
              <a:latin typeface="Calibri" pitchFamily="34" charset="0"/>
            </a:rPr>
            <a:t>Role of Carbon Dioxide Enrichment, Optimal Light, Temperature in Greenhouse Systems</a:t>
          </a:r>
          <a:endParaRPr lang="en-US" sz="1800" b="1" kern="1200" baseline="0" dirty="0">
            <a:latin typeface="Calibri" pitchFamily="34" charset="0"/>
          </a:endParaRPr>
        </a:p>
      </dsp:txBody>
      <dsp:txXfrm>
        <a:off x="392943" y="3985054"/>
        <a:ext cx="5005314" cy="5729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0924250-D6B2-4CBC-BE1F-3F3DB2175076}" type="datetimeFigureOut">
              <a:rPr lang="en-US" smtClean="0"/>
              <a:pPr/>
              <a:t>4/11/2013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10CCB2F-9CE5-4F79-A3C4-74D09C9859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924250-D6B2-4CBC-BE1F-3F3DB2175076}" type="datetimeFigureOut">
              <a:rPr lang="en-US" smtClean="0"/>
              <a:pPr/>
              <a:t>4/11/2013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0CCB2F-9CE5-4F79-A3C4-74D09C9859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0924250-D6B2-4CBC-BE1F-3F3DB2175076}" type="datetimeFigureOut">
              <a:rPr lang="en-US" smtClean="0"/>
              <a:pPr/>
              <a:t>4/11/2013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10CCB2F-9CE5-4F79-A3C4-74D09C9859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924250-D6B2-4CBC-BE1F-3F3DB2175076}" type="datetimeFigureOut">
              <a:rPr lang="en-US" smtClean="0"/>
              <a:pPr/>
              <a:t>4/11/2013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0CCB2F-9CE5-4F79-A3C4-74D09C9859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0924250-D6B2-4CBC-BE1F-3F3DB2175076}" type="datetimeFigureOut">
              <a:rPr lang="en-US" smtClean="0"/>
              <a:pPr/>
              <a:t>4/11/2013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10CCB2F-9CE5-4F79-A3C4-74D09C9859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924250-D6B2-4CBC-BE1F-3F3DB2175076}" type="datetimeFigureOut">
              <a:rPr lang="en-US" smtClean="0"/>
              <a:pPr/>
              <a:t>4/11/2013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0CCB2F-9CE5-4F79-A3C4-74D09C9859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924250-D6B2-4CBC-BE1F-3F3DB2175076}" type="datetimeFigureOut">
              <a:rPr lang="en-US" smtClean="0"/>
              <a:pPr/>
              <a:t>4/11/2013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10CCB2F-9CE5-4F79-A3C4-74D09C9859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924250-D6B2-4CBC-BE1F-3F3DB2175076}" type="datetimeFigureOut">
              <a:rPr lang="en-US" smtClean="0"/>
              <a:pPr/>
              <a:t>4/11/2013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10CCB2F-9CE5-4F79-A3C4-74D09C9859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0924250-D6B2-4CBC-BE1F-3F3DB2175076}" type="datetimeFigureOut">
              <a:rPr lang="en-US" smtClean="0"/>
              <a:pPr/>
              <a:t>4/11/2013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10CCB2F-9CE5-4F79-A3C4-74D09C9859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924250-D6B2-4CBC-BE1F-3F3DB2175076}" type="datetimeFigureOut">
              <a:rPr lang="en-US" smtClean="0"/>
              <a:pPr/>
              <a:t>4/11/2013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0CCB2F-9CE5-4F79-A3C4-74D09C9859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0924250-D6B2-4CBC-BE1F-3F3DB2175076}" type="datetimeFigureOut">
              <a:rPr lang="en-US" smtClean="0"/>
              <a:pPr/>
              <a:t>4/11/2013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0CCB2F-9CE5-4F79-A3C4-74D09C98592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0924250-D6B2-4CBC-BE1F-3F3DB2175076}" type="datetimeFigureOut">
              <a:rPr lang="en-US" smtClean="0"/>
              <a:pPr/>
              <a:t>4/11/2013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10CCB2F-9CE5-4F79-A3C4-74D09C9859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5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5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5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5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5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5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6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MY" sz="4400" dirty="0" smtClean="0">
                <a:solidFill>
                  <a:schemeClr val="bg1"/>
                </a:solidFill>
                <a:latin typeface="Calibri" pitchFamily="34" charset="0"/>
              </a:rPr>
              <a:t>Life sciences Grade 11 CAPS</a:t>
            </a:r>
            <a:r>
              <a:rPr lang="en-MY" dirty="0" smtClean="0"/>
              <a:t/>
            </a:r>
            <a:br>
              <a:rPr lang="en-MY" dirty="0" smtClean="0"/>
            </a:br>
            <a:r>
              <a:rPr lang="en-MY" sz="2200" dirty="0" smtClean="0">
                <a:solidFill>
                  <a:schemeClr val="bg1"/>
                </a:solidFill>
                <a:latin typeface="Calibri" pitchFamily="34" charset="0"/>
              </a:rPr>
              <a:t>structured, clear, practical - Helping teachers unlock the power of NCS</a:t>
            </a:r>
            <a:endParaRPr lang="en-US" sz="2200" dirty="0"/>
          </a:p>
        </p:txBody>
      </p:sp>
      <p:sp>
        <p:nvSpPr>
          <p:cNvPr id="6" name="Text Placeholder 5"/>
          <p:cNvSpPr>
            <a:spLocks noGrp="1"/>
          </p:cNvSpPr>
          <p:nvPr>
            <p:ph type="body" sz="half" idx="2"/>
          </p:nvPr>
        </p:nvSpPr>
        <p:spPr/>
        <p:txBody>
          <a:bodyPr>
            <a:normAutofit/>
          </a:bodyPr>
          <a:lstStyle/>
          <a:p>
            <a:r>
              <a:rPr lang="en-US" sz="2000" b="1" dirty="0" smtClean="0">
                <a:latin typeface="Calibri" pitchFamily="34" charset="0"/>
              </a:rPr>
              <a:t>KNOWLEDGE AREA: </a:t>
            </a:r>
          </a:p>
          <a:p>
            <a:r>
              <a:rPr lang="en-US" sz="2000" b="1" dirty="0" smtClean="0">
                <a:latin typeface="Calibri" pitchFamily="34" charset="0"/>
              </a:rPr>
              <a:t> Life Process in Plants and Animals.</a:t>
            </a:r>
          </a:p>
          <a:p>
            <a:endParaRPr lang="en-US" sz="2000" b="1" dirty="0" smtClean="0">
              <a:latin typeface="Calibri" pitchFamily="34" charset="0"/>
            </a:endParaRPr>
          </a:p>
          <a:p>
            <a:r>
              <a:rPr lang="en-US" sz="2000" b="1" dirty="0" smtClean="0">
                <a:latin typeface="Calibri" pitchFamily="34" charset="0"/>
              </a:rPr>
              <a:t>TOPIC 2: Photosynthesis</a:t>
            </a:r>
            <a:endParaRPr lang="en-US" sz="2000" dirty="0"/>
          </a:p>
        </p:txBody>
      </p:sp>
      <p:pic>
        <p:nvPicPr>
          <p:cNvPr id="14" name="Picture Placeholder 13" descr="photosynthesis.jpg"/>
          <p:cNvPicPr>
            <a:picLocks noGrp="1" noChangeAspect="1"/>
          </p:cNvPicPr>
          <p:nvPr>
            <p:ph type="pic" idx="1"/>
          </p:nvPr>
        </p:nvPicPr>
        <p:blipFill>
          <a:blip r:embed="rId2" cstate="print"/>
          <a:srcRect t="9829" b="9829"/>
          <a:stretch>
            <a:fillRect/>
          </a:stretch>
        </p:blipFill>
        <p:spPr/>
      </p:pic>
      <p:sp>
        <p:nvSpPr>
          <p:cNvPr id="7" name="Rectangle 6"/>
          <p:cNvSpPr/>
          <p:nvPr/>
        </p:nvSpPr>
        <p:spPr>
          <a:xfrm>
            <a:off x="5638800" y="5334000"/>
            <a:ext cx="3276600" cy="830997"/>
          </a:xfrm>
          <a:prstGeom prst="rect">
            <a:avLst/>
          </a:prstGeom>
        </p:spPr>
        <p:txBody>
          <a:bodyPr wrap="square">
            <a:spAutoFit/>
          </a:bodyPr>
          <a:lstStyle/>
          <a:p>
            <a:pPr algn="ctr"/>
            <a:r>
              <a:rPr lang="en-US" sz="2400" b="1" dirty="0" smtClean="0">
                <a:solidFill>
                  <a:srgbClr val="FFFF00"/>
                </a:solidFill>
                <a:latin typeface="Calibri" pitchFamily="34" charset="0"/>
              </a:rPr>
              <a:t>Photosynthesis: </a:t>
            </a:r>
          </a:p>
          <a:p>
            <a:pPr algn="ctr"/>
            <a:r>
              <a:rPr lang="en-US" sz="2400" b="1" dirty="0" smtClean="0">
                <a:solidFill>
                  <a:srgbClr val="FFFF00"/>
                </a:solidFill>
                <a:latin typeface="Calibri" pitchFamily="34" charset="0"/>
              </a:rPr>
              <a:t>The Process</a:t>
            </a:r>
            <a:endParaRPr lang="en-US" sz="2400" b="1" dirty="0">
              <a:solidFill>
                <a:srgbClr val="FFFF00"/>
              </a:solidFill>
              <a:latin typeface="Calibri" pitchFamily="34" charset="0"/>
            </a:endParaRP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791200"/>
            <a:ext cx="31242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0" y="5486400"/>
            <a:ext cx="156184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The process of photosynthesis:</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Calibri" pitchFamily="34" charset="0"/>
              </a:rPr>
              <a:t>The process can be divided into </a:t>
            </a:r>
            <a:r>
              <a:rPr lang="en-US" sz="4000" b="1" dirty="0" smtClean="0">
                <a:solidFill>
                  <a:schemeClr val="accent6">
                    <a:lumMod val="75000"/>
                  </a:schemeClr>
                </a:solidFill>
                <a:latin typeface="Calibri" pitchFamily="34" charset="0"/>
              </a:rPr>
              <a:t>2</a:t>
            </a:r>
            <a:r>
              <a:rPr lang="en-US" b="1" dirty="0" smtClean="0">
                <a:solidFill>
                  <a:schemeClr val="accent6">
                    <a:lumMod val="75000"/>
                  </a:schemeClr>
                </a:solidFill>
                <a:latin typeface="Calibri" pitchFamily="34" charset="0"/>
              </a:rPr>
              <a:t> phases</a:t>
            </a:r>
            <a:r>
              <a:rPr lang="en-US" dirty="0" smtClean="0">
                <a:latin typeface="Calibri" pitchFamily="34" charset="0"/>
              </a:rPr>
              <a:t>:</a:t>
            </a:r>
          </a:p>
          <a:p>
            <a:r>
              <a:rPr lang="en-US" dirty="0" smtClean="0">
                <a:latin typeface="Calibri" pitchFamily="34" charset="0"/>
              </a:rPr>
              <a:t>These are the:</a:t>
            </a:r>
          </a:p>
          <a:p>
            <a:pPr marL="514350" indent="-514350">
              <a:buFont typeface="+mj-lt"/>
              <a:buAutoNum type="arabicPeriod"/>
            </a:pPr>
            <a:r>
              <a:rPr lang="en-US" dirty="0" smtClean="0">
                <a:latin typeface="Calibri" pitchFamily="34" charset="0"/>
              </a:rPr>
              <a:t>The light phase</a:t>
            </a:r>
          </a:p>
          <a:p>
            <a:pPr marL="514350" indent="-514350">
              <a:buFont typeface="+mj-lt"/>
              <a:buAutoNum type="arabicPeriod"/>
            </a:pPr>
            <a:r>
              <a:rPr lang="en-US" dirty="0" smtClean="0">
                <a:latin typeface="Calibri" pitchFamily="34" charset="0"/>
              </a:rPr>
              <a:t>The dark phase</a:t>
            </a:r>
          </a:p>
          <a:p>
            <a:pPr marL="514350" indent="-514350">
              <a:buFont typeface="+mj-lt"/>
              <a:buAutoNum type="arabicPeriod"/>
            </a:pPr>
            <a:endParaRPr lang="en-US" dirty="0" smtClean="0">
              <a:latin typeface="Calibri" pitchFamily="34" charset="0"/>
            </a:endParaRPr>
          </a:p>
          <a:p>
            <a:pPr marL="514350" indent="-514350">
              <a:buNone/>
            </a:pPr>
            <a:r>
              <a:rPr lang="en-US" b="1" dirty="0" smtClean="0">
                <a:latin typeface="Calibri" pitchFamily="34" charset="0"/>
              </a:rPr>
              <a:t>The Light Phase</a:t>
            </a:r>
            <a:r>
              <a:rPr lang="en-US" dirty="0" smtClean="0">
                <a:latin typeface="Calibri" pitchFamily="34" charset="0"/>
              </a:rPr>
              <a:t>:</a:t>
            </a:r>
          </a:p>
          <a:p>
            <a:pPr marL="514350" indent="-514350"/>
            <a:r>
              <a:rPr lang="en-US" dirty="0" smtClean="0">
                <a:latin typeface="Calibri" pitchFamily="34" charset="0"/>
              </a:rPr>
              <a:t>This phase is </a:t>
            </a:r>
            <a:r>
              <a:rPr lang="en-US" b="1" dirty="0" smtClean="0">
                <a:solidFill>
                  <a:srgbClr val="7030A0"/>
                </a:solidFill>
                <a:latin typeface="Calibri" pitchFamily="34" charset="0"/>
              </a:rPr>
              <a:t>dependent on light</a:t>
            </a:r>
            <a:r>
              <a:rPr lang="en-US" dirty="0" smtClean="0">
                <a:latin typeface="Calibri" pitchFamily="34" charset="0"/>
              </a:rPr>
              <a:t>.  </a:t>
            </a:r>
          </a:p>
          <a:p>
            <a:pPr marL="514350" indent="-514350"/>
            <a:r>
              <a:rPr lang="en-US" dirty="0" smtClean="0">
                <a:latin typeface="Calibri" pitchFamily="34" charset="0"/>
              </a:rPr>
              <a:t>This means that if </a:t>
            </a:r>
            <a:r>
              <a:rPr lang="en-US" b="1" dirty="0" smtClean="0">
                <a:solidFill>
                  <a:schemeClr val="accent5">
                    <a:lumMod val="75000"/>
                  </a:schemeClr>
                </a:solidFill>
                <a:latin typeface="Calibri" pitchFamily="34" charset="0"/>
              </a:rPr>
              <a:t>light is not present </a:t>
            </a:r>
            <a:r>
              <a:rPr lang="en-US" dirty="0" smtClean="0">
                <a:latin typeface="Calibri" pitchFamily="34" charset="0"/>
              </a:rPr>
              <a:t>this </a:t>
            </a:r>
            <a:r>
              <a:rPr lang="en-US" b="1" dirty="0" smtClean="0">
                <a:solidFill>
                  <a:schemeClr val="accent5">
                    <a:lumMod val="75000"/>
                  </a:schemeClr>
                </a:solidFill>
                <a:latin typeface="Calibri" pitchFamily="34" charset="0"/>
              </a:rPr>
              <a:t>phase will not occur</a:t>
            </a:r>
            <a:r>
              <a:rPr lang="en-US" dirty="0" smtClean="0">
                <a:latin typeface="Calibri" pitchFamily="34" charset="0"/>
              </a:rPr>
              <a:t>. </a:t>
            </a:r>
          </a:p>
          <a:p>
            <a:pPr marL="514350" indent="-514350"/>
            <a:r>
              <a:rPr lang="en-US" dirty="0" smtClean="0">
                <a:latin typeface="Calibri" pitchFamily="34" charset="0"/>
              </a:rPr>
              <a:t>Therefore it </a:t>
            </a:r>
            <a:r>
              <a:rPr lang="en-US" b="1" dirty="0" smtClean="0">
                <a:solidFill>
                  <a:schemeClr val="accent4">
                    <a:lumMod val="75000"/>
                  </a:schemeClr>
                </a:solidFill>
                <a:latin typeface="Calibri" pitchFamily="34" charset="0"/>
              </a:rPr>
              <a:t>occurs</a:t>
            </a:r>
            <a:r>
              <a:rPr lang="en-US" dirty="0" smtClean="0">
                <a:latin typeface="Calibri" pitchFamily="34" charset="0"/>
              </a:rPr>
              <a:t> in the </a:t>
            </a:r>
            <a:r>
              <a:rPr lang="en-US" b="1" dirty="0" smtClean="0">
                <a:solidFill>
                  <a:schemeClr val="accent4">
                    <a:lumMod val="75000"/>
                  </a:schemeClr>
                </a:solidFill>
                <a:latin typeface="Calibri" pitchFamily="34" charset="0"/>
              </a:rPr>
              <a:t>presence of light</a:t>
            </a:r>
            <a:r>
              <a:rPr lang="en-US" dirty="0" smtClean="0">
                <a:latin typeface="Calibri" pitchFamily="34" charset="0"/>
              </a:rPr>
              <a:t>.</a:t>
            </a:r>
          </a:p>
          <a:p>
            <a:pPr marL="514350" indent="-514350"/>
            <a:r>
              <a:rPr lang="en-US" dirty="0" smtClean="0">
                <a:latin typeface="Calibri" pitchFamily="34" charset="0"/>
              </a:rPr>
              <a:t>This phase </a:t>
            </a:r>
            <a:r>
              <a:rPr lang="en-US" b="1" dirty="0" smtClean="0">
                <a:solidFill>
                  <a:schemeClr val="accent3">
                    <a:lumMod val="75000"/>
                  </a:schemeClr>
                </a:solidFill>
                <a:latin typeface="Calibri" pitchFamily="34" charset="0"/>
              </a:rPr>
              <a:t>takes place </a:t>
            </a:r>
            <a:r>
              <a:rPr lang="en-US" dirty="0" smtClean="0">
                <a:latin typeface="Calibri" pitchFamily="34" charset="0"/>
              </a:rPr>
              <a:t>in the </a:t>
            </a:r>
            <a:r>
              <a:rPr lang="en-US" b="1" dirty="0" smtClean="0">
                <a:solidFill>
                  <a:schemeClr val="accent3">
                    <a:lumMod val="75000"/>
                  </a:schemeClr>
                </a:solidFill>
                <a:latin typeface="Calibri" pitchFamily="34" charset="0"/>
              </a:rPr>
              <a:t>grana </a:t>
            </a:r>
            <a:r>
              <a:rPr lang="en-US" dirty="0" smtClean="0">
                <a:latin typeface="Calibri" pitchFamily="34" charset="0"/>
              </a:rPr>
              <a:t>of the </a:t>
            </a:r>
            <a:r>
              <a:rPr lang="en-US" b="1" dirty="0" smtClean="0">
                <a:solidFill>
                  <a:schemeClr val="accent3">
                    <a:lumMod val="75000"/>
                  </a:schemeClr>
                </a:solidFill>
                <a:latin typeface="Calibri" pitchFamily="34" charset="0"/>
              </a:rPr>
              <a:t>chloroplast</a:t>
            </a:r>
            <a:r>
              <a:rPr lang="en-US" dirty="0" smtClean="0">
                <a:latin typeface="Calibri" pitchFamily="34" charset="0"/>
              </a:rPr>
              <a:t>.</a:t>
            </a:r>
          </a:p>
          <a:p>
            <a:pPr marL="514350" indent="-514350">
              <a:buNone/>
            </a:pPr>
            <a:endParaRPr lang="en-US"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The process of photosynthesis: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Calibri" pitchFamily="34" charset="0"/>
              </a:rPr>
              <a:t>Because the </a:t>
            </a:r>
            <a:r>
              <a:rPr lang="en-US" b="1" dirty="0" smtClean="0">
                <a:solidFill>
                  <a:schemeClr val="accent3">
                    <a:lumMod val="75000"/>
                  </a:schemeClr>
                </a:solidFill>
                <a:latin typeface="Calibri" pitchFamily="34" charset="0"/>
              </a:rPr>
              <a:t>grana </a:t>
            </a:r>
            <a:r>
              <a:rPr lang="en-US" dirty="0" smtClean="0">
                <a:latin typeface="Calibri" pitchFamily="34" charset="0"/>
              </a:rPr>
              <a:t>contain the </a:t>
            </a:r>
            <a:r>
              <a:rPr lang="en-US" b="1" dirty="0" smtClean="0">
                <a:solidFill>
                  <a:schemeClr val="accent3">
                    <a:lumMod val="75000"/>
                  </a:schemeClr>
                </a:solidFill>
                <a:latin typeface="Calibri" pitchFamily="34" charset="0"/>
              </a:rPr>
              <a:t>chlorophyll</a:t>
            </a:r>
            <a:r>
              <a:rPr lang="en-US" dirty="0" smtClean="0">
                <a:latin typeface="Calibri" pitchFamily="34" charset="0"/>
              </a:rPr>
              <a:t>.</a:t>
            </a:r>
          </a:p>
          <a:p>
            <a:r>
              <a:rPr lang="en-US" dirty="0" smtClean="0">
                <a:latin typeface="Calibri" pitchFamily="34" charset="0"/>
              </a:rPr>
              <a:t>The </a:t>
            </a:r>
            <a:r>
              <a:rPr lang="en-US" b="1" dirty="0" smtClean="0">
                <a:solidFill>
                  <a:schemeClr val="accent2">
                    <a:lumMod val="75000"/>
                  </a:schemeClr>
                </a:solidFill>
                <a:latin typeface="Calibri" pitchFamily="34" charset="0"/>
              </a:rPr>
              <a:t>chlorophyll absorbs the radiant energy from the sun</a:t>
            </a:r>
            <a:r>
              <a:rPr lang="en-US" dirty="0" smtClean="0">
                <a:latin typeface="Calibri" pitchFamily="34" charset="0"/>
              </a:rPr>
              <a:t>.</a:t>
            </a:r>
          </a:p>
          <a:p>
            <a:r>
              <a:rPr lang="en-US" b="1" dirty="0" smtClean="0">
                <a:latin typeface="Calibri" pitchFamily="34" charset="0"/>
              </a:rPr>
              <a:t>This radiant energy is used in 2 ways</a:t>
            </a:r>
            <a:r>
              <a:rPr lang="en-US" dirty="0" smtClean="0">
                <a:latin typeface="Calibri" pitchFamily="34" charset="0"/>
              </a:rPr>
              <a:t>:</a:t>
            </a:r>
          </a:p>
          <a:p>
            <a:pPr marL="514350" indent="-514350">
              <a:buFont typeface="+mj-lt"/>
              <a:buAutoNum type="arabicPeriod"/>
            </a:pPr>
            <a:r>
              <a:rPr lang="en-US" dirty="0" smtClean="0">
                <a:latin typeface="Calibri" pitchFamily="34" charset="0"/>
              </a:rPr>
              <a:t>It is used to form </a:t>
            </a:r>
            <a:r>
              <a:rPr lang="en-US" sz="4000" b="1" dirty="0" smtClean="0">
                <a:solidFill>
                  <a:schemeClr val="accent1">
                    <a:lumMod val="75000"/>
                  </a:schemeClr>
                </a:solidFill>
                <a:latin typeface="Calibri" pitchFamily="34" charset="0"/>
              </a:rPr>
              <a:t>ATP</a:t>
            </a:r>
            <a:r>
              <a:rPr lang="en-US" dirty="0" smtClean="0">
                <a:latin typeface="Calibri" pitchFamily="34" charset="0"/>
              </a:rPr>
              <a:t>.  ATP is an </a:t>
            </a:r>
            <a:r>
              <a:rPr lang="en-US" b="1" dirty="0" smtClean="0">
                <a:solidFill>
                  <a:schemeClr val="accent1">
                    <a:lumMod val="75000"/>
                  </a:schemeClr>
                </a:solidFill>
                <a:latin typeface="Calibri" pitchFamily="34" charset="0"/>
              </a:rPr>
              <a:t>energy carrier</a:t>
            </a:r>
            <a:r>
              <a:rPr lang="en-US" dirty="0" smtClean="0">
                <a:latin typeface="Calibri" pitchFamily="34" charset="0"/>
              </a:rPr>
              <a:t>.  It stands for </a:t>
            </a:r>
            <a:r>
              <a:rPr lang="en-US" b="1" dirty="0" smtClean="0">
                <a:solidFill>
                  <a:schemeClr val="accent1">
                    <a:lumMod val="75000"/>
                  </a:schemeClr>
                </a:solidFill>
                <a:latin typeface="Calibri" pitchFamily="34" charset="0"/>
              </a:rPr>
              <a:t>Adenosine Triphosphate</a:t>
            </a:r>
            <a:r>
              <a:rPr lang="en-US" dirty="0" smtClean="0">
                <a:latin typeface="Calibri" pitchFamily="34" charset="0"/>
              </a:rPr>
              <a:t>.</a:t>
            </a:r>
          </a:p>
          <a:p>
            <a:pPr marL="514350" indent="-514350">
              <a:buFont typeface="+mj-lt"/>
              <a:buAutoNum type="arabicPeriod"/>
            </a:pPr>
            <a:r>
              <a:rPr lang="en-US" dirty="0" smtClean="0">
                <a:latin typeface="Calibri" pitchFamily="34" charset="0"/>
              </a:rPr>
              <a:t>The </a:t>
            </a:r>
            <a:r>
              <a:rPr lang="en-US" b="1" dirty="0" smtClean="0">
                <a:solidFill>
                  <a:schemeClr val="tx2">
                    <a:lumMod val="75000"/>
                  </a:schemeClr>
                </a:solidFill>
                <a:latin typeface="Calibri" pitchFamily="34" charset="0"/>
              </a:rPr>
              <a:t>energy</a:t>
            </a:r>
            <a:r>
              <a:rPr lang="en-US" dirty="0" smtClean="0">
                <a:latin typeface="Calibri" pitchFamily="34" charset="0"/>
              </a:rPr>
              <a:t> is also </a:t>
            </a:r>
            <a:r>
              <a:rPr lang="en-US" b="1" dirty="0" smtClean="0">
                <a:solidFill>
                  <a:schemeClr val="tx2">
                    <a:lumMod val="75000"/>
                  </a:schemeClr>
                </a:solidFill>
                <a:latin typeface="Calibri" pitchFamily="34" charset="0"/>
              </a:rPr>
              <a:t>used</a:t>
            </a:r>
            <a:r>
              <a:rPr lang="en-US" dirty="0" smtClean="0">
                <a:latin typeface="Calibri" pitchFamily="34" charset="0"/>
              </a:rPr>
              <a:t> to </a:t>
            </a:r>
            <a:r>
              <a:rPr lang="en-US" b="1" dirty="0" smtClean="0">
                <a:solidFill>
                  <a:schemeClr val="tx2">
                    <a:lumMod val="75000"/>
                  </a:schemeClr>
                </a:solidFill>
                <a:latin typeface="Calibri" pitchFamily="34" charset="0"/>
              </a:rPr>
              <a:t>split the water </a:t>
            </a:r>
            <a:r>
              <a:rPr lang="en-US" dirty="0" smtClean="0">
                <a:latin typeface="Calibri" pitchFamily="34" charset="0"/>
              </a:rPr>
              <a:t>molecule into </a:t>
            </a:r>
            <a:r>
              <a:rPr lang="en-US" b="1" dirty="0" smtClean="0">
                <a:solidFill>
                  <a:schemeClr val="tx2">
                    <a:lumMod val="75000"/>
                  </a:schemeClr>
                </a:solidFill>
                <a:latin typeface="Calibri" pitchFamily="34" charset="0"/>
              </a:rPr>
              <a:t>hydrogen and oxygen</a:t>
            </a:r>
            <a:r>
              <a:rPr lang="en-US" dirty="0" smtClean="0">
                <a:latin typeface="Calibri" pitchFamily="34" charset="0"/>
              </a:rPr>
              <a:t>.</a:t>
            </a:r>
          </a:p>
          <a:p>
            <a:pPr marL="514350" indent="-514350"/>
            <a:r>
              <a:rPr lang="en-US" dirty="0" smtClean="0">
                <a:latin typeface="Calibri" pitchFamily="34" charset="0"/>
              </a:rPr>
              <a:t>These </a:t>
            </a:r>
            <a:r>
              <a:rPr lang="en-US" b="1" dirty="0" smtClean="0">
                <a:solidFill>
                  <a:srgbClr val="7030A0"/>
                </a:solidFill>
                <a:latin typeface="Calibri" pitchFamily="34" charset="0"/>
              </a:rPr>
              <a:t>hydrogen atoms </a:t>
            </a:r>
            <a:r>
              <a:rPr lang="en-US" dirty="0" smtClean="0">
                <a:latin typeface="Calibri" pitchFamily="34" charset="0"/>
              </a:rPr>
              <a:t>are </a:t>
            </a:r>
            <a:r>
              <a:rPr lang="en-US" b="1" dirty="0" smtClean="0">
                <a:solidFill>
                  <a:srgbClr val="7030A0"/>
                </a:solidFill>
                <a:latin typeface="Calibri" pitchFamily="34" charset="0"/>
              </a:rPr>
              <a:t>high energy atoms</a:t>
            </a:r>
            <a:r>
              <a:rPr lang="en-US" dirty="0" smtClean="0">
                <a:latin typeface="Calibri" pitchFamily="34" charset="0"/>
              </a:rPr>
              <a:t>.  They combine with </a:t>
            </a:r>
            <a:r>
              <a:rPr lang="en-US" b="1" dirty="0" smtClean="0">
                <a:solidFill>
                  <a:srgbClr val="7030A0"/>
                </a:solidFill>
                <a:latin typeface="Calibri" pitchFamily="34" charset="0"/>
              </a:rPr>
              <a:t>coenzymes</a:t>
            </a:r>
            <a:r>
              <a:rPr lang="en-US" dirty="0" smtClean="0">
                <a:latin typeface="Calibri" pitchFamily="34" charset="0"/>
              </a:rPr>
              <a:t> that </a:t>
            </a:r>
            <a:r>
              <a:rPr lang="en-US" b="1" dirty="0" smtClean="0">
                <a:solidFill>
                  <a:srgbClr val="7030A0"/>
                </a:solidFill>
                <a:latin typeface="Calibri" pitchFamily="34" charset="0"/>
              </a:rPr>
              <a:t>carry them to the dark phase</a:t>
            </a:r>
            <a:r>
              <a:rPr lang="en-US" dirty="0" smtClean="0">
                <a:latin typeface="Calibri" pitchFamily="34" charset="0"/>
              </a:rPr>
              <a:t>.  </a:t>
            </a:r>
          </a:p>
          <a:p>
            <a:pPr marL="514350" indent="-514350"/>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The process of photosynthesis:</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The </a:t>
            </a:r>
            <a:r>
              <a:rPr lang="en-US" b="1" dirty="0" smtClean="0">
                <a:solidFill>
                  <a:srgbClr val="002060"/>
                </a:solidFill>
                <a:latin typeface="Calibri" pitchFamily="34" charset="0"/>
              </a:rPr>
              <a:t>oxygen</a:t>
            </a:r>
            <a:r>
              <a:rPr lang="en-US" dirty="0" smtClean="0">
                <a:latin typeface="Calibri" pitchFamily="34" charset="0"/>
              </a:rPr>
              <a:t> is </a:t>
            </a:r>
            <a:r>
              <a:rPr lang="en-US" b="1" dirty="0" smtClean="0">
                <a:solidFill>
                  <a:srgbClr val="002060"/>
                </a:solidFill>
                <a:latin typeface="Calibri" pitchFamily="34" charset="0"/>
              </a:rPr>
              <a:t>released into the atmosphere </a:t>
            </a:r>
            <a:r>
              <a:rPr lang="en-US" dirty="0" smtClean="0">
                <a:latin typeface="Calibri" pitchFamily="34" charset="0"/>
              </a:rPr>
              <a:t>as a </a:t>
            </a:r>
            <a:r>
              <a:rPr lang="en-US" b="1" dirty="0" smtClean="0">
                <a:solidFill>
                  <a:srgbClr val="002060"/>
                </a:solidFill>
                <a:latin typeface="Calibri" pitchFamily="34" charset="0"/>
              </a:rPr>
              <a:t>by-product</a:t>
            </a:r>
            <a:r>
              <a:rPr lang="en-US" dirty="0" smtClean="0">
                <a:latin typeface="Calibri" pitchFamily="34" charset="0"/>
              </a:rPr>
              <a:t>.</a:t>
            </a:r>
          </a:p>
          <a:p>
            <a:r>
              <a:rPr lang="en-US" dirty="0" smtClean="0">
                <a:latin typeface="Calibri" pitchFamily="34" charset="0"/>
              </a:rPr>
              <a:t>The </a:t>
            </a:r>
            <a:r>
              <a:rPr lang="en-US" b="1" dirty="0" smtClean="0">
                <a:solidFill>
                  <a:srgbClr val="0070C0"/>
                </a:solidFill>
                <a:latin typeface="Calibri" pitchFamily="34" charset="0"/>
              </a:rPr>
              <a:t>oxygen leaves the leaves through the stomata</a:t>
            </a:r>
            <a:r>
              <a:rPr lang="en-US" dirty="0" smtClean="0">
                <a:latin typeface="Calibri" pitchFamily="34" charset="0"/>
              </a:rPr>
              <a:t>.</a:t>
            </a:r>
          </a:p>
          <a:p>
            <a:pPr>
              <a:buNone/>
            </a:pPr>
            <a:endParaRPr lang="en-US"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The process of photosynthesis:</a:t>
            </a: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Calibri" pitchFamily="34" charset="0"/>
              </a:rPr>
              <a:t>The Dark Phase</a:t>
            </a:r>
            <a:r>
              <a:rPr lang="en-US" dirty="0" smtClean="0">
                <a:latin typeface="Calibri" pitchFamily="34" charset="0"/>
              </a:rPr>
              <a:t>:</a:t>
            </a:r>
          </a:p>
          <a:p>
            <a:r>
              <a:rPr lang="en-US" dirty="0" smtClean="0">
                <a:latin typeface="Calibri" pitchFamily="34" charset="0"/>
              </a:rPr>
              <a:t>This phase is </a:t>
            </a:r>
            <a:r>
              <a:rPr lang="en-US" b="1" dirty="0" smtClean="0">
                <a:solidFill>
                  <a:srgbClr val="0070C0"/>
                </a:solidFill>
                <a:latin typeface="Calibri" pitchFamily="34" charset="0"/>
              </a:rPr>
              <a:t>independent of light</a:t>
            </a:r>
            <a:r>
              <a:rPr lang="en-US" dirty="0" smtClean="0">
                <a:latin typeface="Calibri" pitchFamily="34" charset="0"/>
              </a:rPr>
              <a:t>.</a:t>
            </a:r>
          </a:p>
          <a:p>
            <a:r>
              <a:rPr lang="en-US" dirty="0" smtClean="0">
                <a:latin typeface="Calibri" pitchFamily="34" charset="0"/>
              </a:rPr>
              <a:t>This means that it would </a:t>
            </a:r>
            <a:r>
              <a:rPr lang="en-US" b="1" dirty="0" smtClean="0">
                <a:solidFill>
                  <a:srgbClr val="00B0F0"/>
                </a:solidFill>
                <a:latin typeface="Calibri" pitchFamily="34" charset="0"/>
              </a:rPr>
              <a:t>occur whether light is present or not</a:t>
            </a:r>
            <a:r>
              <a:rPr lang="en-US" dirty="0" smtClean="0">
                <a:latin typeface="Calibri" pitchFamily="34" charset="0"/>
              </a:rPr>
              <a:t>.</a:t>
            </a:r>
          </a:p>
          <a:p>
            <a:r>
              <a:rPr lang="en-US" dirty="0" smtClean="0">
                <a:latin typeface="Calibri" pitchFamily="34" charset="0"/>
              </a:rPr>
              <a:t>This phase occurs in the </a:t>
            </a:r>
            <a:r>
              <a:rPr lang="en-US" b="1" dirty="0" smtClean="0">
                <a:solidFill>
                  <a:srgbClr val="00B050"/>
                </a:solidFill>
                <a:latin typeface="Calibri" pitchFamily="34" charset="0"/>
              </a:rPr>
              <a:t>stroma</a:t>
            </a:r>
            <a:r>
              <a:rPr lang="en-US" dirty="0" smtClean="0">
                <a:latin typeface="Calibri" pitchFamily="34" charset="0"/>
              </a:rPr>
              <a:t>.</a:t>
            </a:r>
          </a:p>
          <a:p>
            <a:r>
              <a:rPr lang="en-US" dirty="0" smtClean="0">
                <a:latin typeface="Calibri" pitchFamily="34" charset="0"/>
              </a:rPr>
              <a:t>The </a:t>
            </a:r>
            <a:r>
              <a:rPr lang="en-US" b="1" dirty="0" smtClean="0">
                <a:solidFill>
                  <a:srgbClr val="92D050"/>
                </a:solidFill>
                <a:latin typeface="Calibri" pitchFamily="34" charset="0"/>
              </a:rPr>
              <a:t>carbon dioxide </a:t>
            </a:r>
            <a:r>
              <a:rPr lang="en-US" dirty="0" smtClean="0">
                <a:latin typeface="Calibri" pitchFamily="34" charset="0"/>
              </a:rPr>
              <a:t>provides the </a:t>
            </a:r>
            <a:r>
              <a:rPr lang="en-US" b="1" dirty="0" smtClean="0">
                <a:solidFill>
                  <a:srgbClr val="92D050"/>
                </a:solidFill>
                <a:latin typeface="Calibri" pitchFamily="34" charset="0"/>
              </a:rPr>
              <a:t>carbon and oxygen</a:t>
            </a:r>
            <a:r>
              <a:rPr lang="en-US" dirty="0" smtClean="0">
                <a:latin typeface="Calibri" pitchFamily="34" charset="0"/>
              </a:rPr>
              <a:t>.</a:t>
            </a:r>
          </a:p>
          <a:p>
            <a:r>
              <a:rPr lang="en-US" dirty="0" smtClean="0">
                <a:latin typeface="Calibri" pitchFamily="34" charset="0"/>
              </a:rPr>
              <a:t>This </a:t>
            </a:r>
            <a:r>
              <a:rPr lang="en-US" b="1" dirty="0" smtClean="0">
                <a:solidFill>
                  <a:srgbClr val="FFC000"/>
                </a:solidFill>
                <a:latin typeface="Calibri" pitchFamily="34" charset="0"/>
              </a:rPr>
              <a:t>carbon and oxygen combine </a:t>
            </a:r>
            <a:r>
              <a:rPr lang="en-US" dirty="0" smtClean="0">
                <a:latin typeface="Calibri" pitchFamily="34" charset="0"/>
              </a:rPr>
              <a:t>with the </a:t>
            </a:r>
            <a:r>
              <a:rPr lang="en-US" b="1" dirty="0" smtClean="0">
                <a:solidFill>
                  <a:srgbClr val="FFC000"/>
                </a:solidFill>
                <a:latin typeface="Calibri" pitchFamily="34" charset="0"/>
              </a:rPr>
              <a:t>hydrogen atoms </a:t>
            </a:r>
            <a:r>
              <a:rPr lang="en-US" dirty="0" smtClean="0">
                <a:latin typeface="Calibri" pitchFamily="34" charset="0"/>
              </a:rPr>
              <a:t>of the </a:t>
            </a:r>
            <a:r>
              <a:rPr lang="en-US" b="1" dirty="0" smtClean="0">
                <a:solidFill>
                  <a:srgbClr val="FFC000"/>
                </a:solidFill>
                <a:latin typeface="Calibri" pitchFamily="34" charset="0"/>
              </a:rPr>
              <a:t>light phase </a:t>
            </a:r>
            <a:r>
              <a:rPr lang="en-US" dirty="0" smtClean="0">
                <a:latin typeface="Calibri" pitchFamily="34" charset="0"/>
              </a:rPr>
              <a:t>to form </a:t>
            </a:r>
            <a:r>
              <a:rPr lang="en-US" b="1" dirty="0" smtClean="0">
                <a:solidFill>
                  <a:srgbClr val="FFC000"/>
                </a:solidFill>
                <a:latin typeface="Calibri" pitchFamily="34" charset="0"/>
              </a:rPr>
              <a:t>high energy carbohydrates </a:t>
            </a:r>
            <a:r>
              <a:rPr lang="en-US" dirty="0" smtClean="0">
                <a:latin typeface="Calibri" pitchFamily="34" charset="0"/>
              </a:rPr>
              <a:t>such as </a:t>
            </a:r>
            <a:r>
              <a:rPr lang="en-US" b="1" dirty="0" smtClean="0">
                <a:solidFill>
                  <a:srgbClr val="FFC000"/>
                </a:solidFill>
                <a:latin typeface="Calibri" pitchFamily="34" charset="0"/>
              </a:rPr>
              <a:t>glucose</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The process of photosynthesis:</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This reaction requires a </a:t>
            </a:r>
            <a:r>
              <a:rPr lang="en-US" b="1" dirty="0" smtClean="0">
                <a:solidFill>
                  <a:srgbClr val="FF0000"/>
                </a:solidFill>
                <a:latin typeface="Calibri" pitchFamily="34" charset="0"/>
              </a:rPr>
              <a:t>lot of energy</a:t>
            </a:r>
            <a:r>
              <a:rPr lang="en-US" dirty="0" smtClean="0">
                <a:latin typeface="Calibri" pitchFamily="34" charset="0"/>
              </a:rPr>
              <a:t>.</a:t>
            </a:r>
          </a:p>
          <a:p>
            <a:r>
              <a:rPr lang="en-US" dirty="0" smtClean="0">
                <a:latin typeface="Calibri" pitchFamily="34" charset="0"/>
              </a:rPr>
              <a:t>The </a:t>
            </a:r>
            <a:r>
              <a:rPr lang="en-US" b="1" dirty="0" smtClean="0">
                <a:solidFill>
                  <a:srgbClr val="C00000"/>
                </a:solidFill>
                <a:latin typeface="Calibri" pitchFamily="34" charset="0"/>
              </a:rPr>
              <a:t>energy comes from the high energy hydrogen atoms and the ATP molecules</a:t>
            </a:r>
            <a:r>
              <a:rPr lang="en-US" dirty="0" smtClean="0">
                <a:latin typeface="Calibri" pitchFamily="34" charset="0"/>
              </a:rPr>
              <a:t>.</a:t>
            </a:r>
          </a:p>
          <a:p>
            <a:r>
              <a:rPr lang="en-US" dirty="0" smtClean="0">
                <a:latin typeface="Calibri" pitchFamily="34" charset="0"/>
              </a:rPr>
              <a:t>The reactions of the </a:t>
            </a:r>
            <a:r>
              <a:rPr lang="en-US" b="1" dirty="0" smtClean="0">
                <a:solidFill>
                  <a:schemeClr val="accent6">
                    <a:lumMod val="75000"/>
                  </a:schemeClr>
                </a:solidFill>
                <a:latin typeface="Calibri" pitchFamily="34" charset="0"/>
              </a:rPr>
              <a:t>dark phase are controlled by enzymes</a:t>
            </a:r>
            <a:r>
              <a:rPr lang="en-US" dirty="0" smtClean="0">
                <a:latin typeface="Calibri" pitchFamily="34" charset="0"/>
              </a:rPr>
              <a:t>.</a:t>
            </a:r>
          </a:p>
          <a:p>
            <a:endParaRPr lang="en-US"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Factors affecting the rate of photosynthesis:</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itchFamily="34" charset="0"/>
              </a:rPr>
              <a:t>The </a:t>
            </a:r>
            <a:r>
              <a:rPr lang="en-US" b="1" dirty="0" smtClean="0">
                <a:solidFill>
                  <a:srgbClr val="7030A0"/>
                </a:solidFill>
                <a:latin typeface="Calibri" pitchFamily="34" charset="0"/>
              </a:rPr>
              <a:t>rate of photosynthesis </a:t>
            </a:r>
            <a:r>
              <a:rPr lang="en-US" dirty="0" smtClean="0">
                <a:latin typeface="Calibri" pitchFamily="34" charset="0"/>
              </a:rPr>
              <a:t>is affected by both </a:t>
            </a:r>
            <a:r>
              <a:rPr lang="en-US" b="1" dirty="0" smtClean="0">
                <a:solidFill>
                  <a:srgbClr val="7030A0"/>
                </a:solidFill>
                <a:latin typeface="Calibri" pitchFamily="34" charset="0"/>
              </a:rPr>
              <a:t>external and internal factors</a:t>
            </a:r>
            <a:r>
              <a:rPr lang="en-US" dirty="0" smtClean="0">
                <a:latin typeface="Calibri" pitchFamily="34" charset="0"/>
              </a:rPr>
              <a:t>.</a:t>
            </a:r>
          </a:p>
          <a:p>
            <a:pPr>
              <a:buNone/>
            </a:pPr>
            <a:endParaRPr lang="en-US" dirty="0" smtClean="0">
              <a:latin typeface="Calibri" pitchFamily="34" charset="0"/>
            </a:endParaRPr>
          </a:p>
          <a:p>
            <a:pPr>
              <a:buNone/>
            </a:pPr>
            <a:r>
              <a:rPr lang="en-US" b="1" dirty="0" smtClean="0">
                <a:latin typeface="Calibri" pitchFamily="34" charset="0"/>
              </a:rPr>
              <a:t>INTERNAL FACTORS</a:t>
            </a:r>
            <a:r>
              <a:rPr lang="en-US" dirty="0" smtClean="0">
                <a:latin typeface="Calibri" pitchFamily="34" charset="0"/>
              </a:rPr>
              <a:t>:</a:t>
            </a:r>
          </a:p>
          <a:p>
            <a:r>
              <a:rPr lang="en-US" dirty="0" smtClean="0">
                <a:latin typeface="Calibri" pitchFamily="34" charset="0"/>
              </a:rPr>
              <a:t>There are many internal factors that affect photosynthesis. </a:t>
            </a:r>
          </a:p>
          <a:p>
            <a:r>
              <a:rPr lang="en-US" dirty="0" smtClean="0">
                <a:latin typeface="Calibri" pitchFamily="34" charset="0"/>
              </a:rPr>
              <a:t>However we shall only look at the leaves.</a:t>
            </a:r>
          </a:p>
          <a:p>
            <a:r>
              <a:rPr lang="en-US" dirty="0" smtClean="0">
                <a:latin typeface="Calibri" pitchFamily="34" charset="0"/>
              </a:rPr>
              <a:t>If the </a:t>
            </a:r>
            <a:r>
              <a:rPr lang="en-US" b="1" dirty="0" smtClean="0">
                <a:solidFill>
                  <a:srgbClr val="002060"/>
                </a:solidFill>
                <a:latin typeface="Calibri" pitchFamily="34" charset="0"/>
              </a:rPr>
              <a:t>leaves</a:t>
            </a:r>
            <a:r>
              <a:rPr lang="en-US" dirty="0" smtClean="0">
                <a:latin typeface="Calibri" pitchFamily="34" charset="0"/>
              </a:rPr>
              <a:t> allow </a:t>
            </a:r>
            <a:r>
              <a:rPr lang="en-US" b="1" dirty="0" smtClean="0">
                <a:solidFill>
                  <a:srgbClr val="002060"/>
                </a:solidFill>
                <a:latin typeface="Calibri" pitchFamily="34" charset="0"/>
              </a:rPr>
              <a:t>more light and carbon dioxide to enter</a:t>
            </a:r>
            <a:r>
              <a:rPr lang="en-US" dirty="0" smtClean="0">
                <a:latin typeface="Calibri" pitchFamily="34" charset="0"/>
              </a:rPr>
              <a:t> then </a:t>
            </a:r>
            <a:r>
              <a:rPr lang="en-US" b="1" dirty="0" smtClean="0">
                <a:solidFill>
                  <a:srgbClr val="002060"/>
                </a:solidFill>
                <a:latin typeface="Calibri" pitchFamily="34" charset="0"/>
              </a:rPr>
              <a:t>more photosynthesis will occur</a:t>
            </a:r>
            <a:r>
              <a:rPr lang="en-US" dirty="0" smtClean="0">
                <a:latin typeface="Calibri" pitchFamily="34" charset="0"/>
              </a:rPr>
              <a:t>.</a:t>
            </a:r>
          </a:p>
          <a:p>
            <a:r>
              <a:rPr lang="en-US" dirty="0" smtClean="0">
                <a:latin typeface="Calibri" pitchFamily="34" charset="0"/>
              </a:rPr>
              <a:t>Similarly the </a:t>
            </a:r>
            <a:r>
              <a:rPr lang="en-US" b="1" dirty="0" smtClean="0">
                <a:solidFill>
                  <a:srgbClr val="7030A0"/>
                </a:solidFill>
                <a:latin typeface="Calibri" pitchFamily="34" charset="0"/>
              </a:rPr>
              <a:t>rate of photosynthesis </a:t>
            </a:r>
            <a:r>
              <a:rPr lang="en-US" dirty="0" smtClean="0">
                <a:latin typeface="Calibri" pitchFamily="34" charset="0"/>
              </a:rPr>
              <a:t>will </a:t>
            </a:r>
            <a:r>
              <a:rPr lang="en-US" b="1" dirty="0" smtClean="0">
                <a:solidFill>
                  <a:srgbClr val="7030A0"/>
                </a:solidFill>
                <a:latin typeface="Calibri" pitchFamily="34" charset="0"/>
              </a:rPr>
              <a:t>decrease if less light and carbon dioxide enter the plant</a:t>
            </a:r>
            <a:r>
              <a:rPr lang="en-US" dirty="0" smtClean="0">
                <a:latin typeface="Calibri" pitchFamily="34" charset="0"/>
              </a:rPr>
              <a:t>.</a:t>
            </a:r>
          </a:p>
          <a:p>
            <a:endParaRPr lang="en-US"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Factors affecting the rate of photosynthesis:</a:t>
            </a: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Calibri" pitchFamily="34" charset="0"/>
              </a:rPr>
              <a:t>The following features will allow the leaf to absorb more sunlight and carbon dioxide  and therefore increase the rate of photosynthesis.</a:t>
            </a:r>
          </a:p>
          <a:p>
            <a:pPr marL="514350" indent="-514350">
              <a:buFont typeface="+mj-lt"/>
              <a:buAutoNum type="arabicPeriod"/>
            </a:pPr>
            <a:r>
              <a:rPr lang="en-US" dirty="0" smtClean="0">
                <a:latin typeface="Calibri" pitchFamily="34" charset="0"/>
              </a:rPr>
              <a:t>Leaves that have </a:t>
            </a:r>
            <a:r>
              <a:rPr lang="en-US" b="1" dirty="0" smtClean="0">
                <a:solidFill>
                  <a:srgbClr val="7030A0"/>
                </a:solidFill>
                <a:latin typeface="Calibri" pitchFamily="34" charset="0"/>
              </a:rPr>
              <a:t>large stomata </a:t>
            </a:r>
            <a:r>
              <a:rPr lang="en-US" dirty="0" smtClean="0">
                <a:latin typeface="Calibri" pitchFamily="34" charset="0"/>
              </a:rPr>
              <a:t>therefore </a:t>
            </a:r>
            <a:r>
              <a:rPr lang="en-US" b="1" dirty="0" smtClean="0">
                <a:solidFill>
                  <a:srgbClr val="7030A0"/>
                </a:solidFill>
                <a:latin typeface="Calibri" pitchFamily="34" charset="0"/>
              </a:rPr>
              <a:t>more carbon dioxide will enter the leaf</a:t>
            </a:r>
            <a:r>
              <a:rPr lang="en-US" dirty="0" smtClean="0">
                <a:latin typeface="Calibri" pitchFamily="34" charset="0"/>
              </a:rPr>
              <a:t>.</a:t>
            </a:r>
          </a:p>
          <a:p>
            <a:pPr marL="514350" indent="-514350">
              <a:buFont typeface="+mj-lt"/>
              <a:buAutoNum type="arabicPeriod"/>
            </a:pPr>
            <a:r>
              <a:rPr lang="en-US" dirty="0" smtClean="0">
                <a:latin typeface="Calibri" pitchFamily="34" charset="0"/>
              </a:rPr>
              <a:t>Leaves that have </a:t>
            </a:r>
            <a:r>
              <a:rPr lang="en-US" b="1" dirty="0" smtClean="0">
                <a:solidFill>
                  <a:srgbClr val="002060"/>
                </a:solidFill>
                <a:latin typeface="Calibri" pitchFamily="34" charset="0"/>
              </a:rPr>
              <a:t>many stomata</a:t>
            </a:r>
            <a:r>
              <a:rPr lang="en-US" dirty="0" smtClean="0">
                <a:latin typeface="Calibri" pitchFamily="34" charset="0"/>
              </a:rPr>
              <a:t>, ensures </a:t>
            </a:r>
            <a:r>
              <a:rPr lang="en-US" b="1" dirty="0" smtClean="0">
                <a:solidFill>
                  <a:srgbClr val="002060"/>
                </a:solidFill>
                <a:latin typeface="Calibri" pitchFamily="34" charset="0"/>
              </a:rPr>
              <a:t>more carbon dioxide enters the leaf</a:t>
            </a:r>
            <a:r>
              <a:rPr lang="en-US" dirty="0" smtClean="0">
                <a:latin typeface="Calibri" pitchFamily="34" charset="0"/>
              </a:rPr>
              <a:t>.</a:t>
            </a:r>
          </a:p>
          <a:p>
            <a:pPr marL="514350" indent="-514350">
              <a:buFont typeface="+mj-lt"/>
              <a:buAutoNum type="arabicPeriod"/>
            </a:pPr>
            <a:r>
              <a:rPr lang="en-US" b="1" dirty="0" smtClean="0">
                <a:solidFill>
                  <a:srgbClr val="0070C0"/>
                </a:solidFill>
                <a:latin typeface="Calibri" pitchFamily="34" charset="0"/>
              </a:rPr>
              <a:t>Large intercellular spaces </a:t>
            </a:r>
            <a:r>
              <a:rPr lang="en-US" dirty="0" smtClean="0">
                <a:latin typeface="Calibri" pitchFamily="34" charset="0"/>
              </a:rPr>
              <a:t>allows for the </a:t>
            </a:r>
            <a:r>
              <a:rPr lang="en-US" b="1" dirty="0" smtClean="0">
                <a:solidFill>
                  <a:srgbClr val="0070C0"/>
                </a:solidFill>
                <a:latin typeface="Calibri" pitchFamily="34" charset="0"/>
              </a:rPr>
              <a:t>quick and easy movement of gases and water to the chloroplast</a:t>
            </a:r>
            <a:r>
              <a:rPr lang="en-US" dirty="0" smtClean="0">
                <a:latin typeface="Calibri"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Factors affecting the rate of photosynthesis:</a:t>
            </a:r>
            <a:endParaRPr lang="en-US" dirty="0"/>
          </a:p>
        </p:txBody>
      </p:sp>
      <p:sp>
        <p:nvSpPr>
          <p:cNvPr id="3" name="Content Placeholder 2"/>
          <p:cNvSpPr>
            <a:spLocks noGrp="1"/>
          </p:cNvSpPr>
          <p:nvPr>
            <p:ph idx="1"/>
          </p:nvPr>
        </p:nvSpPr>
        <p:spPr/>
        <p:txBody>
          <a:bodyPr/>
          <a:lstStyle/>
          <a:p>
            <a:pPr marL="514350" indent="-514350">
              <a:buAutoNum type="arabicPeriod" startAt="4"/>
            </a:pPr>
            <a:r>
              <a:rPr lang="en-US" dirty="0" smtClean="0">
                <a:latin typeface="Calibri" pitchFamily="34" charset="0"/>
              </a:rPr>
              <a:t>A </a:t>
            </a:r>
            <a:r>
              <a:rPr lang="en-US" b="1" dirty="0" smtClean="0">
                <a:solidFill>
                  <a:srgbClr val="00B0F0"/>
                </a:solidFill>
                <a:latin typeface="Calibri" pitchFamily="34" charset="0"/>
              </a:rPr>
              <a:t>large amount of mesophyll tissue</a:t>
            </a:r>
            <a:r>
              <a:rPr lang="en-US" dirty="0" smtClean="0">
                <a:latin typeface="Calibri" pitchFamily="34" charset="0"/>
              </a:rPr>
              <a:t>, therefore </a:t>
            </a:r>
            <a:r>
              <a:rPr lang="en-US" b="1" dirty="0" smtClean="0">
                <a:solidFill>
                  <a:srgbClr val="00B0F0"/>
                </a:solidFill>
                <a:latin typeface="Calibri" pitchFamily="34" charset="0"/>
              </a:rPr>
              <a:t>large number of chlorophyll</a:t>
            </a:r>
            <a:r>
              <a:rPr lang="en-US" dirty="0" smtClean="0">
                <a:latin typeface="Calibri" pitchFamily="34" charset="0"/>
              </a:rPr>
              <a:t>.  This ensures a </a:t>
            </a:r>
            <a:r>
              <a:rPr lang="en-US" b="1" dirty="0" smtClean="0">
                <a:solidFill>
                  <a:srgbClr val="00B0F0"/>
                </a:solidFill>
                <a:latin typeface="Calibri" pitchFamily="34" charset="0"/>
              </a:rPr>
              <a:t>maximum amount of sunlight will be absorbed</a:t>
            </a:r>
            <a:r>
              <a:rPr lang="en-US" dirty="0" smtClean="0">
                <a:latin typeface="Calibri" pitchFamily="34" charset="0"/>
              </a:rPr>
              <a:t>.</a:t>
            </a:r>
          </a:p>
          <a:p>
            <a:pPr marL="514350" indent="-514350">
              <a:buAutoNum type="arabicPeriod" startAt="4"/>
            </a:pPr>
            <a:r>
              <a:rPr lang="en-US" dirty="0" smtClean="0">
                <a:latin typeface="Calibri" pitchFamily="34" charset="0"/>
              </a:rPr>
              <a:t>The </a:t>
            </a:r>
            <a:r>
              <a:rPr lang="en-US" b="1" dirty="0" smtClean="0">
                <a:solidFill>
                  <a:srgbClr val="00B050"/>
                </a:solidFill>
                <a:latin typeface="Calibri" pitchFamily="34" charset="0"/>
              </a:rPr>
              <a:t>thin cuticle </a:t>
            </a:r>
            <a:r>
              <a:rPr lang="en-US" dirty="0" smtClean="0">
                <a:latin typeface="Calibri" pitchFamily="34" charset="0"/>
              </a:rPr>
              <a:t>allows for the </a:t>
            </a:r>
            <a:r>
              <a:rPr lang="en-US" b="1" dirty="0" smtClean="0">
                <a:solidFill>
                  <a:srgbClr val="00B050"/>
                </a:solidFill>
                <a:latin typeface="Calibri" pitchFamily="34" charset="0"/>
              </a:rPr>
              <a:t>easy entry of light </a:t>
            </a:r>
            <a:r>
              <a:rPr lang="en-US" dirty="0" smtClean="0">
                <a:latin typeface="Calibri" pitchFamily="34" charset="0"/>
              </a:rPr>
              <a:t>and therefore </a:t>
            </a:r>
            <a:r>
              <a:rPr lang="en-US" b="1" dirty="0" smtClean="0">
                <a:solidFill>
                  <a:srgbClr val="00B050"/>
                </a:solidFill>
                <a:latin typeface="Calibri" pitchFamily="34" charset="0"/>
              </a:rPr>
              <a:t>more light will enter the leaves</a:t>
            </a:r>
            <a:r>
              <a:rPr lang="en-US" dirty="0" smtClean="0">
                <a:latin typeface="Calibri" pitchFamily="34" charset="0"/>
              </a:rPr>
              <a:t>.</a:t>
            </a:r>
          </a:p>
          <a:p>
            <a:pPr marL="514350" indent="-514350">
              <a:buAutoNum type="arabicPeriod" startAt="4"/>
            </a:pPr>
            <a:r>
              <a:rPr lang="en-US" dirty="0" smtClean="0">
                <a:latin typeface="Calibri" pitchFamily="34" charset="0"/>
              </a:rPr>
              <a:t>The </a:t>
            </a:r>
            <a:r>
              <a:rPr lang="en-US" b="1" dirty="0" smtClean="0">
                <a:solidFill>
                  <a:srgbClr val="92D050"/>
                </a:solidFill>
                <a:latin typeface="Calibri" pitchFamily="34" charset="0"/>
              </a:rPr>
              <a:t>fewer or complete absence of epidermal hairs prevents the reflection of light </a:t>
            </a:r>
            <a:r>
              <a:rPr lang="en-US" dirty="0" smtClean="0">
                <a:latin typeface="Calibri" pitchFamily="34" charset="0"/>
              </a:rPr>
              <a:t>and therefore </a:t>
            </a:r>
            <a:r>
              <a:rPr lang="en-US" b="1" dirty="0" smtClean="0">
                <a:solidFill>
                  <a:srgbClr val="92D050"/>
                </a:solidFill>
                <a:latin typeface="Calibri" pitchFamily="34" charset="0"/>
              </a:rPr>
              <a:t>more light will enter the leaf</a:t>
            </a:r>
            <a:r>
              <a:rPr lang="en-US" dirty="0" smtClean="0">
                <a:latin typeface="Calibri" pitchFamily="34" charset="0"/>
              </a:rPr>
              <a:t>.</a:t>
            </a:r>
          </a:p>
          <a:p>
            <a:pPr marL="514350" indent="-514350">
              <a:buNone/>
            </a:pPr>
            <a:r>
              <a:rPr lang="en-US" dirty="0" smtClean="0">
                <a:latin typeface="Calibri" pitchFamily="34" charset="0"/>
              </a:rPr>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Adaptations of the leaves for photosynthesis:</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lstStyle/>
          <a:p>
            <a:r>
              <a:rPr lang="en-US" dirty="0" smtClean="0">
                <a:latin typeface="Calibri" pitchFamily="34" charset="0"/>
              </a:rPr>
              <a:t>The leaf is covered by a </a:t>
            </a:r>
            <a:r>
              <a:rPr lang="en-US" b="1" dirty="0" smtClean="0">
                <a:solidFill>
                  <a:srgbClr val="92D050"/>
                </a:solidFill>
                <a:latin typeface="Calibri" pitchFamily="34" charset="0"/>
              </a:rPr>
              <a:t>thin, transparent cuticle </a:t>
            </a:r>
            <a:r>
              <a:rPr lang="en-US" dirty="0" smtClean="0">
                <a:latin typeface="Calibri" pitchFamily="34" charset="0"/>
              </a:rPr>
              <a:t>to </a:t>
            </a:r>
            <a:r>
              <a:rPr lang="en-US" b="1" dirty="0" smtClean="0">
                <a:solidFill>
                  <a:srgbClr val="92D050"/>
                </a:solidFill>
                <a:latin typeface="Calibri" pitchFamily="34" charset="0"/>
              </a:rPr>
              <a:t>allow the light to pass through to the deeper lying tissues easily</a:t>
            </a:r>
            <a:r>
              <a:rPr lang="en-US" dirty="0" smtClean="0">
                <a:latin typeface="Calibri" pitchFamily="34" charset="0"/>
              </a:rPr>
              <a:t>.</a:t>
            </a:r>
          </a:p>
          <a:p>
            <a:r>
              <a:rPr lang="en-US" dirty="0" smtClean="0">
                <a:latin typeface="Calibri" pitchFamily="34" charset="0"/>
              </a:rPr>
              <a:t>The </a:t>
            </a:r>
            <a:r>
              <a:rPr lang="en-US" b="1" dirty="0" smtClean="0">
                <a:solidFill>
                  <a:srgbClr val="FFC000"/>
                </a:solidFill>
                <a:latin typeface="Calibri" pitchFamily="34" charset="0"/>
              </a:rPr>
              <a:t>cuticle</a:t>
            </a:r>
            <a:r>
              <a:rPr lang="en-US" dirty="0" smtClean="0">
                <a:latin typeface="Calibri" pitchFamily="34" charset="0"/>
              </a:rPr>
              <a:t> is </a:t>
            </a:r>
            <a:r>
              <a:rPr lang="en-US" b="1" dirty="0" smtClean="0">
                <a:solidFill>
                  <a:srgbClr val="FFC000"/>
                </a:solidFill>
                <a:latin typeface="Calibri" pitchFamily="34" charset="0"/>
              </a:rPr>
              <a:t>waxy</a:t>
            </a:r>
            <a:r>
              <a:rPr lang="en-US" dirty="0" smtClean="0">
                <a:latin typeface="Calibri" pitchFamily="34" charset="0"/>
              </a:rPr>
              <a:t> to </a:t>
            </a:r>
            <a:r>
              <a:rPr lang="en-US" b="1" dirty="0" smtClean="0">
                <a:solidFill>
                  <a:srgbClr val="FFC000"/>
                </a:solidFill>
                <a:latin typeface="Calibri" pitchFamily="34" charset="0"/>
              </a:rPr>
              <a:t>reduce water loss by transpiration</a:t>
            </a:r>
            <a:r>
              <a:rPr lang="en-US" dirty="0" smtClean="0">
                <a:latin typeface="Calibri" pitchFamily="34" charset="0"/>
              </a:rPr>
              <a:t>.</a:t>
            </a:r>
          </a:p>
          <a:p>
            <a:r>
              <a:rPr lang="en-US" dirty="0" smtClean="0">
                <a:latin typeface="Calibri" pitchFamily="34" charset="0"/>
              </a:rPr>
              <a:t>The </a:t>
            </a:r>
            <a:r>
              <a:rPr lang="en-US" b="1" dirty="0" smtClean="0">
                <a:solidFill>
                  <a:srgbClr val="FF0000"/>
                </a:solidFill>
                <a:latin typeface="Calibri" pitchFamily="34" charset="0"/>
              </a:rPr>
              <a:t>epidermis</a:t>
            </a:r>
            <a:r>
              <a:rPr lang="en-US" dirty="0" smtClean="0">
                <a:latin typeface="Calibri" pitchFamily="34" charset="0"/>
              </a:rPr>
              <a:t> is </a:t>
            </a:r>
            <a:r>
              <a:rPr lang="en-US" b="1" dirty="0" smtClean="0">
                <a:solidFill>
                  <a:srgbClr val="FF0000"/>
                </a:solidFill>
                <a:latin typeface="Calibri" pitchFamily="34" charset="0"/>
              </a:rPr>
              <a:t>transparent to allow a lot of light to pass through</a:t>
            </a:r>
            <a:r>
              <a:rPr lang="en-US" dirty="0" smtClean="0">
                <a:latin typeface="Calibri" pitchFamily="34" charset="0"/>
              </a:rPr>
              <a:t>.</a:t>
            </a:r>
          </a:p>
          <a:p>
            <a:r>
              <a:rPr lang="en-US" dirty="0" smtClean="0">
                <a:latin typeface="Calibri" pitchFamily="34" charset="0"/>
              </a:rPr>
              <a:t>The </a:t>
            </a:r>
            <a:r>
              <a:rPr lang="en-US" b="1" dirty="0" smtClean="0">
                <a:solidFill>
                  <a:srgbClr val="C00000"/>
                </a:solidFill>
                <a:latin typeface="Calibri" pitchFamily="34" charset="0"/>
              </a:rPr>
              <a:t>epidermis</a:t>
            </a:r>
            <a:r>
              <a:rPr lang="en-US" dirty="0" smtClean="0">
                <a:latin typeface="Calibri" pitchFamily="34" charset="0"/>
              </a:rPr>
              <a:t> is only a </a:t>
            </a:r>
            <a:r>
              <a:rPr lang="en-US" b="1" dirty="0" smtClean="0">
                <a:solidFill>
                  <a:srgbClr val="C00000"/>
                </a:solidFill>
                <a:latin typeface="Calibri" pitchFamily="34" charset="0"/>
              </a:rPr>
              <a:t>single layer thick </a:t>
            </a:r>
            <a:r>
              <a:rPr lang="en-US" dirty="0" smtClean="0">
                <a:latin typeface="Calibri" pitchFamily="34" charset="0"/>
              </a:rPr>
              <a:t>allowing </a:t>
            </a:r>
            <a:r>
              <a:rPr lang="en-US" b="1" dirty="0" smtClean="0">
                <a:solidFill>
                  <a:srgbClr val="C00000"/>
                </a:solidFill>
                <a:latin typeface="Calibri" pitchFamily="34" charset="0"/>
              </a:rPr>
              <a:t>light to pass to the deeper lying tissues more easily</a:t>
            </a:r>
            <a:r>
              <a:rPr lang="en-US" dirty="0" smtClean="0">
                <a:latin typeface="Calibri" pitchFamily="34" charset="0"/>
              </a:rPr>
              <a:t>.</a:t>
            </a:r>
          </a:p>
          <a:p>
            <a:pPr>
              <a:buNone/>
            </a:pPr>
            <a:endParaRPr lang="en-US" dirty="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Adaptations of the leaves for photosynthesis:</a:t>
            </a:r>
            <a:endParaRPr lang="en-US" dirty="0"/>
          </a:p>
        </p:txBody>
      </p:sp>
      <p:sp>
        <p:nvSpPr>
          <p:cNvPr id="3" name="Content Placeholder 2"/>
          <p:cNvSpPr>
            <a:spLocks noGrp="1"/>
          </p:cNvSpPr>
          <p:nvPr>
            <p:ph idx="1"/>
          </p:nvPr>
        </p:nvSpPr>
        <p:spPr/>
        <p:txBody>
          <a:bodyPr>
            <a:normAutofit/>
          </a:bodyPr>
          <a:lstStyle/>
          <a:p>
            <a:r>
              <a:rPr lang="en-US" dirty="0" smtClean="0">
                <a:latin typeface="Calibri" pitchFamily="34" charset="0"/>
              </a:rPr>
              <a:t>The </a:t>
            </a:r>
            <a:r>
              <a:rPr lang="en-US" b="1" dirty="0" smtClean="0">
                <a:solidFill>
                  <a:schemeClr val="accent6">
                    <a:lumMod val="75000"/>
                  </a:schemeClr>
                </a:solidFill>
                <a:latin typeface="Calibri" pitchFamily="34" charset="0"/>
              </a:rPr>
              <a:t>palisade mesophyll cells </a:t>
            </a:r>
            <a:r>
              <a:rPr lang="en-US" dirty="0" smtClean="0">
                <a:latin typeface="Calibri" pitchFamily="34" charset="0"/>
              </a:rPr>
              <a:t>are </a:t>
            </a:r>
            <a:r>
              <a:rPr lang="en-US" b="1" dirty="0" smtClean="0">
                <a:solidFill>
                  <a:schemeClr val="accent6">
                    <a:lumMod val="75000"/>
                  </a:schemeClr>
                </a:solidFill>
                <a:latin typeface="Calibri" pitchFamily="34" charset="0"/>
              </a:rPr>
              <a:t>elongated</a:t>
            </a:r>
            <a:r>
              <a:rPr lang="en-US" dirty="0" smtClean="0">
                <a:latin typeface="Calibri" pitchFamily="34" charset="0"/>
              </a:rPr>
              <a:t> so that they are </a:t>
            </a:r>
            <a:r>
              <a:rPr lang="en-US" b="1" dirty="0" smtClean="0">
                <a:solidFill>
                  <a:schemeClr val="accent6">
                    <a:lumMod val="75000"/>
                  </a:schemeClr>
                </a:solidFill>
                <a:latin typeface="Calibri" pitchFamily="34" charset="0"/>
              </a:rPr>
              <a:t>closely packed </a:t>
            </a:r>
            <a:r>
              <a:rPr lang="en-US" dirty="0" smtClean="0">
                <a:latin typeface="Calibri" pitchFamily="34" charset="0"/>
              </a:rPr>
              <a:t>therefore </a:t>
            </a:r>
            <a:r>
              <a:rPr lang="en-US" b="1" dirty="0" smtClean="0">
                <a:solidFill>
                  <a:schemeClr val="accent6">
                    <a:lumMod val="75000"/>
                  </a:schemeClr>
                </a:solidFill>
                <a:latin typeface="Calibri" pitchFamily="34" charset="0"/>
              </a:rPr>
              <a:t>more chlorophyll</a:t>
            </a:r>
            <a:r>
              <a:rPr lang="en-US" dirty="0" smtClean="0">
                <a:latin typeface="Calibri" pitchFamily="34" charset="0"/>
              </a:rPr>
              <a:t> and </a:t>
            </a:r>
            <a:r>
              <a:rPr lang="en-US" b="1" dirty="0" smtClean="0">
                <a:solidFill>
                  <a:schemeClr val="accent6">
                    <a:lumMod val="75000"/>
                  </a:schemeClr>
                </a:solidFill>
                <a:latin typeface="Calibri" pitchFamily="34" charset="0"/>
              </a:rPr>
              <a:t>more light would be absorbed</a:t>
            </a:r>
            <a:r>
              <a:rPr lang="en-US" dirty="0" smtClean="0">
                <a:latin typeface="Calibri" pitchFamily="34" charset="0"/>
              </a:rPr>
              <a:t>.</a:t>
            </a:r>
          </a:p>
          <a:p>
            <a:r>
              <a:rPr lang="en-US" dirty="0" smtClean="0">
                <a:latin typeface="Calibri" pitchFamily="34" charset="0"/>
              </a:rPr>
              <a:t>The </a:t>
            </a:r>
            <a:r>
              <a:rPr lang="en-US" b="1" dirty="0" smtClean="0">
                <a:solidFill>
                  <a:schemeClr val="accent5">
                    <a:lumMod val="75000"/>
                  </a:schemeClr>
                </a:solidFill>
                <a:latin typeface="Calibri" pitchFamily="34" charset="0"/>
              </a:rPr>
              <a:t>elongated cells</a:t>
            </a:r>
            <a:r>
              <a:rPr lang="en-US" dirty="0" smtClean="0">
                <a:latin typeface="Calibri" pitchFamily="34" charset="0"/>
              </a:rPr>
              <a:t> </a:t>
            </a:r>
            <a:r>
              <a:rPr lang="en-US" b="1" dirty="0" smtClean="0">
                <a:solidFill>
                  <a:schemeClr val="accent5">
                    <a:lumMod val="75000"/>
                  </a:schemeClr>
                </a:solidFill>
                <a:latin typeface="Calibri" pitchFamily="34" charset="0"/>
              </a:rPr>
              <a:t>allows for the deep penetration of light</a:t>
            </a:r>
            <a:r>
              <a:rPr lang="en-US" dirty="0" smtClean="0">
                <a:latin typeface="Calibri" pitchFamily="34" charset="0"/>
              </a:rPr>
              <a:t>.</a:t>
            </a:r>
          </a:p>
          <a:p>
            <a:r>
              <a:rPr lang="en-US" dirty="0" smtClean="0">
                <a:latin typeface="Calibri" pitchFamily="34" charset="0"/>
              </a:rPr>
              <a:t>The </a:t>
            </a:r>
            <a:r>
              <a:rPr lang="en-US" b="1" dirty="0" smtClean="0">
                <a:solidFill>
                  <a:schemeClr val="accent4">
                    <a:lumMod val="75000"/>
                  </a:schemeClr>
                </a:solidFill>
                <a:latin typeface="Calibri" pitchFamily="34" charset="0"/>
              </a:rPr>
              <a:t>palisade cells have thin cell walls </a:t>
            </a:r>
            <a:r>
              <a:rPr lang="en-US" dirty="0" smtClean="0">
                <a:latin typeface="Calibri" pitchFamily="34" charset="0"/>
              </a:rPr>
              <a:t>to </a:t>
            </a:r>
            <a:r>
              <a:rPr lang="en-US" b="1" dirty="0" smtClean="0">
                <a:solidFill>
                  <a:schemeClr val="accent4">
                    <a:lumMod val="75000"/>
                  </a:schemeClr>
                </a:solidFill>
                <a:latin typeface="Calibri" pitchFamily="34" charset="0"/>
              </a:rPr>
              <a:t>allow for the easy entry of carbon dioxide and water</a:t>
            </a:r>
            <a:r>
              <a:rPr lang="en-US" dirty="0" smtClean="0">
                <a:latin typeface="Calibri" pitchFamily="34" charset="0"/>
              </a:rPr>
              <a:t>.</a:t>
            </a:r>
          </a:p>
          <a:p>
            <a:r>
              <a:rPr lang="en-US" dirty="0" smtClean="0">
                <a:latin typeface="Calibri" pitchFamily="34" charset="0"/>
              </a:rPr>
              <a:t>The </a:t>
            </a:r>
            <a:r>
              <a:rPr lang="en-US" b="1" dirty="0" smtClean="0">
                <a:solidFill>
                  <a:schemeClr val="accent3">
                    <a:lumMod val="75000"/>
                  </a:schemeClr>
                </a:solidFill>
                <a:latin typeface="Calibri" pitchFamily="34" charset="0"/>
              </a:rPr>
              <a:t>spongy mesophyll cells </a:t>
            </a:r>
            <a:r>
              <a:rPr lang="en-US" dirty="0" smtClean="0">
                <a:latin typeface="Calibri" pitchFamily="34" charset="0"/>
              </a:rPr>
              <a:t>have an </a:t>
            </a:r>
            <a:r>
              <a:rPr lang="en-US" b="1" dirty="0" smtClean="0">
                <a:solidFill>
                  <a:schemeClr val="accent3">
                    <a:lumMod val="75000"/>
                  </a:schemeClr>
                </a:solidFill>
                <a:latin typeface="Calibri" pitchFamily="34" charset="0"/>
              </a:rPr>
              <a:t>irregular shape, this creates air spaces</a:t>
            </a:r>
            <a:r>
              <a:rPr lang="en-US" dirty="0" smtClean="0">
                <a:latin typeface="Calibri" pitchFamily="34" charset="0"/>
              </a:rPr>
              <a:t>.  These air spaces </a:t>
            </a:r>
            <a:r>
              <a:rPr lang="en-US" b="1" dirty="0" smtClean="0">
                <a:solidFill>
                  <a:schemeClr val="accent3">
                    <a:lumMod val="75000"/>
                  </a:schemeClr>
                </a:solidFill>
                <a:latin typeface="Calibri" pitchFamily="34" charset="0"/>
              </a:rPr>
              <a:t>allow for gaseous exchange</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tx1"/>
                </a:solidFill>
                <a:latin typeface="Calibri" pitchFamily="34" charset="0"/>
              </a:rPr>
              <a:t>Summary of presentation:</a:t>
            </a:r>
            <a:endParaRPr lang="en-US" dirty="0">
              <a:solidFill>
                <a:schemeClr val="tx1"/>
              </a:solidFill>
              <a:latin typeface="Calibri" pitchFamily="34" charset="0"/>
            </a:endParaRPr>
          </a:p>
        </p:txBody>
      </p:sp>
      <p:graphicFrame>
        <p:nvGraphicFramePr>
          <p:cNvPr id="7" name="Content Placeholder 6"/>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Adaptations of the leaves for photosynthesis:</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The </a:t>
            </a:r>
            <a:r>
              <a:rPr lang="en-US" b="1" dirty="0" smtClean="0">
                <a:solidFill>
                  <a:schemeClr val="accent2">
                    <a:lumMod val="75000"/>
                  </a:schemeClr>
                </a:solidFill>
                <a:latin typeface="Calibri" pitchFamily="34" charset="0"/>
              </a:rPr>
              <a:t>spongy mesophyll </a:t>
            </a:r>
            <a:r>
              <a:rPr lang="en-US" dirty="0" smtClean="0">
                <a:latin typeface="Calibri" pitchFamily="34" charset="0"/>
              </a:rPr>
              <a:t>also has </a:t>
            </a:r>
            <a:r>
              <a:rPr lang="en-US" b="1" dirty="0" smtClean="0">
                <a:solidFill>
                  <a:schemeClr val="accent2">
                    <a:lumMod val="75000"/>
                  </a:schemeClr>
                </a:solidFill>
                <a:latin typeface="Calibri" pitchFamily="34" charset="0"/>
              </a:rPr>
              <a:t>chloroplast to trap sunlight</a:t>
            </a:r>
            <a:r>
              <a:rPr lang="en-US" dirty="0" smtClean="0">
                <a:latin typeface="Calibri" pitchFamily="34" charset="0"/>
              </a:rPr>
              <a:t>.</a:t>
            </a:r>
          </a:p>
          <a:p>
            <a:r>
              <a:rPr lang="en-US" dirty="0" smtClean="0">
                <a:latin typeface="Calibri" pitchFamily="34" charset="0"/>
              </a:rPr>
              <a:t>The </a:t>
            </a:r>
            <a:r>
              <a:rPr lang="en-US" b="1" dirty="0" smtClean="0">
                <a:solidFill>
                  <a:schemeClr val="accent1">
                    <a:lumMod val="75000"/>
                  </a:schemeClr>
                </a:solidFill>
                <a:latin typeface="Calibri" pitchFamily="34" charset="0"/>
              </a:rPr>
              <a:t>cell walls </a:t>
            </a:r>
            <a:r>
              <a:rPr lang="en-US" dirty="0" smtClean="0">
                <a:latin typeface="Calibri" pitchFamily="34" charset="0"/>
              </a:rPr>
              <a:t>are </a:t>
            </a:r>
            <a:r>
              <a:rPr lang="en-US" b="1" dirty="0" smtClean="0">
                <a:solidFill>
                  <a:schemeClr val="accent1">
                    <a:lumMod val="75000"/>
                  </a:schemeClr>
                </a:solidFill>
                <a:latin typeface="Calibri" pitchFamily="34" charset="0"/>
              </a:rPr>
              <a:t>thin</a:t>
            </a:r>
            <a:r>
              <a:rPr lang="en-US" dirty="0" smtClean="0">
                <a:latin typeface="Calibri" pitchFamily="34" charset="0"/>
              </a:rPr>
              <a:t> to allow for the </a:t>
            </a:r>
            <a:r>
              <a:rPr lang="en-US" b="1" dirty="0" smtClean="0">
                <a:solidFill>
                  <a:schemeClr val="accent1">
                    <a:lumMod val="75000"/>
                  </a:schemeClr>
                </a:solidFill>
                <a:latin typeface="Calibri" pitchFamily="34" charset="0"/>
              </a:rPr>
              <a:t>easy entry of carbon dioxide and water</a:t>
            </a:r>
            <a:r>
              <a:rPr lang="en-US" dirty="0" smtClean="0">
                <a:latin typeface="Calibri" pitchFamily="34" charset="0"/>
              </a:rPr>
              <a:t>.</a:t>
            </a:r>
          </a:p>
          <a:p>
            <a:r>
              <a:rPr lang="en-US" dirty="0" smtClean="0">
                <a:latin typeface="Calibri" pitchFamily="34" charset="0"/>
              </a:rPr>
              <a:t>Presence of </a:t>
            </a:r>
            <a:r>
              <a:rPr lang="en-US" b="1" dirty="0" smtClean="0">
                <a:solidFill>
                  <a:schemeClr val="tx2">
                    <a:lumMod val="75000"/>
                  </a:schemeClr>
                </a:solidFill>
                <a:latin typeface="Calibri" pitchFamily="34" charset="0"/>
              </a:rPr>
              <a:t>xylem to transport water to the chloroplast</a:t>
            </a:r>
            <a:r>
              <a:rPr lang="en-US" dirty="0" smtClean="0">
                <a:latin typeface="Calibri" pitchFamily="34" charset="0"/>
              </a:rPr>
              <a:t>.</a:t>
            </a:r>
          </a:p>
          <a:p>
            <a:r>
              <a:rPr lang="en-US" dirty="0" smtClean="0">
                <a:latin typeface="Calibri" pitchFamily="34" charset="0"/>
              </a:rPr>
              <a:t>The </a:t>
            </a:r>
            <a:r>
              <a:rPr lang="en-US" b="1" dirty="0" smtClean="0">
                <a:solidFill>
                  <a:srgbClr val="7030A0"/>
                </a:solidFill>
                <a:latin typeface="Calibri" pitchFamily="34" charset="0"/>
              </a:rPr>
              <a:t>presence of phloem to transport </a:t>
            </a:r>
            <a:r>
              <a:rPr lang="en-US" dirty="0" smtClean="0">
                <a:latin typeface="Calibri" pitchFamily="34" charset="0"/>
              </a:rPr>
              <a:t>the </a:t>
            </a:r>
            <a:r>
              <a:rPr lang="en-US" b="1" dirty="0" smtClean="0">
                <a:solidFill>
                  <a:srgbClr val="7030A0"/>
                </a:solidFill>
                <a:latin typeface="Calibri" pitchFamily="34" charset="0"/>
              </a:rPr>
              <a:t>manufactured food to all parts of the plant from the leaves</a:t>
            </a:r>
            <a:r>
              <a:rPr lang="en-US" dirty="0" smtClean="0">
                <a:latin typeface="Calibri" pitchFamily="34" charset="0"/>
              </a:rPr>
              <a:t>.</a:t>
            </a:r>
          </a:p>
          <a:p>
            <a:r>
              <a:rPr lang="en-US" dirty="0" smtClean="0">
                <a:latin typeface="Calibri" pitchFamily="34" charset="0"/>
              </a:rPr>
              <a:t>The </a:t>
            </a:r>
            <a:r>
              <a:rPr lang="en-US" b="1" dirty="0" smtClean="0">
                <a:solidFill>
                  <a:srgbClr val="002060"/>
                </a:solidFill>
                <a:latin typeface="Calibri" pitchFamily="34" charset="0"/>
              </a:rPr>
              <a:t>lower epidermis </a:t>
            </a:r>
            <a:r>
              <a:rPr lang="en-US" dirty="0" smtClean="0">
                <a:latin typeface="Calibri" pitchFamily="34" charset="0"/>
              </a:rPr>
              <a:t>has </a:t>
            </a:r>
            <a:r>
              <a:rPr lang="en-US" b="1" dirty="0" smtClean="0">
                <a:solidFill>
                  <a:srgbClr val="002060"/>
                </a:solidFill>
                <a:latin typeface="Calibri" pitchFamily="34" charset="0"/>
              </a:rPr>
              <a:t>guard cells that contain chloroplast to trap sunlight</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Adaptations of the leaves for photosynthesis:</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The </a:t>
            </a:r>
            <a:r>
              <a:rPr lang="en-US" b="1" dirty="0" smtClean="0">
                <a:solidFill>
                  <a:srgbClr val="002060"/>
                </a:solidFill>
                <a:latin typeface="Calibri" pitchFamily="34" charset="0"/>
              </a:rPr>
              <a:t>guard cells </a:t>
            </a:r>
            <a:r>
              <a:rPr lang="en-US" dirty="0" smtClean="0">
                <a:latin typeface="Calibri" pitchFamily="34" charset="0"/>
              </a:rPr>
              <a:t>has </a:t>
            </a:r>
            <a:r>
              <a:rPr lang="en-US" b="1" dirty="0" smtClean="0">
                <a:solidFill>
                  <a:srgbClr val="002060"/>
                </a:solidFill>
                <a:latin typeface="Calibri" pitchFamily="34" charset="0"/>
              </a:rPr>
              <a:t>thick and thin cell walls </a:t>
            </a:r>
            <a:r>
              <a:rPr lang="en-US" dirty="0" smtClean="0">
                <a:latin typeface="Calibri" pitchFamily="34" charset="0"/>
              </a:rPr>
              <a:t>to </a:t>
            </a:r>
            <a:r>
              <a:rPr lang="en-US" b="1" dirty="0" smtClean="0">
                <a:solidFill>
                  <a:srgbClr val="002060"/>
                </a:solidFill>
                <a:latin typeface="Calibri" pitchFamily="34" charset="0"/>
              </a:rPr>
              <a:t>control the opening an closing of the stomata</a:t>
            </a:r>
            <a:r>
              <a:rPr lang="en-US" dirty="0" smtClean="0">
                <a:latin typeface="Calibri" pitchFamily="34" charset="0"/>
              </a:rPr>
              <a:t>.</a:t>
            </a:r>
          </a:p>
          <a:p>
            <a:r>
              <a:rPr lang="en-US" dirty="0" smtClean="0">
                <a:latin typeface="Calibri" pitchFamily="34" charset="0"/>
              </a:rPr>
              <a:t>The </a:t>
            </a:r>
            <a:r>
              <a:rPr lang="en-US" b="1" dirty="0" smtClean="0">
                <a:solidFill>
                  <a:srgbClr val="0070C0"/>
                </a:solidFill>
                <a:latin typeface="Calibri" pitchFamily="34" charset="0"/>
              </a:rPr>
              <a:t>stoma</a:t>
            </a:r>
            <a:r>
              <a:rPr lang="en-US" dirty="0" smtClean="0">
                <a:latin typeface="Calibri" pitchFamily="34" charset="0"/>
              </a:rPr>
              <a:t> found between the guard cells allow </a:t>
            </a:r>
            <a:r>
              <a:rPr lang="en-US" b="1" dirty="0" smtClean="0">
                <a:solidFill>
                  <a:srgbClr val="0070C0"/>
                </a:solidFill>
                <a:latin typeface="Calibri" pitchFamily="34" charset="0"/>
              </a:rPr>
              <a:t>carbon dioxide to enter and oxygen to leave the leaf</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External factors that affect the rate of photosynthesis:</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lstStyle/>
          <a:p>
            <a:pPr>
              <a:buNone/>
            </a:pPr>
            <a:r>
              <a:rPr lang="en-US" b="1" dirty="0" smtClean="0">
                <a:latin typeface="Calibri" pitchFamily="34" charset="0"/>
              </a:rPr>
              <a:t>The external factors that affect the rate of photosynthesis are…</a:t>
            </a:r>
          </a:p>
          <a:p>
            <a:pPr marL="514350" indent="-514350">
              <a:buFont typeface="+mj-lt"/>
              <a:buAutoNum type="arabicPeriod"/>
            </a:pPr>
            <a:r>
              <a:rPr lang="en-US" dirty="0" smtClean="0">
                <a:latin typeface="Calibri" pitchFamily="34" charset="0"/>
              </a:rPr>
              <a:t>Carbon dioxide concentration</a:t>
            </a:r>
          </a:p>
          <a:p>
            <a:pPr marL="514350" indent="-514350">
              <a:buFont typeface="+mj-lt"/>
              <a:buAutoNum type="arabicPeriod"/>
            </a:pPr>
            <a:r>
              <a:rPr lang="en-US" dirty="0" smtClean="0">
                <a:latin typeface="Calibri" pitchFamily="34" charset="0"/>
              </a:rPr>
              <a:t>Light intensity</a:t>
            </a:r>
          </a:p>
          <a:p>
            <a:pPr marL="514350" indent="-514350">
              <a:buFont typeface="+mj-lt"/>
              <a:buAutoNum type="arabicPeriod"/>
            </a:pPr>
            <a:r>
              <a:rPr lang="en-US" dirty="0" smtClean="0">
                <a:latin typeface="Calibri" pitchFamily="34" charset="0"/>
              </a:rPr>
              <a:t>Temperature</a:t>
            </a:r>
          </a:p>
          <a:p>
            <a:pPr marL="514350" indent="-514350">
              <a:buNone/>
            </a:pPr>
            <a:endParaRPr lang="en-US" dirty="0">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899160"/>
          </a:xfrm>
        </p:spPr>
        <p:txBody>
          <a:bodyPr>
            <a:normAutofit fontScale="90000"/>
          </a:bodyPr>
          <a:lstStyle/>
          <a:p>
            <a:r>
              <a:rPr lang="en-US" dirty="0" smtClean="0">
                <a:solidFill>
                  <a:schemeClr val="tx1"/>
                </a:solidFill>
                <a:latin typeface="Calibri" pitchFamily="34" charset="0"/>
              </a:rPr>
              <a:t>External factors that affect the rate of photosynthesis:</a:t>
            </a:r>
            <a:endParaRPr lang="en-US" dirty="0"/>
          </a:p>
        </p:txBody>
      </p:sp>
      <p:sp>
        <p:nvSpPr>
          <p:cNvPr id="4" name="Content Placeholder 3"/>
          <p:cNvSpPr>
            <a:spLocks noGrp="1"/>
          </p:cNvSpPr>
          <p:nvPr>
            <p:ph sz="half" idx="1"/>
          </p:nvPr>
        </p:nvSpPr>
        <p:spPr>
          <a:xfrm>
            <a:off x="228600" y="1295400"/>
            <a:ext cx="4343400" cy="5029200"/>
          </a:xfrm>
        </p:spPr>
        <p:txBody>
          <a:bodyPr>
            <a:normAutofit fontScale="85000" lnSpcReduction="10000"/>
          </a:bodyPr>
          <a:lstStyle/>
          <a:p>
            <a:pPr>
              <a:buNone/>
            </a:pPr>
            <a:r>
              <a:rPr lang="en-US" b="1" dirty="0" smtClean="0">
                <a:latin typeface="Calibri" pitchFamily="34" charset="0"/>
              </a:rPr>
              <a:t>THE CO</a:t>
            </a:r>
            <a:r>
              <a:rPr lang="en-US" b="1" baseline="-25000" dirty="0" smtClean="0">
                <a:latin typeface="Calibri" pitchFamily="34" charset="0"/>
              </a:rPr>
              <a:t>2 </a:t>
            </a:r>
            <a:r>
              <a:rPr lang="en-US" b="1" dirty="0" smtClean="0">
                <a:latin typeface="Calibri" pitchFamily="34" charset="0"/>
              </a:rPr>
              <a:t> CONCENTRATION</a:t>
            </a:r>
          </a:p>
          <a:p>
            <a:r>
              <a:rPr lang="en-US" dirty="0" smtClean="0">
                <a:latin typeface="Calibri" pitchFamily="34" charset="0"/>
              </a:rPr>
              <a:t>Normal </a:t>
            </a:r>
            <a:r>
              <a:rPr lang="en-US" b="1" dirty="0" smtClean="0">
                <a:solidFill>
                  <a:schemeClr val="accent6">
                    <a:lumMod val="75000"/>
                  </a:schemeClr>
                </a:solidFill>
                <a:latin typeface="Calibri" pitchFamily="34" charset="0"/>
              </a:rPr>
              <a:t>CO</a:t>
            </a:r>
            <a:r>
              <a:rPr lang="en-US" b="1" baseline="-25000" dirty="0" smtClean="0">
                <a:solidFill>
                  <a:schemeClr val="accent6">
                    <a:lumMod val="75000"/>
                  </a:schemeClr>
                </a:solidFill>
                <a:latin typeface="Calibri" pitchFamily="34" charset="0"/>
              </a:rPr>
              <a:t>2 </a:t>
            </a:r>
            <a:r>
              <a:rPr lang="en-US" b="1" dirty="0" smtClean="0">
                <a:solidFill>
                  <a:schemeClr val="accent6">
                    <a:lumMod val="75000"/>
                  </a:schemeClr>
                </a:solidFill>
                <a:latin typeface="Calibri" pitchFamily="34" charset="0"/>
              </a:rPr>
              <a:t> concentration </a:t>
            </a:r>
            <a:r>
              <a:rPr lang="en-US" dirty="0" smtClean="0">
                <a:latin typeface="Calibri" pitchFamily="34" charset="0"/>
              </a:rPr>
              <a:t>in the </a:t>
            </a:r>
            <a:r>
              <a:rPr lang="en-US" b="1" dirty="0" smtClean="0">
                <a:solidFill>
                  <a:schemeClr val="accent6">
                    <a:lumMod val="75000"/>
                  </a:schemeClr>
                </a:solidFill>
                <a:latin typeface="Calibri" pitchFamily="34" charset="0"/>
              </a:rPr>
              <a:t>atmosphere</a:t>
            </a:r>
            <a:r>
              <a:rPr lang="en-US" b="1" dirty="0" smtClean="0">
                <a:latin typeface="Calibri" pitchFamily="34" charset="0"/>
              </a:rPr>
              <a:t> </a:t>
            </a:r>
            <a:r>
              <a:rPr lang="en-US" dirty="0" smtClean="0">
                <a:latin typeface="Calibri" pitchFamily="34" charset="0"/>
              </a:rPr>
              <a:t>is </a:t>
            </a:r>
            <a:r>
              <a:rPr lang="en-US" b="1" dirty="0" smtClean="0">
                <a:solidFill>
                  <a:schemeClr val="accent6">
                    <a:lumMod val="75000"/>
                  </a:schemeClr>
                </a:solidFill>
                <a:latin typeface="Calibri" pitchFamily="34" charset="0"/>
              </a:rPr>
              <a:t>0,03%</a:t>
            </a:r>
            <a:r>
              <a:rPr lang="en-US" b="1" dirty="0" smtClean="0">
                <a:latin typeface="Calibri" pitchFamily="34" charset="0"/>
              </a:rPr>
              <a:t>.</a:t>
            </a:r>
          </a:p>
          <a:p>
            <a:r>
              <a:rPr lang="en-US" dirty="0" smtClean="0">
                <a:latin typeface="Calibri" pitchFamily="34" charset="0"/>
              </a:rPr>
              <a:t>If the </a:t>
            </a:r>
            <a:r>
              <a:rPr lang="en-US" b="1" dirty="0" smtClean="0">
                <a:solidFill>
                  <a:schemeClr val="accent5">
                    <a:lumMod val="75000"/>
                  </a:schemeClr>
                </a:solidFill>
                <a:latin typeface="Calibri" pitchFamily="34" charset="0"/>
              </a:rPr>
              <a:t>CO</a:t>
            </a:r>
            <a:r>
              <a:rPr lang="en-US" b="1" baseline="-25000" dirty="0" smtClean="0">
                <a:solidFill>
                  <a:schemeClr val="accent5">
                    <a:lumMod val="75000"/>
                  </a:schemeClr>
                </a:solidFill>
                <a:latin typeface="Calibri" pitchFamily="34" charset="0"/>
              </a:rPr>
              <a:t>2 </a:t>
            </a:r>
            <a:r>
              <a:rPr lang="en-US" b="1" dirty="0" smtClean="0">
                <a:solidFill>
                  <a:schemeClr val="accent5">
                    <a:lumMod val="75000"/>
                  </a:schemeClr>
                </a:solidFill>
                <a:latin typeface="Calibri" pitchFamily="34" charset="0"/>
              </a:rPr>
              <a:t> concentration increases </a:t>
            </a:r>
            <a:r>
              <a:rPr lang="en-US" dirty="0" smtClean="0">
                <a:latin typeface="Calibri" pitchFamily="34" charset="0"/>
              </a:rPr>
              <a:t>then the </a:t>
            </a:r>
            <a:r>
              <a:rPr lang="en-US" b="1" dirty="0" smtClean="0">
                <a:solidFill>
                  <a:schemeClr val="accent5">
                    <a:lumMod val="75000"/>
                  </a:schemeClr>
                </a:solidFill>
                <a:latin typeface="Calibri" pitchFamily="34" charset="0"/>
              </a:rPr>
              <a:t>rate of photosynthesis would increase </a:t>
            </a:r>
            <a:r>
              <a:rPr lang="en-US" dirty="0" smtClean="0">
                <a:latin typeface="Calibri" pitchFamily="34" charset="0"/>
              </a:rPr>
              <a:t>too, because </a:t>
            </a:r>
            <a:r>
              <a:rPr lang="en-US" b="1" dirty="0" smtClean="0">
                <a:solidFill>
                  <a:schemeClr val="accent5">
                    <a:lumMod val="75000"/>
                  </a:schemeClr>
                </a:solidFill>
                <a:latin typeface="Calibri" pitchFamily="34" charset="0"/>
              </a:rPr>
              <a:t>CO</a:t>
            </a:r>
            <a:r>
              <a:rPr lang="en-US" b="1" baseline="-25000" dirty="0" smtClean="0">
                <a:solidFill>
                  <a:schemeClr val="accent5">
                    <a:lumMod val="75000"/>
                  </a:schemeClr>
                </a:solidFill>
                <a:latin typeface="Calibri" pitchFamily="34" charset="0"/>
              </a:rPr>
              <a:t>2  is</a:t>
            </a:r>
            <a:r>
              <a:rPr lang="en-US" b="1" dirty="0" smtClean="0">
                <a:solidFill>
                  <a:schemeClr val="accent5">
                    <a:lumMod val="75000"/>
                  </a:schemeClr>
                </a:solidFill>
                <a:latin typeface="Calibri" pitchFamily="34" charset="0"/>
              </a:rPr>
              <a:t> one of the requirements of photosynthesis</a:t>
            </a:r>
            <a:r>
              <a:rPr lang="en-US" dirty="0" smtClean="0">
                <a:latin typeface="Calibri" pitchFamily="34" charset="0"/>
              </a:rPr>
              <a:t>. </a:t>
            </a:r>
          </a:p>
          <a:p>
            <a:r>
              <a:rPr lang="en-US" dirty="0" smtClean="0">
                <a:latin typeface="Calibri" pitchFamily="34" charset="0"/>
              </a:rPr>
              <a:t>But if the </a:t>
            </a:r>
            <a:r>
              <a:rPr lang="en-US" baseline="-25000" dirty="0" smtClean="0">
                <a:latin typeface="Calibri" pitchFamily="34" charset="0"/>
              </a:rPr>
              <a:t> </a:t>
            </a:r>
            <a:r>
              <a:rPr lang="en-US" b="1" dirty="0" smtClean="0">
                <a:solidFill>
                  <a:schemeClr val="accent4">
                    <a:lumMod val="75000"/>
                  </a:schemeClr>
                </a:solidFill>
                <a:latin typeface="Calibri" pitchFamily="34" charset="0"/>
              </a:rPr>
              <a:t>CO</a:t>
            </a:r>
            <a:r>
              <a:rPr lang="en-US" b="1" baseline="-25000" dirty="0" smtClean="0">
                <a:solidFill>
                  <a:schemeClr val="accent4">
                    <a:lumMod val="75000"/>
                  </a:schemeClr>
                </a:solidFill>
                <a:latin typeface="Calibri" pitchFamily="34" charset="0"/>
              </a:rPr>
              <a:t>2</a:t>
            </a:r>
            <a:r>
              <a:rPr lang="en-US" b="1" dirty="0" smtClean="0">
                <a:solidFill>
                  <a:schemeClr val="accent4">
                    <a:lumMod val="75000"/>
                  </a:schemeClr>
                </a:solidFill>
                <a:latin typeface="Calibri" pitchFamily="34" charset="0"/>
              </a:rPr>
              <a:t>  concentration remains high over a long period of time </a:t>
            </a:r>
            <a:r>
              <a:rPr lang="en-US" dirty="0" smtClean="0">
                <a:latin typeface="Calibri" pitchFamily="34" charset="0"/>
              </a:rPr>
              <a:t>then the </a:t>
            </a:r>
            <a:r>
              <a:rPr lang="en-US" b="1" dirty="0" smtClean="0">
                <a:solidFill>
                  <a:schemeClr val="accent4">
                    <a:lumMod val="75000"/>
                  </a:schemeClr>
                </a:solidFill>
                <a:latin typeface="Calibri" pitchFamily="34" charset="0"/>
              </a:rPr>
              <a:t>rate of photosynthesis remains constant</a:t>
            </a:r>
            <a:r>
              <a:rPr lang="en-US" dirty="0" smtClean="0">
                <a:latin typeface="Calibri" pitchFamily="34" charset="0"/>
              </a:rPr>
              <a:t>.</a:t>
            </a:r>
          </a:p>
          <a:p>
            <a:pPr>
              <a:buNone/>
            </a:pPr>
            <a:endParaRPr lang="en-US" dirty="0" smtClean="0">
              <a:latin typeface="Calibri" pitchFamily="34" charset="0"/>
            </a:endParaRPr>
          </a:p>
          <a:p>
            <a:pPr>
              <a:buNone/>
            </a:pPr>
            <a:endParaRPr lang="en-US" dirty="0" smtClean="0">
              <a:latin typeface="Calibri" pitchFamily="34" charset="0"/>
            </a:endParaRPr>
          </a:p>
          <a:p>
            <a:endParaRPr lang="en-US" dirty="0" smtClean="0">
              <a:latin typeface="Calibri" pitchFamily="34" charset="0"/>
            </a:endParaRPr>
          </a:p>
          <a:p>
            <a:endParaRPr lang="en-US" dirty="0" smtClean="0"/>
          </a:p>
          <a:p>
            <a:endParaRPr lang="en-US" dirty="0" smtClean="0"/>
          </a:p>
          <a:p>
            <a:endParaRPr lang="en-US" dirty="0"/>
          </a:p>
        </p:txBody>
      </p:sp>
      <p:pic>
        <p:nvPicPr>
          <p:cNvPr id="6" name="Content Placeholder 5" descr="graph CO2.jpg"/>
          <p:cNvPicPr>
            <a:picLocks noGrp="1" noChangeAspect="1"/>
          </p:cNvPicPr>
          <p:nvPr>
            <p:ph sz="half" idx="2"/>
          </p:nvPr>
        </p:nvPicPr>
        <p:blipFill>
          <a:blip r:embed="rId2" cstate="print"/>
          <a:stretch>
            <a:fillRect/>
          </a:stretch>
        </p:blipFill>
        <p:spPr>
          <a:xfrm>
            <a:off x="4419600" y="1752600"/>
            <a:ext cx="3733800" cy="3710781"/>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solidFill>
                  <a:schemeClr val="tx1"/>
                </a:solidFill>
                <a:latin typeface="Calibri" pitchFamily="34" charset="0"/>
              </a:rPr>
              <a:t>External factors that affect the rate of photosynthesis:</a:t>
            </a:r>
            <a:endParaRPr lang="en-US" dirty="0"/>
          </a:p>
        </p:txBody>
      </p:sp>
      <p:sp>
        <p:nvSpPr>
          <p:cNvPr id="3" name="Content Placeholder 2"/>
          <p:cNvSpPr>
            <a:spLocks noGrp="1"/>
          </p:cNvSpPr>
          <p:nvPr>
            <p:ph idx="1"/>
          </p:nvPr>
        </p:nvSpPr>
        <p:spPr/>
        <p:txBody>
          <a:bodyPr>
            <a:normAutofit/>
          </a:bodyPr>
          <a:lstStyle/>
          <a:p>
            <a:r>
              <a:rPr lang="en-US" dirty="0" smtClean="0">
                <a:latin typeface="Calibri" pitchFamily="34" charset="0"/>
              </a:rPr>
              <a:t>This happens because the </a:t>
            </a:r>
            <a:r>
              <a:rPr lang="en-US" b="1" dirty="0" smtClean="0">
                <a:solidFill>
                  <a:srgbClr val="7030A0"/>
                </a:solidFill>
                <a:latin typeface="Calibri" pitchFamily="34" charset="0"/>
              </a:rPr>
              <a:t>high level of CO</a:t>
            </a:r>
            <a:r>
              <a:rPr lang="en-US" b="1" baseline="-25000" dirty="0" smtClean="0">
                <a:solidFill>
                  <a:srgbClr val="7030A0"/>
                </a:solidFill>
                <a:latin typeface="Calibri" pitchFamily="34" charset="0"/>
              </a:rPr>
              <a:t>2</a:t>
            </a:r>
            <a:r>
              <a:rPr lang="en-US" b="1" dirty="0" smtClean="0">
                <a:solidFill>
                  <a:srgbClr val="7030A0"/>
                </a:solidFill>
                <a:latin typeface="Calibri" pitchFamily="34" charset="0"/>
              </a:rPr>
              <a:t> changes the pH in the cell </a:t>
            </a:r>
            <a:r>
              <a:rPr lang="en-US" dirty="0" smtClean="0">
                <a:latin typeface="Calibri" pitchFamily="34" charset="0"/>
              </a:rPr>
              <a:t>and the </a:t>
            </a:r>
            <a:r>
              <a:rPr lang="en-US" b="1" dirty="0" smtClean="0">
                <a:solidFill>
                  <a:srgbClr val="7030A0"/>
                </a:solidFill>
                <a:latin typeface="Calibri" pitchFamily="34" charset="0"/>
              </a:rPr>
              <a:t>enzymes can no longer work</a:t>
            </a:r>
            <a:r>
              <a:rPr lang="en-US" dirty="0" smtClean="0">
                <a:latin typeface="Calibri" pitchFamily="34" charset="0"/>
              </a:rPr>
              <a:t>.</a:t>
            </a:r>
          </a:p>
          <a:p>
            <a:r>
              <a:rPr lang="en-US" dirty="0" smtClean="0">
                <a:latin typeface="Calibri" pitchFamily="34" charset="0"/>
              </a:rPr>
              <a:t>Therefore the </a:t>
            </a:r>
            <a:r>
              <a:rPr lang="en-US" b="1" dirty="0" smtClean="0">
                <a:solidFill>
                  <a:srgbClr val="002060"/>
                </a:solidFill>
                <a:latin typeface="Calibri" pitchFamily="34" charset="0"/>
              </a:rPr>
              <a:t>rate of photosynthesis</a:t>
            </a:r>
            <a:r>
              <a:rPr lang="en-US" dirty="0" smtClean="0">
                <a:latin typeface="Calibri" pitchFamily="34" charset="0"/>
              </a:rPr>
              <a:t> would </a:t>
            </a:r>
            <a:r>
              <a:rPr lang="en-US" b="1" dirty="0" smtClean="0">
                <a:solidFill>
                  <a:srgbClr val="002060"/>
                </a:solidFill>
                <a:latin typeface="Calibri" pitchFamily="34" charset="0"/>
              </a:rPr>
              <a:t>remain the same (become constant).</a:t>
            </a:r>
          </a:p>
          <a:p>
            <a:r>
              <a:rPr lang="en-US" dirty="0" smtClean="0">
                <a:latin typeface="Calibri" pitchFamily="34" charset="0"/>
              </a:rPr>
              <a:t>The </a:t>
            </a:r>
            <a:r>
              <a:rPr lang="en-US" b="1" dirty="0" smtClean="0">
                <a:solidFill>
                  <a:srgbClr val="0070C0"/>
                </a:solidFill>
                <a:latin typeface="Calibri" pitchFamily="34" charset="0"/>
              </a:rPr>
              <a:t>rate may also remain constant </a:t>
            </a:r>
            <a:r>
              <a:rPr lang="en-US" dirty="0" smtClean="0">
                <a:latin typeface="Calibri" pitchFamily="34" charset="0"/>
              </a:rPr>
              <a:t>because there is </a:t>
            </a:r>
            <a:r>
              <a:rPr lang="en-US" b="1" dirty="0" smtClean="0">
                <a:solidFill>
                  <a:srgbClr val="0070C0"/>
                </a:solidFill>
                <a:latin typeface="Calibri" pitchFamily="34" charset="0"/>
              </a:rPr>
              <a:t>not enough water or light</a:t>
            </a:r>
            <a:r>
              <a:rPr lang="en-US" dirty="0" smtClean="0">
                <a:latin typeface="Calibri" pitchFamily="34" charset="0"/>
              </a:rPr>
              <a:t>.</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42048" cy="975360"/>
          </a:xfrm>
        </p:spPr>
        <p:txBody>
          <a:bodyPr/>
          <a:lstStyle/>
          <a:p>
            <a:r>
              <a:rPr lang="en-US" dirty="0" smtClean="0">
                <a:solidFill>
                  <a:srgbClr val="FF0000"/>
                </a:solidFill>
                <a:latin typeface="Calibri" pitchFamily="34" charset="0"/>
              </a:rPr>
              <a:t>Something for you to do:</a:t>
            </a:r>
            <a:endParaRPr lang="en-US" dirty="0">
              <a:solidFill>
                <a:srgbClr val="FF0000"/>
              </a:solidFill>
              <a:latin typeface="Calibri" pitchFamily="34" charset="0"/>
            </a:endParaRPr>
          </a:p>
        </p:txBody>
      </p:sp>
      <p:sp>
        <p:nvSpPr>
          <p:cNvPr id="4" name="Content Placeholder 3"/>
          <p:cNvSpPr>
            <a:spLocks noGrp="1"/>
          </p:cNvSpPr>
          <p:nvPr>
            <p:ph sz="half" idx="1"/>
          </p:nvPr>
        </p:nvSpPr>
        <p:spPr>
          <a:xfrm>
            <a:off x="228600" y="1524000"/>
            <a:ext cx="3962400" cy="4800600"/>
          </a:xfrm>
        </p:spPr>
        <p:txBody>
          <a:bodyPr>
            <a:normAutofit fontScale="55000" lnSpcReduction="20000"/>
          </a:bodyPr>
          <a:lstStyle/>
          <a:p>
            <a:pPr>
              <a:buNone/>
            </a:pPr>
            <a:r>
              <a:rPr lang="en-US" sz="4400" b="1" dirty="0" smtClean="0">
                <a:latin typeface="Calibri" pitchFamily="34" charset="0"/>
              </a:rPr>
              <a:t>Study the graph alongside and answer the questions that follow:</a:t>
            </a:r>
          </a:p>
          <a:p>
            <a:pPr marL="514350" indent="-514350">
              <a:buFont typeface="+mj-lt"/>
              <a:buAutoNum type="arabicPeriod"/>
            </a:pPr>
            <a:r>
              <a:rPr lang="en-US" sz="4400" dirty="0" smtClean="0">
                <a:latin typeface="Calibri" pitchFamily="34" charset="0"/>
              </a:rPr>
              <a:t>Provide a suitable heading for the graph.</a:t>
            </a:r>
          </a:p>
          <a:p>
            <a:pPr marL="514350" indent="-514350">
              <a:buFont typeface="+mj-lt"/>
              <a:buAutoNum type="arabicPeriod"/>
            </a:pPr>
            <a:r>
              <a:rPr lang="en-US" sz="4400" dirty="0" smtClean="0">
                <a:latin typeface="Calibri" pitchFamily="34" charset="0"/>
              </a:rPr>
              <a:t>Name the dependent and independent variables.</a:t>
            </a:r>
          </a:p>
          <a:p>
            <a:pPr marL="514350" indent="-514350">
              <a:buFont typeface="+mj-lt"/>
              <a:buAutoNum type="arabicPeriod"/>
            </a:pPr>
            <a:r>
              <a:rPr lang="en-US" sz="4400" dirty="0" smtClean="0">
                <a:latin typeface="Calibri" pitchFamily="34" charset="0"/>
              </a:rPr>
              <a:t>What is the optimum CO</a:t>
            </a:r>
            <a:r>
              <a:rPr lang="en-US" sz="4400" baseline="-25000" dirty="0" smtClean="0">
                <a:latin typeface="Calibri" pitchFamily="34" charset="0"/>
              </a:rPr>
              <a:t>2</a:t>
            </a:r>
            <a:r>
              <a:rPr lang="en-US" sz="4400" dirty="0" smtClean="0">
                <a:latin typeface="Calibri" pitchFamily="34" charset="0"/>
              </a:rPr>
              <a:t> concentration for the maize plant?</a:t>
            </a:r>
          </a:p>
          <a:p>
            <a:pPr marL="514350" indent="-514350">
              <a:buFont typeface="+mj-lt"/>
              <a:buAutoNum type="arabicPeriod"/>
            </a:pPr>
            <a:r>
              <a:rPr lang="en-US" sz="4400" dirty="0" smtClean="0">
                <a:latin typeface="Calibri" pitchFamily="34" charset="0"/>
              </a:rPr>
              <a:t>Use the graph to explain the relationship between concentration and rate of photosynthesis.</a:t>
            </a:r>
          </a:p>
          <a:p>
            <a:pPr marL="514350" indent="-514350">
              <a:buNone/>
            </a:pPr>
            <a:endParaRPr lang="en-US" sz="3100" dirty="0" smtClean="0">
              <a:latin typeface="Calibri" pitchFamily="34" charset="0"/>
            </a:endParaRPr>
          </a:p>
          <a:p>
            <a:pPr marL="514350" indent="-514350">
              <a:buFont typeface="+mj-lt"/>
              <a:buAutoNum type="arabicPeriod"/>
            </a:pPr>
            <a:endParaRPr lang="en-US" dirty="0"/>
          </a:p>
        </p:txBody>
      </p:sp>
      <p:pic>
        <p:nvPicPr>
          <p:cNvPr id="6" name="Content Placeholder 5" descr="fig4-1.gif"/>
          <p:cNvPicPr>
            <a:picLocks noGrp="1" noChangeAspect="1"/>
          </p:cNvPicPr>
          <p:nvPr>
            <p:ph sz="half" idx="2"/>
          </p:nvPr>
        </p:nvPicPr>
        <p:blipFill>
          <a:blip r:embed="rId2" cstate="print"/>
          <a:stretch>
            <a:fillRect/>
          </a:stretch>
        </p:blipFill>
        <p:spPr>
          <a:xfrm>
            <a:off x="4114800" y="1371600"/>
            <a:ext cx="3822700" cy="48768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0000"/>
                </a:solidFill>
                <a:latin typeface="Calibri" pitchFamily="34" charset="0"/>
              </a:rPr>
              <a:t>Something for you to do:</a:t>
            </a:r>
            <a:endParaRPr lang="en-US" dirty="0"/>
          </a:p>
        </p:txBody>
      </p:sp>
      <p:sp>
        <p:nvSpPr>
          <p:cNvPr id="6" name="Content Placeholder 5"/>
          <p:cNvSpPr>
            <a:spLocks noGrp="1"/>
          </p:cNvSpPr>
          <p:nvPr>
            <p:ph idx="1"/>
          </p:nvPr>
        </p:nvSpPr>
        <p:spPr/>
        <p:txBody>
          <a:bodyPr/>
          <a:lstStyle/>
          <a:p>
            <a:pPr marL="514350" indent="-514350">
              <a:buAutoNum type="arabicPeriod" startAt="5"/>
            </a:pPr>
            <a:r>
              <a:rPr lang="en-US" sz="2800" dirty="0" smtClean="0">
                <a:latin typeface="Calibri" pitchFamily="34" charset="0"/>
              </a:rPr>
              <a:t>Explain why the rate of photosynthesis does not continue to increase even though the CO</a:t>
            </a:r>
            <a:r>
              <a:rPr lang="en-US" sz="2800" baseline="-25000" dirty="0" smtClean="0">
                <a:latin typeface="Calibri" pitchFamily="34" charset="0"/>
              </a:rPr>
              <a:t>2</a:t>
            </a:r>
            <a:r>
              <a:rPr lang="en-US" sz="2800" dirty="0" smtClean="0">
                <a:latin typeface="Calibri" pitchFamily="34" charset="0"/>
              </a:rPr>
              <a:t> concentration does.</a:t>
            </a:r>
          </a:p>
          <a:p>
            <a:pPr marL="514350" indent="-514350">
              <a:buNone/>
            </a:pPr>
            <a:endParaRPr lang="en-US" sz="2800" dirty="0" smtClean="0">
              <a:latin typeface="Calibri" pitchFamily="34" charset="0"/>
            </a:endParaRPr>
          </a:p>
          <a:p>
            <a:pPr marL="514350" indent="-514350">
              <a:buNone/>
            </a:pPr>
            <a:endParaRPr lang="en-US" sz="1800" dirty="0" smtClean="0">
              <a:latin typeface="Calibri" pitchFamily="34" charset="0"/>
            </a:endParaRP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alibri" pitchFamily="34" charset="0"/>
              </a:rPr>
              <a:t>Solution:</a:t>
            </a:r>
            <a:endParaRPr lang="en-US" dirty="0">
              <a:solidFill>
                <a:srgbClr val="FF0000"/>
              </a:solidFill>
              <a:latin typeface="Calibri" pitchFamily="34" charset="0"/>
            </a:endParaRP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The effect of increasing concentration on the rate of photosynthesis.</a:t>
            </a:r>
          </a:p>
          <a:p>
            <a:pPr marL="514350" indent="-514350">
              <a:buFont typeface="+mj-lt"/>
              <a:buAutoNum type="arabicPeriod"/>
            </a:pPr>
            <a:r>
              <a:rPr lang="en-US" dirty="0" smtClean="0"/>
              <a:t>dependent – rate of photosynthesis; independent - </a:t>
            </a:r>
            <a:r>
              <a:rPr lang="en-US" sz="2800" dirty="0" smtClean="0">
                <a:latin typeface="Calibri" pitchFamily="34" charset="0"/>
              </a:rPr>
              <a:t>CO</a:t>
            </a:r>
            <a:r>
              <a:rPr lang="en-US" sz="2800" baseline="-25000" dirty="0" smtClean="0">
                <a:latin typeface="Calibri" pitchFamily="34" charset="0"/>
              </a:rPr>
              <a:t>2</a:t>
            </a:r>
            <a:r>
              <a:rPr lang="en-US" sz="2800" dirty="0" smtClean="0">
                <a:latin typeface="Calibri" pitchFamily="34" charset="0"/>
              </a:rPr>
              <a:t> concentration</a:t>
            </a:r>
          </a:p>
          <a:p>
            <a:pPr marL="514350" indent="-514350">
              <a:buFont typeface="+mj-lt"/>
              <a:buAutoNum type="arabicPeriod"/>
            </a:pPr>
            <a:r>
              <a:rPr lang="en-US" sz="2800" dirty="0" smtClean="0">
                <a:latin typeface="Calibri" pitchFamily="34" charset="0"/>
              </a:rPr>
              <a:t>About 450ppmv</a:t>
            </a:r>
          </a:p>
          <a:p>
            <a:pPr marL="514350" indent="-514350">
              <a:buFont typeface="+mj-lt"/>
              <a:buAutoNum type="arabicPeriod"/>
            </a:pPr>
            <a:r>
              <a:rPr lang="en-US" sz="2800" dirty="0" smtClean="0">
                <a:latin typeface="Calibri" pitchFamily="34" charset="0"/>
              </a:rPr>
              <a:t>As the CO</a:t>
            </a:r>
            <a:r>
              <a:rPr lang="en-US" sz="2800" baseline="-25000" dirty="0" smtClean="0">
                <a:latin typeface="Calibri" pitchFamily="34" charset="0"/>
              </a:rPr>
              <a:t>2</a:t>
            </a:r>
            <a:r>
              <a:rPr lang="en-US" sz="2800" dirty="0" smtClean="0">
                <a:latin typeface="Calibri" pitchFamily="34" charset="0"/>
              </a:rPr>
              <a:t> concentration increase the rate of photosynthesis also increases, but it becomes constant and then appears to drop as the CO</a:t>
            </a:r>
            <a:r>
              <a:rPr lang="en-US" sz="2800" baseline="-25000" dirty="0" smtClean="0">
                <a:latin typeface="Calibri" pitchFamily="34" charset="0"/>
              </a:rPr>
              <a:t>2</a:t>
            </a:r>
            <a:r>
              <a:rPr lang="en-US" sz="2800" dirty="0" smtClean="0">
                <a:latin typeface="Calibri" pitchFamily="34" charset="0"/>
              </a:rPr>
              <a:t> concentration increases further.</a:t>
            </a:r>
          </a:p>
          <a:p>
            <a:pPr marL="514350" indent="-514350">
              <a:buFont typeface="+mj-lt"/>
              <a:buAutoNum type="arabicPeriod"/>
            </a:pPr>
            <a:r>
              <a:rPr lang="en-US" sz="2800" dirty="0" smtClean="0">
                <a:latin typeface="Calibri" pitchFamily="34" charset="0"/>
              </a:rPr>
              <a:t>The rate of photosynthesis does not increase any further because the levels of CO</a:t>
            </a:r>
            <a:r>
              <a:rPr lang="en-US" sz="2800" baseline="-25000" dirty="0" smtClean="0">
                <a:latin typeface="Calibri" pitchFamily="34" charset="0"/>
              </a:rPr>
              <a:t>2</a:t>
            </a:r>
            <a:r>
              <a:rPr lang="en-US" sz="2800" dirty="0" smtClean="0">
                <a:latin typeface="Calibri" pitchFamily="34" charset="0"/>
              </a:rPr>
              <a:t> in the cells becomes too high and this alters the pH and enzymes denature.</a:t>
            </a:r>
          </a:p>
          <a:p>
            <a:pPr marL="514350" indent="-514350">
              <a:buFont typeface="+mj-lt"/>
              <a:buAutoNum type="arabicPeriod"/>
            </a:pPr>
            <a:endParaRPr lang="en-US" sz="2800" dirty="0" smtClean="0">
              <a:latin typeface="Calibri" pitchFamily="34" charset="0"/>
            </a:endParaRP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External factors that affect the rate of photosynthesis:</a:t>
            </a:r>
            <a:endParaRPr lang="en-US" dirty="0"/>
          </a:p>
        </p:txBody>
      </p:sp>
      <p:sp>
        <p:nvSpPr>
          <p:cNvPr id="3" name="Content Placeholder 2"/>
          <p:cNvSpPr>
            <a:spLocks noGrp="1"/>
          </p:cNvSpPr>
          <p:nvPr>
            <p:ph sz="half" idx="1"/>
          </p:nvPr>
        </p:nvSpPr>
        <p:spPr/>
        <p:txBody>
          <a:bodyPr>
            <a:normAutofit fontScale="92500" lnSpcReduction="20000"/>
          </a:bodyPr>
          <a:lstStyle/>
          <a:p>
            <a:pPr>
              <a:buNone/>
            </a:pPr>
            <a:r>
              <a:rPr lang="en-US" b="1" dirty="0" smtClean="0"/>
              <a:t>LIGHT INTENSITY:</a:t>
            </a:r>
          </a:p>
          <a:p>
            <a:r>
              <a:rPr lang="en-US" dirty="0" smtClean="0">
                <a:latin typeface="Calibri" pitchFamily="34" charset="0"/>
              </a:rPr>
              <a:t>According to the graph if the </a:t>
            </a:r>
            <a:r>
              <a:rPr lang="en-US" b="1" dirty="0" smtClean="0">
                <a:solidFill>
                  <a:srgbClr val="0070C0"/>
                </a:solidFill>
                <a:latin typeface="Calibri" pitchFamily="34" charset="0"/>
              </a:rPr>
              <a:t>light intensity increases</a:t>
            </a:r>
            <a:r>
              <a:rPr lang="en-US" dirty="0" smtClean="0">
                <a:latin typeface="Calibri" pitchFamily="34" charset="0"/>
              </a:rPr>
              <a:t>, </a:t>
            </a:r>
            <a:r>
              <a:rPr lang="en-US" b="1" dirty="0" smtClean="0">
                <a:solidFill>
                  <a:srgbClr val="0070C0"/>
                </a:solidFill>
                <a:latin typeface="Calibri" pitchFamily="34" charset="0"/>
              </a:rPr>
              <a:t>so would </a:t>
            </a:r>
            <a:r>
              <a:rPr lang="en-US" dirty="0" smtClean="0">
                <a:latin typeface="Calibri" pitchFamily="34" charset="0"/>
              </a:rPr>
              <a:t>the </a:t>
            </a:r>
            <a:r>
              <a:rPr lang="en-US" b="1" dirty="0" smtClean="0">
                <a:solidFill>
                  <a:srgbClr val="0070C0"/>
                </a:solidFill>
                <a:latin typeface="Calibri" pitchFamily="34" charset="0"/>
              </a:rPr>
              <a:t>rate of photosynthesis</a:t>
            </a:r>
            <a:r>
              <a:rPr lang="en-US" dirty="0" smtClean="0">
                <a:latin typeface="Calibri" pitchFamily="34" charset="0"/>
              </a:rPr>
              <a:t>.</a:t>
            </a:r>
          </a:p>
          <a:p>
            <a:r>
              <a:rPr lang="en-US" dirty="0" smtClean="0">
                <a:latin typeface="Calibri" pitchFamily="34" charset="0"/>
              </a:rPr>
              <a:t>If the </a:t>
            </a:r>
            <a:r>
              <a:rPr lang="en-US" b="1" dirty="0" smtClean="0">
                <a:solidFill>
                  <a:srgbClr val="00B0F0"/>
                </a:solidFill>
                <a:latin typeface="Calibri" pitchFamily="34" charset="0"/>
              </a:rPr>
              <a:t>light intensity decreases</a:t>
            </a:r>
            <a:r>
              <a:rPr lang="en-US" dirty="0" smtClean="0">
                <a:latin typeface="Calibri" pitchFamily="34" charset="0"/>
              </a:rPr>
              <a:t>, </a:t>
            </a:r>
            <a:r>
              <a:rPr lang="en-US" b="1" dirty="0" smtClean="0">
                <a:solidFill>
                  <a:srgbClr val="00B0F0"/>
                </a:solidFill>
                <a:latin typeface="Calibri" pitchFamily="34" charset="0"/>
              </a:rPr>
              <a:t>so would </a:t>
            </a:r>
            <a:r>
              <a:rPr lang="en-US" dirty="0" smtClean="0">
                <a:latin typeface="Calibri" pitchFamily="34" charset="0"/>
              </a:rPr>
              <a:t>the </a:t>
            </a:r>
            <a:r>
              <a:rPr lang="en-US" b="1" dirty="0" smtClean="0">
                <a:solidFill>
                  <a:srgbClr val="00B0F0"/>
                </a:solidFill>
                <a:latin typeface="Calibri" pitchFamily="34" charset="0"/>
              </a:rPr>
              <a:t>rate of photosynthesis</a:t>
            </a:r>
            <a:r>
              <a:rPr lang="en-US" dirty="0" smtClean="0">
                <a:latin typeface="Calibri" pitchFamily="34" charset="0"/>
              </a:rPr>
              <a:t>.</a:t>
            </a:r>
          </a:p>
          <a:p>
            <a:r>
              <a:rPr lang="en-US" b="1" dirty="0" smtClean="0">
                <a:latin typeface="Calibri" pitchFamily="34" charset="0"/>
              </a:rPr>
              <a:t>Can anyone explain why?</a:t>
            </a:r>
            <a:endParaRPr lang="en-US" b="1" dirty="0">
              <a:latin typeface="Calibri" pitchFamily="34" charset="0"/>
            </a:endParaRPr>
          </a:p>
        </p:txBody>
      </p:sp>
      <p:pic>
        <p:nvPicPr>
          <p:cNvPr id="5" name="Content Placeholder 4" descr="graph light.jpg"/>
          <p:cNvPicPr>
            <a:picLocks noGrp="1" noChangeAspect="1"/>
          </p:cNvPicPr>
          <p:nvPr>
            <p:ph sz="half" idx="2"/>
          </p:nvPr>
        </p:nvPicPr>
        <p:blipFill>
          <a:blip r:embed="rId2" cstate="print"/>
          <a:stretch>
            <a:fillRect/>
          </a:stretch>
        </p:blipFill>
        <p:spPr>
          <a:xfrm>
            <a:off x="4495800" y="2209800"/>
            <a:ext cx="3581400" cy="300990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alibri" pitchFamily="34" charset="0"/>
              </a:rPr>
              <a:t>SOLUTION:</a:t>
            </a:r>
            <a:endParaRPr lang="en-US" dirty="0">
              <a:solidFill>
                <a:srgbClr val="FF0000"/>
              </a:solidFill>
              <a:latin typeface="Calibri" pitchFamily="34" charset="0"/>
            </a:endParaRPr>
          </a:p>
        </p:txBody>
      </p:sp>
      <p:sp>
        <p:nvSpPr>
          <p:cNvPr id="3" name="Content Placeholder 2"/>
          <p:cNvSpPr>
            <a:spLocks noGrp="1"/>
          </p:cNvSpPr>
          <p:nvPr>
            <p:ph idx="1"/>
          </p:nvPr>
        </p:nvSpPr>
        <p:spPr/>
        <p:txBody>
          <a:bodyPr/>
          <a:lstStyle/>
          <a:p>
            <a:r>
              <a:rPr lang="en-US" dirty="0" smtClean="0">
                <a:latin typeface="Calibri" pitchFamily="34" charset="0"/>
              </a:rPr>
              <a:t>Because light is one of the requirements of photosynthesis, therefore any change in light intensity would affect the rate of photosynthesis.</a:t>
            </a:r>
            <a:endParaRPr lang="en-US"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Introduction:</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normAutofit/>
          </a:bodyPr>
          <a:lstStyle/>
          <a:p>
            <a:r>
              <a:rPr lang="en-US" b="1" dirty="0" smtClean="0">
                <a:solidFill>
                  <a:schemeClr val="accent3">
                    <a:lumMod val="75000"/>
                  </a:schemeClr>
                </a:solidFill>
                <a:latin typeface="Calibri" pitchFamily="34" charset="0"/>
              </a:rPr>
              <a:t>Photosynthesis</a:t>
            </a:r>
            <a:r>
              <a:rPr lang="en-US" dirty="0" smtClean="0">
                <a:latin typeface="Calibri" pitchFamily="34" charset="0"/>
              </a:rPr>
              <a:t> is the process whereby </a:t>
            </a:r>
            <a:r>
              <a:rPr lang="en-US" b="1" dirty="0" smtClean="0">
                <a:solidFill>
                  <a:schemeClr val="accent3">
                    <a:lumMod val="75000"/>
                  </a:schemeClr>
                </a:solidFill>
                <a:latin typeface="Calibri" pitchFamily="34" charset="0"/>
              </a:rPr>
              <a:t>green plants</a:t>
            </a:r>
            <a:r>
              <a:rPr lang="en-US" dirty="0" smtClean="0">
                <a:latin typeface="Calibri" pitchFamily="34" charset="0"/>
              </a:rPr>
              <a:t> use the </a:t>
            </a:r>
            <a:r>
              <a:rPr lang="en-US" b="1" dirty="0" smtClean="0">
                <a:solidFill>
                  <a:schemeClr val="accent3">
                    <a:lumMod val="75000"/>
                  </a:schemeClr>
                </a:solidFill>
                <a:latin typeface="Calibri" pitchFamily="34" charset="0"/>
              </a:rPr>
              <a:t>radiant energy </a:t>
            </a:r>
            <a:r>
              <a:rPr lang="en-US" dirty="0" smtClean="0">
                <a:latin typeface="Calibri" pitchFamily="34" charset="0"/>
              </a:rPr>
              <a:t>of the </a:t>
            </a:r>
            <a:r>
              <a:rPr lang="en-US" b="1" dirty="0" smtClean="0">
                <a:solidFill>
                  <a:schemeClr val="accent3">
                    <a:lumMod val="75000"/>
                  </a:schemeClr>
                </a:solidFill>
                <a:latin typeface="Calibri" pitchFamily="34" charset="0"/>
              </a:rPr>
              <a:t>sun</a:t>
            </a:r>
            <a:r>
              <a:rPr lang="en-US" dirty="0" smtClean="0">
                <a:latin typeface="Calibri" pitchFamily="34" charset="0"/>
              </a:rPr>
              <a:t> to </a:t>
            </a:r>
            <a:r>
              <a:rPr lang="en-US" b="1" dirty="0" smtClean="0">
                <a:solidFill>
                  <a:schemeClr val="accent3">
                    <a:lumMod val="75000"/>
                  </a:schemeClr>
                </a:solidFill>
                <a:latin typeface="Calibri" pitchFamily="34" charset="0"/>
              </a:rPr>
              <a:t>manufacture food </a:t>
            </a:r>
            <a:r>
              <a:rPr lang="en-US" dirty="0" smtClean="0">
                <a:latin typeface="Calibri" pitchFamily="34" charset="0"/>
              </a:rPr>
              <a:t>in the form of </a:t>
            </a:r>
            <a:r>
              <a:rPr lang="en-US" b="1" dirty="0" smtClean="0">
                <a:solidFill>
                  <a:schemeClr val="accent3">
                    <a:lumMod val="75000"/>
                  </a:schemeClr>
                </a:solidFill>
                <a:latin typeface="Calibri" pitchFamily="34" charset="0"/>
              </a:rPr>
              <a:t>glucose</a:t>
            </a:r>
            <a:r>
              <a:rPr lang="en-US" dirty="0" smtClean="0">
                <a:latin typeface="Calibri" pitchFamily="34" charset="0"/>
              </a:rPr>
              <a:t>.</a:t>
            </a:r>
          </a:p>
          <a:p>
            <a:r>
              <a:rPr lang="en-US" dirty="0" smtClean="0">
                <a:latin typeface="Calibri" pitchFamily="34" charset="0"/>
              </a:rPr>
              <a:t>The process is a </a:t>
            </a:r>
            <a:r>
              <a:rPr lang="en-US" b="1" dirty="0" smtClean="0">
                <a:solidFill>
                  <a:schemeClr val="accent2">
                    <a:lumMod val="75000"/>
                  </a:schemeClr>
                </a:solidFill>
                <a:latin typeface="Calibri" pitchFamily="34" charset="0"/>
              </a:rPr>
              <a:t>chemical reaction</a:t>
            </a:r>
            <a:r>
              <a:rPr lang="en-US" dirty="0" smtClean="0">
                <a:latin typeface="Calibri" pitchFamily="34" charset="0"/>
              </a:rPr>
              <a:t>.</a:t>
            </a:r>
          </a:p>
          <a:p>
            <a:r>
              <a:rPr lang="en-US" dirty="0" smtClean="0">
                <a:latin typeface="Calibri" pitchFamily="34" charset="0"/>
              </a:rPr>
              <a:t>In order for this chemical reaction to occur, there are some </a:t>
            </a:r>
            <a:r>
              <a:rPr lang="en-US" b="1" dirty="0" smtClean="0">
                <a:solidFill>
                  <a:schemeClr val="accent1">
                    <a:lumMod val="75000"/>
                  </a:schemeClr>
                </a:solidFill>
                <a:latin typeface="Calibri" pitchFamily="34" charset="0"/>
              </a:rPr>
              <a:t>requirements</a:t>
            </a:r>
            <a:r>
              <a:rPr lang="en-US" dirty="0" smtClean="0">
                <a:latin typeface="Calibri" pitchFamily="34" charset="0"/>
              </a:rPr>
              <a:t> and at the end of the process some </a:t>
            </a:r>
            <a:r>
              <a:rPr lang="en-US" b="1" dirty="0" smtClean="0">
                <a:solidFill>
                  <a:schemeClr val="accent1">
                    <a:lumMod val="75000"/>
                  </a:schemeClr>
                </a:solidFill>
                <a:latin typeface="Calibri" pitchFamily="34" charset="0"/>
              </a:rPr>
              <a:t>products</a:t>
            </a:r>
            <a:r>
              <a:rPr lang="en-US" dirty="0" smtClean="0">
                <a:latin typeface="Calibri" pitchFamily="34" charset="0"/>
              </a:rPr>
              <a:t> are formed.</a:t>
            </a:r>
          </a:p>
          <a:p>
            <a:r>
              <a:rPr lang="en-US" dirty="0" smtClean="0">
                <a:latin typeface="Calibri" pitchFamily="34" charset="0"/>
              </a:rPr>
              <a:t>The </a:t>
            </a:r>
            <a:r>
              <a:rPr lang="en-US" b="1" dirty="0" smtClean="0">
                <a:solidFill>
                  <a:srgbClr val="C00000"/>
                </a:solidFill>
                <a:latin typeface="Calibri" pitchFamily="34" charset="0"/>
              </a:rPr>
              <a:t>requirements</a:t>
            </a:r>
            <a:r>
              <a:rPr lang="en-US" dirty="0" smtClean="0">
                <a:latin typeface="Calibri" pitchFamily="34" charset="0"/>
              </a:rPr>
              <a:t> of photosynthesis are a source of </a:t>
            </a:r>
            <a:r>
              <a:rPr lang="en-US" b="1" dirty="0" smtClean="0">
                <a:solidFill>
                  <a:srgbClr val="C00000"/>
                </a:solidFill>
                <a:latin typeface="Calibri" pitchFamily="34" charset="0"/>
              </a:rPr>
              <a:t>energy (sunlight), carbon dioxide and water</a:t>
            </a:r>
            <a:r>
              <a:rPr lang="en-US" dirty="0" smtClean="0">
                <a:latin typeface="Calibri" pitchFamily="34" charset="0"/>
              </a:rPr>
              <a:t>.</a:t>
            </a:r>
          </a:p>
          <a:p>
            <a:r>
              <a:rPr lang="en-US" dirty="0" smtClean="0">
                <a:latin typeface="Calibri" pitchFamily="34" charset="0"/>
              </a:rPr>
              <a:t>The </a:t>
            </a:r>
            <a:r>
              <a:rPr lang="en-US" b="1" dirty="0" smtClean="0">
                <a:solidFill>
                  <a:srgbClr val="FF0000"/>
                </a:solidFill>
                <a:latin typeface="Calibri" pitchFamily="34" charset="0"/>
              </a:rPr>
              <a:t>products</a:t>
            </a:r>
            <a:r>
              <a:rPr lang="en-US" dirty="0" smtClean="0">
                <a:latin typeface="Calibri" pitchFamily="34" charset="0"/>
              </a:rPr>
              <a:t> of this reaction are </a:t>
            </a:r>
            <a:r>
              <a:rPr lang="en-US" b="1" dirty="0" smtClean="0">
                <a:solidFill>
                  <a:srgbClr val="FF0000"/>
                </a:solidFill>
                <a:latin typeface="Calibri" pitchFamily="34" charset="0"/>
              </a:rPr>
              <a:t>glucose.</a:t>
            </a:r>
            <a:endParaRPr lang="en-US" dirty="0">
              <a:latin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External factors that affect the rate of photosynthesis:</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However </a:t>
            </a:r>
            <a:r>
              <a:rPr lang="en-US" b="1" dirty="0" smtClean="0">
                <a:solidFill>
                  <a:srgbClr val="00B050"/>
                </a:solidFill>
                <a:latin typeface="Calibri" pitchFamily="34" charset="0"/>
              </a:rPr>
              <a:t>from the graph </a:t>
            </a:r>
            <a:r>
              <a:rPr lang="en-US" dirty="0" smtClean="0">
                <a:latin typeface="Calibri" pitchFamily="34" charset="0"/>
              </a:rPr>
              <a:t>we can see that the </a:t>
            </a:r>
            <a:r>
              <a:rPr lang="en-US" b="1" dirty="0" smtClean="0">
                <a:solidFill>
                  <a:srgbClr val="00B050"/>
                </a:solidFill>
                <a:latin typeface="Calibri" pitchFamily="34" charset="0"/>
              </a:rPr>
              <a:t>rate of photosynthesis does not increase indefinitely</a:t>
            </a:r>
            <a:r>
              <a:rPr lang="en-US" dirty="0" smtClean="0">
                <a:latin typeface="Calibri" pitchFamily="34" charset="0"/>
              </a:rPr>
              <a:t>.</a:t>
            </a:r>
          </a:p>
          <a:p>
            <a:r>
              <a:rPr lang="en-US" dirty="0" smtClean="0">
                <a:latin typeface="Calibri" pitchFamily="34" charset="0"/>
              </a:rPr>
              <a:t>At a </a:t>
            </a:r>
            <a:r>
              <a:rPr lang="en-US" b="1" dirty="0" smtClean="0">
                <a:solidFill>
                  <a:srgbClr val="92D050"/>
                </a:solidFill>
                <a:latin typeface="Calibri" pitchFamily="34" charset="0"/>
              </a:rPr>
              <a:t>certain light intensity </a:t>
            </a:r>
            <a:r>
              <a:rPr lang="en-US" dirty="0" smtClean="0">
                <a:latin typeface="Calibri" pitchFamily="34" charset="0"/>
              </a:rPr>
              <a:t>the </a:t>
            </a:r>
            <a:r>
              <a:rPr lang="en-US" b="1" dirty="0" smtClean="0">
                <a:solidFill>
                  <a:srgbClr val="92D050"/>
                </a:solidFill>
                <a:latin typeface="Calibri" pitchFamily="34" charset="0"/>
              </a:rPr>
              <a:t>rate of photosynthesis becomes constant</a:t>
            </a:r>
            <a:r>
              <a:rPr lang="en-US" dirty="0" smtClean="0">
                <a:latin typeface="Calibri" pitchFamily="34" charset="0"/>
              </a:rPr>
              <a:t>.</a:t>
            </a:r>
          </a:p>
          <a:p>
            <a:r>
              <a:rPr lang="en-US" dirty="0" smtClean="0">
                <a:latin typeface="Calibri" pitchFamily="34" charset="0"/>
              </a:rPr>
              <a:t>This occurs because </a:t>
            </a:r>
            <a:r>
              <a:rPr lang="en-US" b="1" dirty="0" smtClean="0">
                <a:solidFill>
                  <a:srgbClr val="FFC000"/>
                </a:solidFill>
                <a:latin typeface="Calibri" pitchFamily="34" charset="0"/>
              </a:rPr>
              <a:t>there might not enough carbon dioxide and water</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External factors that affect the rate of photosynthesis:</a:t>
            </a:r>
            <a:endParaRPr lang="en-US" dirty="0"/>
          </a:p>
        </p:txBody>
      </p:sp>
      <p:sp>
        <p:nvSpPr>
          <p:cNvPr id="3" name="Content Placeholder 2"/>
          <p:cNvSpPr>
            <a:spLocks noGrp="1"/>
          </p:cNvSpPr>
          <p:nvPr>
            <p:ph idx="1"/>
          </p:nvPr>
        </p:nvSpPr>
        <p:spPr/>
        <p:txBody>
          <a:bodyPr/>
          <a:lstStyle/>
          <a:p>
            <a:pPr>
              <a:buNone/>
            </a:pPr>
            <a:r>
              <a:rPr lang="en-US" b="1" dirty="0" smtClean="0">
                <a:latin typeface="Calibri" pitchFamily="34" charset="0"/>
              </a:rPr>
              <a:t>TEMPERATURE:</a:t>
            </a:r>
          </a:p>
          <a:p>
            <a:r>
              <a:rPr lang="en-US" b="1" dirty="0" smtClean="0">
                <a:solidFill>
                  <a:srgbClr val="FF0000"/>
                </a:solidFill>
                <a:latin typeface="Calibri" pitchFamily="34" charset="0"/>
              </a:rPr>
              <a:t>Photosynthesis</a:t>
            </a:r>
            <a:r>
              <a:rPr lang="en-US" dirty="0" smtClean="0">
                <a:latin typeface="Calibri" pitchFamily="34" charset="0"/>
              </a:rPr>
              <a:t> in </a:t>
            </a:r>
            <a:r>
              <a:rPr lang="en-US" b="1" dirty="0" smtClean="0">
                <a:solidFill>
                  <a:srgbClr val="FF0000"/>
                </a:solidFill>
                <a:latin typeface="Calibri" pitchFamily="34" charset="0"/>
              </a:rPr>
              <a:t>mesophytic plants </a:t>
            </a:r>
            <a:r>
              <a:rPr lang="en-US" dirty="0" smtClean="0">
                <a:latin typeface="Calibri" pitchFamily="34" charset="0"/>
              </a:rPr>
              <a:t>have an </a:t>
            </a:r>
            <a:r>
              <a:rPr lang="en-US" b="1" dirty="0" smtClean="0">
                <a:solidFill>
                  <a:srgbClr val="FF0000"/>
                </a:solidFill>
                <a:latin typeface="Calibri" pitchFamily="34" charset="0"/>
              </a:rPr>
              <a:t>optimum temperature</a:t>
            </a:r>
            <a:r>
              <a:rPr lang="en-US" dirty="0" smtClean="0">
                <a:latin typeface="Calibri" pitchFamily="34" charset="0"/>
              </a:rPr>
              <a:t>.</a:t>
            </a:r>
          </a:p>
          <a:p>
            <a:r>
              <a:rPr lang="en-US" dirty="0" smtClean="0">
                <a:latin typeface="Calibri" pitchFamily="34" charset="0"/>
              </a:rPr>
              <a:t>This is the </a:t>
            </a:r>
            <a:r>
              <a:rPr lang="en-US" b="1" dirty="0" smtClean="0">
                <a:solidFill>
                  <a:srgbClr val="C00000"/>
                </a:solidFill>
                <a:latin typeface="Calibri" pitchFamily="34" charset="0"/>
              </a:rPr>
              <a:t>temperature</a:t>
            </a:r>
            <a:r>
              <a:rPr lang="en-US" dirty="0" smtClean="0">
                <a:latin typeface="Calibri" pitchFamily="34" charset="0"/>
              </a:rPr>
              <a:t> at which the </a:t>
            </a:r>
            <a:r>
              <a:rPr lang="en-US" b="1" dirty="0" smtClean="0">
                <a:solidFill>
                  <a:srgbClr val="C00000"/>
                </a:solidFill>
                <a:latin typeface="Calibri" pitchFamily="34" charset="0"/>
              </a:rPr>
              <a:t>rate of photosynthesis</a:t>
            </a:r>
            <a:r>
              <a:rPr lang="en-US" dirty="0" smtClean="0">
                <a:latin typeface="Calibri" pitchFamily="34" charset="0"/>
              </a:rPr>
              <a:t> is at its </a:t>
            </a:r>
            <a:r>
              <a:rPr lang="en-US" b="1" dirty="0" smtClean="0">
                <a:solidFill>
                  <a:srgbClr val="C00000"/>
                </a:solidFill>
                <a:latin typeface="Calibri" pitchFamily="34" charset="0"/>
              </a:rPr>
              <a:t>maximum</a:t>
            </a:r>
            <a:r>
              <a:rPr lang="en-US" dirty="0" smtClean="0">
                <a:latin typeface="Calibri" pitchFamily="34" charset="0"/>
              </a:rPr>
              <a:t>.</a:t>
            </a:r>
          </a:p>
          <a:p>
            <a:r>
              <a:rPr lang="en-US" dirty="0" smtClean="0">
                <a:latin typeface="Calibri" pitchFamily="34" charset="0"/>
              </a:rPr>
              <a:t>The </a:t>
            </a:r>
            <a:r>
              <a:rPr lang="en-US" b="1" dirty="0" smtClean="0">
                <a:solidFill>
                  <a:schemeClr val="accent6">
                    <a:lumMod val="75000"/>
                  </a:schemeClr>
                </a:solidFill>
                <a:latin typeface="Calibri" pitchFamily="34" charset="0"/>
              </a:rPr>
              <a:t>optimum temperature </a:t>
            </a:r>
            <a:r>
              <a:rPr lang="en-US" dirty="0" smtClean="0">
                <a:latin typeface="Calibri" pitchFamily="34" charset="0"/>
              </a:rPr>
              <a:t>for photosynthesis in a mesophytic plant is </a:t>
            </a:r>
            <a:r>
              <a:rPr lang="en-US" b="1" dirty="0" smtClean="0">
                <a:solidFill>
                  <a:schemeClr val="accent6">
                    <a:lumMod val="75000"/>
                  </a:schemeClr>
                </a:solidFill>
                <a:latin typeface="Calibri" pitchFamily="34" charset="0"/>
              </a:rPr>
              <a:t>25˚C</a:t>
            </a:r>
            <a:r>
              <a:rPr lang="en-US" dirty="0" smtClean="0">
                <a:latin typeface="Calibri" pitchFamily="34" charset="0"/>
              </a:rPr>
              <a:t>.</a:t>
            </a:r>
          </a:p>
          <a:p>
            <a:pPr>
              <a:buNone/>
            </a:pPr>
            <a:endParaRPr lang="en-US" dirty="0">
              <a:latin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975360"/>
          </a:xfrm>
        </p:spPr>
        <p:txBody>
          <a:bodyPr>
            <a:normAutofit fontScale="90000"/>
          </a:bodyPr>
          <a:lstStyle/>
          <a:p>
            <a:r>
              <a:rPr lang="en-US" dirty="0" smtClean="0">
                <a:solidFill>
                  <a:schemeClr val="tx1"/>
                </a:solidFill>
                <a:latin typeface="Calibri" pitchFamily="34" charset="0"/>
              </a:rPr>
              <a:t>External factors that affect the rate of photosynthesis:</a:t>
            </a:r>
            <a:endParaRPr lang="en-US" dirty="0"/>
          </a:p>
        </p:txBody>
      </p:sp>
      <p:sp>
        <p:nvSpPr>
          <p:cNvPr id="4" name="Content Placeholder 3"/>
          <p:cNvSpPr>
            <a:spLocks noGrp="1"/>
          </p:cNvSpPr>
          <p:nvPr>
            <p:ph sz="half" idx="1"/>
          </p:nvPr>
        </p:nvSpPr>
        <p:spPr>
          <a:xfrm>
            <a:off x="152400" y="1371600"/>
            <a:ext cx="3962400" cy="4754563"/>
          </a:xfrm>
        </p:spPr>
        <p:txBody>
          <a:bodyPr>
            <a:normAutofit fontScale="85000" lnSpcReduction="20000"/>
          </a:bodyPr>
          <a:lstStyle/>
          <a:p>
            <a:r>
              <a:rPr lang="en-US" dirty="0" smtClean="0">
                <a:latin typeface="Calibri" pitchFamily="34" charset="0"/>
              </a:rPr>
              <a:t>According to the graph, as the </a:t>
            </a:r>
            <a:r>
              <a:rPr lang="en-US" b="1" dirty="0" smtClean="0">
                <a:solidFill>
                  <a:schemeClr val="accent6">
                    <a:lumMod val="75000"/>
                  </a:schemeClr>
                </a:solidFill>
                <a:latin typeface="Calibri" pitchFamily="34" charset="0"/>
              </a:rPr>
              <a:t>temperature increase so does the rate of photosynthesis</a:t>
            </a:r>
            <a:r>
              <a:rPr lang="en-US" dirty="0" smtClean="0">
                <a:latin typeface="Calibri" pitchFamily="34" charset="0"/>
              </a:rPr>
              <a:t>.</a:t>
            </a:r>
          </a:p>
          <a:p>
            <a:r>
              <a:rPr lang="en-US" dirty="0" smtClean="0">
                <a:latin typeface="Calibri" pitchFamily="34" charset="0"/>
              </a:rPr>
              <a:t>It reaches its </a:t>
            </a:r>
            <a:r>
              <a:rPr lang="en-US" b="1" dirty="0" smtClean="0">
                <a:solidFill>
                  <a:schemeClr val="accent5">
                    <a:lumMod val="75000"/>
                  </a:schemeClr>
                </a:solidFill>
                <a:latin typeface="Calibri" pitchFamily="34" charset="0"/>
              </a:rPr>
              <a:t>maximum rate </a:t>
            </a:r>
            <a:r>
              <a:rPr lang="en-US" dirty="0" smtClean="0">
                <a:latin typeface="Calibri" pitchFamily="34" charset="0"/>
              </a:rPr>
              <a:t>at the </a:t>
            </a:r>
            <a:r>
              <a:rPr lang="en-US" b="1" dirty="0" smtClean="0">
                <a:solidFill>
                  <a:schemeClr val="accent5">
                    <a:lumMod val="75000"/>
                  </a:schemeClr>
                </a:solidFill>
                <a:latin typeface="Calibri" pitchFamily="34" charset="0"/>
              </a:rPr>
              <a:t>optimum temperature</a:t>
            </a:r>
            <a:r>
              <a:rPr lang="en-US" dirty="0" smtClean="0">
                <a:latin typeface="Calibri" pitchFamily="34" charset="0"/>
              </a:rPr>
              <a:t>.</a:t>
            </a:r>
          </a:p>
          <a:p>
            <a:r>
              <a:rPr lang="en-US" dirty="0" smtClean="0">
                <a:latin typeface="Calibri" pitchFamily="34" charset="0"/>
              </a:rPr>
              <a:t>If the </a:t>
            </a:r>
            <a:r>
              <a:rPr lang="en-US" b="1" dirty="0" smtClean="0">
                <a:solidFill>
                  <a:schemeClr val="accent4">
                    <a:lumMod val="75000"/>
                  </a:schemeClr>
                </a:solidFill>
                <a:latin typeface="Calibri" pitchFamily="34" charset="0"/>
              </a:rPr>
              <a:t>temperature continues to increase higher </a:t>
            </a:r>
            <a:r>
              <a:rPr lang="en-US" dirty="0" smtClean="0">
                <a:latin typeface="Calibri" pitchFamily="34" charset="0"/>
              </a:rPr>
              <a:t>than </a:t>
            </a:r>
            <a:r>
              <a:rPr lang="en-US" b="1" dirty="0" smtClean="0">
                <a:solidFill>
                  <a:schemeClr val="accent4">
                    <a:lumMod val="75000"/>
                  </a:schemeClr>
                </a:solidFill>
                <a:latin typeface="Calibri" pitchFamily="34" charset="0"/>
              </a:rPr>
              <a:t>optimum temperature </a:t>
            </a:r>
            <a:r>
              <a:rPr lang="en-US" dirty="0" smtClean="0">
                <a:latin typeface="Calibri" pitchFamily="34" charset="0"/>
              </a:rPr>
              <a:t>then the </a:t>
            </a:r>
            <a:r>
              <a:rPr lang="en-US" b="1" dirty="0" smtClean="0">
                <a:solidFill>
                  <a:schemeClr val="accent4">
                    <a:lumMod val="75000"/>
                  </a:schemeClr>
                </a:solidFill>
                <a:latin typeface="Calibri" pitchFamily="34" charset="0"/>
              </a:rPr>
              <a:t>rate of photosynthesis decreases </a:t>
            </a:r>
            <a:r>
              <a:rPr lang="en-US" dirty="0" smtClean="0">
                <a:latin typeface="Calibri" pitchFamily="34" charset="0"/>
              </a:rPr>
              <a:t>and </a:t>
            </a:r>
            <a:r>
              <a:rPr lang="en-US" b="1" dirty="0" smtClean="0">
                <a:solidFill>
                  <a:schemeClr val="accent4">
                    <a:lumMod val="75000"/>
                  </a:schemeClr>
                </a:solidFill>
                <a:latin typeface="Calibri" pitchFamily="34" charset="0"/>
              </a:rPr>
              <a:t>finally stops all together</a:t>
            </a:r>
            <a:r>
              <a:rPr lang="en-US" dirty="0" smtClean="0">
                <a:latin typeface="Calibri" pitchFamily="34" charset="0"/>
              </a:rPr>
              <a:t>.</a:t>
            </a:r>
          </a:p>
          <a:p>
            <a:r>
              <a:rPr lang="en-US" b="1" dirty="0" smtClean="0">
                <a:latin typeface="Calibri" pitchFamily="34" charset="0"/>
              </a:rPr>
              <a:t>Why?</a:t>
            </a:r>
            <a:endParaRPr lang="en-US" b="1" dirty="0">
              <a:latin typeface="Calibri" pitchFamily="34" charset="0"/>
            </a:endParaRPr>
          </a:p>
        </p:txBody>
      </p:sp>
      <p:pic>
        <p:nvPicPr>
          <p:cNvPr id="6" name="Content Placeholder 5" descr="graph temp.jpg"/>
          <p:cNvPicPr>
            <a:picLocks noGrp="1" noChangeAspect="1"/>
          </p:cNvPicPr>
          <p:nvPr>
            <p:ph sz="half" idx="2"/>
          </p:nvPr>
        </p:nvPicPr>
        <p:blipFill>
          <a:blip r:embed="rId2" cstate="print"/>
          <a:stretch>
            <a:fillRect/>
          </a:stretch>
        </p:blipFill>
        <p:spPr>
          <a:xfrm>
            <a:off x="4648200" y="2977356"/>
            <a:ext cx="2581275" cy="1771650"/>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0000"/>
                </a:solidFill>
                <a:latin typeface="Calibri" pitchFamily="34" charset="0"/>
              </a:rPr>
              <a:t>Solution:</a:t>
            </a:r>
            <a:endParaRPr lang="en-US" dirty="0">
              <a:solidFill>
                <a:srgbClr val="FF0000"/>
              </a:solidFill>
              <a:latin typeface="Calibri" pitchFamily="34" charset="0"/>
            </a:endParaRPr>
          </a:p>
        </p:txBody>
      </p:sp>
      <p:sp>
        <p:nvSpPr>
          <p:cNvPr id="6" name="Content Placeholder 5"/>
          <p:cNvSpPr>
            <a:spLocks noGrp="1"/>
          </p:cNvSpPr>
          <p:nvPr>
            <p:ph idx="1"/>
          </p:nvPr>
        </p:nvSpPr>
        <p:spPr/>
        <p:txBody>
          <a:bodyPr/>
          <a:lstStyle/>
          <a:p>
            <a:r>
              <a:rPr lang="en-US" dirty="0" smtClean="0">
                <a:latin typeface="Calibri" pitchFamily="34" charset="0"/>
              </a:rPr>
              <a:t>This happens because once the temperature becomes higher than optimum, the temperature is too high and the enzymes starts to denature.  Therefore the rate of photosynthesis will decrease and eventually stop.</a:t>
            </a:r>
            <a:endParaRPr lang="en-US" dirty="0">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Biological importance of photosynthesis</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latin typeface="Calibri" pitchFamily="34" charset="0"/>
              </a:rPr>
              <a:t>Photosynthesis has 2 areas of biological importance.</a:t>
            </a:r>
          </a:p>
          <a:p>
            <a:r>
              <a:rPr lang="en-US" dirty="0" smtClean="0">
                <a:latin typeface="Calibri" pitchFamily="34" charset="0"/>
              </a:rPr>
              <a:t>These are:</a:t>
            </a:r>
          </a:p>
          <a:p>
            <a:pPr>
              <a:buNone/>
            </a:pPr>
            <a:r>
              <a:rPr lang="en-US" b="1" dirty="0" smtClean="0">
                <a:latin typeface="Calibri" pitchFamily="34" charset="0"/>
              </a:rPr>
              <a:t>Provision of food/energy:</a:t>
            </a:r>
          </a:p>
          <a:p>
            <a:r>
              <a:rPr lang="en-US" b="1" dirty="0" smtClean="0">
                <a:solidFill>
                  <a:schemeClr val="accent6">
                    <a:lumMod val="75000"/>
                  </a:schemeClr>
                </a:solidFill>
                <a:latin typeface="Calibri" pitchFamily="34" charset="0"/>
              </a:rPr>
              <a:t>Green plants </a:t>
            </a:r>
            <a:r>
              <a:rPr lang="en-US" dirty="0" smtClean="0">
                <a:latin typeface="Calibri" pitchFamily="34" charset="0"/>
              </a:rPr>
              <a:t>absorb </a:t>
            </a:r>
            <a:r>
              <a:rPr lang="en-US" b="1" dirty="0" smtClean="0">
                <a:solidFill>
                  <a:schemeClr val="accent6">
                    <a:lumMod val="75000"/>
                  </a:schemeClr>
                </a:solidFill>
                <a:latin typeface="Calibri" pitchFamily="34" charset="0"/>
              </a:rPr>
              <a:t>radiant energy </a:t>
            </a:r>
            <a:r>
              <a:rPr lang="en-US" dirty="0" smtClean="0">
                <a:latin typeface="Calibri" pitchFamily="34" charset="0"/>
              </a:rPr>
              <a:t>and uses it to </a:t>
            </a:r>
            <a:r>
              <a:rPr lang="en-US" b="1" dirty="0" smtClean="0">
                <a:solidFill>
                  <a:schemeClr val="accent6">
                    <a:lumMod val="75000"/>
                  </a:schemeClr>
                </a:solidFill>
                <a:latin typeface="Calibri" pitchFamily="34" charset="0"/>
              </a:rPr>
              <a:t>make food </a:t>
            </a:r>
            <a:r>
              <a:rPr lang="en-US" dirty="0" smtClean="0">
                <a:latin typeface="Calibri" pitchFamily="34" charset="0"/>
              </a:rPr>
              <a:t>through the </a:t>
            </a:r>
            <a:r>
              <a:rPr lang="en-US" b="1" dirty="0" smtClean="0">
                <a:solidFill>
                  <a:schemeClr val="accent6">
                    <a:lumMod val="75000"/>
                  </a:schemeClr>
                </a:solidFill>
                <a:latin typeface="Calibri" pitchFamily="34" charset="0"/>
              </a:rPr>
              <a:t>process of photosynthesis</a:t>
            </a:r>
            <a:r>
              <a:rPr lang="en-US" dirty="0" smtClean="0">
                <a:latin typeface="Calibri" pitchFamily="34" charset="0"/>
              </a:rPr>
              <a:t>.</a:t>
            </a:r>
          </a:p>
          <a:p>
            <a:r>
              <a:rPr lang="en-US" dirty="0" smtClean="0">
                <a:latin typeface="Calibri" pitchFamily="34" charset="0"/>
              </a:rPr>
              <a:t>In this way </a:t>
            </a:r>
            <a:r>
              <a:rPr lang="en-US" b="1" dirty="0" smtClean="0">
                <a:solidFill>
                  <a:schemeClr val="accent5">
                    <a:lumMod val="75000"/>
                  </a:schemeClr>
                </a:solidFill>
                <a:latin typeface="Calibri" pitchFamily="34" charset="0"/>
              </a:rPr>
              <a:t>food is provided to all other organisms</a:t>
            </a:r>
            <a:r>
              <a:rPr lang="en-US" dirty="0" smtClean="0">
                <a:latin typeface="Calibri" pitchFamily="34" charset="0"/>
              </a:rPr>
              <a:t>.</a:t>
            </a:r>
          </a:p>
          <a:p>
            <a:r>
              <a:rPr lang="en-US" dirty="0" smtClean="0">
                <a:latin typeface="Calibri" pitchFamily="34" charset="0"/>
              </a:rPr>
              <a:t>Also the </a:t>
            </a:r>
            <a:r>
              <a:rPr lang="en-US" b="1" dirty="0" smtClean="0">
                <a:solidFill>
                  <a:schemeClr val="accent4">
                    <a:lumMod val="75000"/>
                  </a:schemeClr>
                </a:solidFill>
                <a:latin typeface="Calibri" pitchFamily="34" charset="0"/>
              </a:rPr>
              <a:t>radiant energy is transferred to all organisms</a:t>
            </a:r>
            <a:r>
              <a:rPr lang="en-US" b="1" dirty="0" smtClean="0">
                <a:latin typeface="Calibri" pitchFamily="34" charset="0"/>
              </a:rPr>
              <a:t> </a:t>
            </a:r>
            <a:r>
              <a:rPr lang="en-US" dirty="0" smtClean="0">
                <a:latin typeface="Calibri" pitchFamily="34" charset="0"/>
              </a:rPr>
              <a:t>that </a:t>
            </a:r>
            <a:r>
              <a:rPr lang="en-US" b="1" dirty="0" smtClean="0">
                <a:solidFill>
                  <a:schemeClr val="accent4">
                    <a:lumMod val="75000"/>
                  </a:schemeClr>
                </a:solidFill>
                <a:latin typeface="Calibri" pitchFamily="34" charset="0"/>
              </a:rPr>
              <a:t>feed on the plant or on animals that feed on those animals that feed on the plant</a:t>
            </a:r>
            <a:r>
              <a:rPr lang="en-US" b="1" dirty="0" smtClean="0">
                <a:latin typeface="Calibri" pitchFamily="34" charset="0"/>
              </a:rPr>
              <a:t>.</a:t>
            </a:r>
          </a:p>
          <a:p>
            <a:r>
              <a:rPr lang="en-US" dirty="0" smtClean="0">
                <a:latin typeface="Calibri" pitchFamily="34" charset="0"/>
              </a:rPr>
              <a:t>In this way </a:t>
            </a:r>
            <a:r>
              <a:rPr lang="en-US" b="1" dirty="0" smtClean="0">
                <a:solidFill>
                  <a:schemeClr val="accent3">
                    <a:lumMod val="75000"/>
                  </a:schemeClr>
                </a:solidFill>
                <a:latin typeface="Calibri" pitchFamily="34" charset="0"/>
              </a:rPr>
              <a:t>all living organisms </a:t>
            </a:r>
            <a:r>
              <a:rPr lang="en-US" dirty="0" smtClean="0">
                <a:latin typeface="Calibri" pitchFamily="34" charset="0"/>
              </a:rPr>
              <a:t>on </a:t>
            </a:r>
            <a:r>
              <a:rPr lang="en-US" b="1" dirty="0" smtClean="0">
                <a:solidFill>
                  <a:schemeClr val="accent3">
                    <a:lumMod val="75000"/>
                  </a:schemeClr>
                </a:solidFill>
                <a:latin typeface="Calibri" pitchFamily="34" charset="0"/>
              </a:rPr>
              <a:t>Earth posses energy from the sun</a:t>
            </a:r>
            <a:r>
              <a:rPr lang="en-US" dirty="0" smtClean="0">
                <a:latin typeface="Calibri" pitchFamily="34" charset="0"/>
              </a:rPr>
              <a:t>.</a:t>
            </a:r>
          </a:p>
          <a:p>
            <a:pPr>
              <a:buNone/>
            </a:pPr>
            <a:endParaRPr lang="en-US" b="1" dirty="0">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Biological importance of photosynthesis</a:t>
            </a: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Calibri" pitchFamily="34" charset="0"/>
              </a:rPr>
              <a:t>Control of Carbon dioxide/oxygen levels:</a:t>
            </a:r>
          </a:p>
          <a:p>
            <a:r>
              <a:rPr lang="en-US" b="1" dirty="0" smtClean="0">
                <a:solidFill>
                  <a:srgbClr val="FFC000"/>
                </a:solidFill>
                <a:latin typeface="Calibri" pitchFamily="34" charset="0"/>
              </a:rPr>
              <a:t>All plants and animals take in oxygen </a:t>
            </a:r>
            <a:r>
              <a:rPr lang="en-US" dirty="0" smtClean="0">
                <a:latin typeface="Calibri" pitchFamily="34" charset="0"/>
              </a:rPr>
              <a:t>for the process of </a:t>
            </a:r>
            <a:r>
              <a:rPr lang="en-US" b="1" dirty="0" smtClean="0">
                <a:solidFill>
                  <a:srgbClr val="FFC000"/>
                </a:solidFill>
                <a:latin typeface="Calibri" pitchFamily="34" charset="0"/>
              </a:rPr>
              <a:t>cellular respiration</a:t>
            </a:r>
            <a:r>
              <a:rPr lang="en-US" dirty="0" smtClean="0">
                <a:latin typeface="Calibri" pitchFamily="34" charset="0"/>
              </a:rPr>
              <a:t>.</a:t>
            </a:r>
          </a:p>
          <a:p>
            <a:r>
              <a:rPr lang="en-US" dirty="0" smtClean="0">
                <a:latin typeface="Calibri" pitchFamily="34" charset="0"/>
              </a:rPr>
              <a:t>Therefore the </a:t>
            </a:r>
            <a:r>
              <a:rPr lang="en-US" b="1" dirty="0" smtClean="0">
                <a:solidFill>
                  <a:srgbClr val="FF0000"/>
                </a:solidFill>
                <a:latin typeface="Calibri" pitchFamily="34" charset="0"/>
              </a:rPr>
              <a:t>levels of O</a:t>
            </a:r>
            <a:r>
              <a:rPr lang="en-US" b="1" baseline="-25000" dirty="0" smtClean="0">
                <a:solidFill>
                  <a:srgbClr val="FF0000"/>
                </a:solidFill>
                <a:latin typeface="Calibri" pitchFamily="34" charset="0"/>
              </a:rPr>
              <a:t>2</a:t>
            </a:r>
            <a:r>
              <a:rPr lang="en-US" b="1" dirty="0" smtClean="0">
                <a:solidFill>
                  <a:srgbClr val="FF0000"/>
                </a:solidFill>
                <a:latin typeface="Calibri" pitchFamily="34" charset="0"/>
              </a:rPr>
              <a:t> in the atmosphere drops</a:t>
            </a:r>
            <a:r>
              <a:rPr lang="en-US" dirty="0" smtClean="0">
                <a:latin typeface="Calibri" pitchFamily="34" charset="0"/>
              </a:rPr>
              <a:t>.</a:t>
            </a:r>
          </a:p>
          <a:p>
            <a:r>
              <a:rPr lang="en-US" dirty="0" smtClean="0">
                <a:latin typeface="Calibri" pitchFamily="34" charset="0"/>
              </a:rPr>
              <a:t>All </a:t>
            </a:r>
            <a:r>
              <a:rPr lang="en-US" b="1" dirty="0" smtClean="0">
                <a:solidFill>
                  <a:srgbClr val="C00000"/>
                </a:solidFill>
                <a:latin typeface="Calibri" pitchFamily="34" charset="0"/>
              </a:rPr>
              <a:t>plants and animals give off CO</a:t>
            </a:r>
            <a:r>
              <a:rPr lang="en-US" b="1" baseline="-25000" dirty="0" smtClean="0">
                <a:solidFill>
                  <a:srgbClr val="C00000"/>
                </a:solidFill>
                <a:latin typeface="Calibri" pitchFamily="34" charset="0"/>
              </a:rPr>
              <a:t>2</a:t>
            </a:r>
            <a:r>
              <a:rPr lang="en-US" b="1" dirty="0" smtClean="0">
                <a:solidFill>
                  <a:srgbClr val="C00000"/>
                </a:solidFill>
                <a:latin typeface="Calibri" pitchFamily="34" charset="0"/>
              </a:rPr>
              <a:t> during cellular respiration</a:t>
            </a:r>
            <a:r>
              <a:rPr lang="en-US" dirty="0" smtClean="0">
                <a:latin typeface="Calibri" pitchFamily="34" charset="0"/>
              </a:rPr>
              <a:t>.</a:t>
            </a:r>
          </a:p>
          <a:p>
            <a:r>
              <a:rPr lang="en-US" dirty="0" smtClean="0">
                <a:latin typeface="Calibri" pitchFamily="34" charset="0"/>
              </a:rPr>
              <a:t>Remember that </a:t>
            </a:r>
            <a:r>
              <a:rPr lang="en-US" b="1" dirty="0" smtClean="0">
                <a:solidFill>
                  <a:schemeClr val="accent6">
                    <a:lumMod val="75000"/>
                  </a:schemeClr>
                </a:solidFill>
                <a:latin typeface="Calibri" pitchFamily="34" charset="0"/>
              </a:rPr>
              <a:t>CO</a:t>
            </a:r>
            <a:r>
              <a:rPr lang="en-US" b="1" baseline="-25000" dirty="0" smtClean="0">
                <a:solidFill>
                  <a:schemeClr val="accent6">
                    <a:lumMod val="75000"/>
                  </a:schemeClr>
                </a:solidFill>
                <a:latin typeface="Calibri" pitchFamily="34" charset="0"/>
              </a:rPr>
              <a:t>2</a:t>
            </a:r>
            <a:r>
              <a:rPr lang="en-US" b="1" dirty="0" smtClean="0">
                <a:solidFill>
                  <a:schemeClr val="accent6">
                    <a:lumMod val="75000"/>
                  </a:schemeClr>
                </a:solidFill>
                <a:latin typeface="Calibri" pitchFamily="34" charset="0"/>
              </a:rPr>
              <a:t> is also given of during decomposition and the burning of fuels</a:t>
            </a:r>
            <a:r>
              <a:rPr lang="en-US" dirty="0" smtClean="0">
                <a:latin typeface="Calibri" pitchFamily="34" charset="0"/>
              </a:rPr>
              <a:t>.</a:t>
            </a:r>
          </a:p>
          <a:p>
            <a:r>
              <a:rPr lang="en-US" dirty="0" smtClean="0">
                <a:latin typeface="Calibri" pitchFamily="34" charset="0"/>
              </a:rPr>
              <a:t>Therefore </a:t>
            </a:r>
            <a:r>
              <a:rPr lang="en-US" b="1" dirty="0" smtClean="0">
                <a:solidFill>
                  <a:schemeClr val="accent5">
                    <a:lumMod val="75000"/>
                  </a:schemeClr>
                </a:solidFill>
                <a:latin typeface="Calibri" pitchFamily="34" charset="0"/>
              </a:rPr>
              <a:t>the levels of CO</a:t>
            </a:r>
            <a:r>
              <a:rPr lang="en-US" b="1" baseline="-25000" dirty="0" smtClean="0">
                <a:solidFill>
                  <a:schemeClr val="accent5">
                    <a:lumMod val="75000"/>
                  </a:schemeClr>
                </a:solidFill>
                <a:latin typeface="Calibri" pitchFamily="34" charset="0"/>
              </a:rPr>
              <a:t>2</a:t>
            </a:r>
            <a:r>
              <a:rPr lang="en-US" b="1" dirty="0" smtClean="0">
                <a:solidFill>
                  <a:schemeClr val="accent5">
                    <a:lumMod val="75000"/>
                  </a:schemeClr>
                </a:solidFill>
                <a:latin typeface="Calibri" pitchFamily="34" charset="0"/>
              </a:rPr>
              <a:t> in the atmosphere increase and become harmful</a:t>
            </a:r>
            <a:r>
              <a:rPr lang="en-US" dirty="0" smtClean="0">
                <a:latin typeface="Calibri" pitchFamily="34" charset="0"/>
              </a:rPr>
              <a:t>.</a:t>
            </a:r>
          </a:p>
          <a:p>
            <a:endParaRPr lang="en-US" dirty="0" smtClean="0">
              <a:latin typeface="Calibri" pitchFamily="34" charset="0"/>
            </a:endParaRPr>
          </a:p>
          <a:p>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Biological importance of photosynthesis</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During </a:t>
            </a:r>
            <a:r>
              <a:rPr lang="en-US" b="1" dirty="0" smtClean="0">
                <a:solidFill>
                  <a:schemeClr val="accent4">
                    <a:lumMod val="75000"/>
                  </a:schemeClr>
                </a:solidFill>
                <a:latin typeface="Calibri" pitchFamily="34" charset="0"/>
              </a:rPr>
              <a:t>photosynthesis CO</a:t>
            </a:r>
            <a:r>
              <a:rPr lang="en-US" b="1" baseline="-25000" dirty="0" smtClean="0">
                <a:solidFill>
                  <a:schemeClr val="accent4">
                    <a:lumMod val="75000"/>
                  </a:schemeClr>
                </a:solidFill>
                <a:latin typeface="Calibri" pitchFamily="34" charset="0"/>
              </a:rPr>
              <a:t>2</a:t>
            </a:r>
            <a:r>
              <a:rPr lang="en-US" b="1" dirty="0" smtClean="0">
                <a:solidFill>
                  <a:schemeClr val="accent4">
                    <a:lumMod val="75000"/>
                  </a:schemeClr>
                </a:solidFill>
                <a:latin typeface="Calibri" pitchFamily="34" charset="0"/>
              </a:rPr>
              <a:t> is required</a:t>
            </a:r>
            <a:r>
              <a:rPr lang="en-US" dirty="0" smtClean="0">
                <a:latin typeface="Calibri" pitchFamily="34" charset="0"/>
              </a:rPr>
              <a:t>.</a:t>
            </a:r>
          </a:p>
          <a:p>
            <a:r>
              <a:rPr lang="en-US" dirty="0" smtClean="0">
                <a:latin typeface="Calibri" pitchFamily="34" charset="0"/>
              </a:rPr>
              <a:t>Therefore the </a:t>
            </a:r>
            <a:r>
              <a:rPr lang="en-US" b="1" dirty="0" smtClean="0">
                <a:solidFill>
                  <a:schemeClr val="accent3">
                    <a:lumMod val="75000"/>
                  </a:schemeClr>
                </a:solidFill>
                <a:latin typeface="Calibri" pitchFamily="34" charset="0"/>
              </a:rPr>
              <a:t>plant absorbs the excess CO</a:t>
            </a:r>
            <a:r>
              <a:rPr lang="en-US" b="1" baseline="-25000" dirty="0" smtClean="0">
                <a:solidFill>
                  <a:schemeClr val="accent3">
                    <a:lumMod val="75000"/>
                  </a:schemeClr>
                </a:solidFill>
                <a:latin typeface="Calibri" pitchFamily="34" charset="0"/>
              </a:rPr>
              <a:t>2</a:t>
            </a:r>
            <a:r>
              <a:rPr lang="en-US" baseline="-25000" dirty="0" smtClean="0">
                <a:latin typeface="Calibri" pitchFamily="34" charset="0"/>
              </a:rPr>
              <a:t>.</a:t>
            </a:r>
            <a:r>
              <a:rPr lang="en-US" dirty="0" smtClean="0">
                <a:latin typeface="Calibri" pitchFamily="34" charset="0"/>
              </a:rPr>
              <a:t> </a:t>
            </a:r>
          </a:p>
          <a:p>
            <a:r>
              <a:rPr lang="en-US" dirty="0" smtClean="0">
                <a:latin typeface="Calibri" pitchFamily="34" charset="0"/>
              </a:rPr>
              <a:t>This causes the </a:t>
            </a:r>
            <a:r>
              <a:rPr lang="en-US" b="1" dirty="0" smtClean="0">
                <a:solidFill>
                  <a:schemeClr val="accent2">
                    <a:lumMod val="75000"/>
                  </a:schemeClr>
                </a:solidFill>
                <a:latin typeface="Calibri" pitchFamily="34" charset="0"/>
              </a:rPr>
              <a:t>level of CO</a:t>
            </a:r>
            <a:r>
              <a:rPr lang="en-US" b="1" baseline="-25000" dirty="0" smtClean="0">
                <a:solidFill>
                  <a:schemeClr val="accent2">
                    <a:lumMod val="75000"/>
                  </a:schemeClr>
                </a:solidFill>
                <a:latin typeface="Calibri" pitchFamily="34" charset="0"/>
              </a:rPr>
              <a:t>2</a:t>
            </a:r>
            <a:r>
              <a:rPr lang="en-US" b="1" dirty="0" smtClean="0">
                <a:solidFill>
                  <a:schemeClr val="accent2">
                    <a:lumMod val="75000"/>
                  </a:schemeClr>
                </a:solidFill>
                <a:latin typeface="Calibri" pitchFamily="34" charset="0"/>
              </a:rPr>
              <a:t> </a:t>
            </a:r>
            <a:r>
              <a:rPr lang="en-US" dirty="0" smtClean="0">
                <a:latin typeface="Calibri" pitchFamily="34" charset="0"/>
              </a:rPr>
              <a:t>in the </a:t>
            </a:r>
            <a:r>
              <a:rPr lang="en-US" b="1" dirty="0" smtClean="0">
                <a:solidFill>
                  <a:schemeClr val="accent2">
                    <a:lumMod val="75000"/>
                  </a:schemeClr>
                </a:solidFill>
                <a:latin typeface="Calibri" pitchFamily="34" charset="0"/>
              </a:rPr>
              <a:t>atmosphere to drop to normal</a:t>
            </a:r>
            <a:r>
              <a:rPr lang="en-US" dirty="0" smtClean="0">
                <a:latin typeface="Calibri" pitchFamily="34" charset="0"/>
              </a:rPr>
              <a:t>.  </a:t>
            </a:r>
          </a:p>
          <a:p>
            <a:r>
              <a:rPr lang="en-US" dirty="0" smtClean="0">
                <a:latin typeface="Calibri" pitchFamily="34" charset="0"/>
              </a:rPr>
              <a:t>During </a:t>
            </a:r>
            <a:r>
              <a:rPr lang="en-US" b="1" dirty="0" smtClean="0">
                <a:solidFill>
                  <a:schemeClr val="accent1">
                    <a:lumMod val="75000"/>
                  </a:schemeClr>
                </a:solidFill>
                <a:latin typeface="Calibri" pitchFamily="34" charset="0"/>
              </a:rPr>
              <a:t>photosynthesis O</a:t>
            </a:r>
            <a:r>
              <a:rPr lang="en-US" b="1" baseline="-25000" dirty="0" smtClean="0">
                <a:solidFill>
                  <a:schemeClr val="accent1">
                    <a:lumMod val="75000"/>
                  </a:schemeClr>
                </a:solidFill>
                <a:latin typeface="Calibri" pitchFamily="34" charset="0"/>
              </a:rPr>
              <a:t>2</a:t>
            </a:r>
            <a:r>
              <a:rPr lang="en-US" b="1" dirty="0" smtClean="0">
                <a:solidFill>
                  <a:schemeClr val="accent1">
                    <a:lumMod val="75000"/>
                  </a:schemeClr>
                </a:solidFill>
                <a:latin typeface="Calibri" pitchFamily="34" charset="0"/>
              </a:rPr>
              <a:t> is given off</a:t>
            </a:r>
            <a:r>
              <a:rPr lang="en-US" dirty="0" smtClean="0">
                <a:latin typeface="Calibri" pitchFamily="34" charset="0"/>
              </a:rPr>
              <a:t>.</a:t>
            </a:r>
          </a:p>
          <a:p>
            <a:r>
              <a:rPr lang="en-US" dirty="0" smtClean="0">
                <a:latin typeface="Calibri" pitchFamily="34" charset="0"/>
              </a:rPr>
              <a:t>This </a:t>
            </a:r>
            <a:r>
              <a:rPr lang="en-US" b="1" dirty="0" smtClean="0">
                <a:solidFill>
                  <a:schemeClr val="tx2">
                    <a:lumMod val="75000"/>
                  </a:schemeClr>
                </a:solidFill>
                <a:latin typeface="Calibri" pitchFamily="34" charset="0"/>
              </a:rPr>
              <a:t>increases the levels of O</a:t>
            </a:r>
            <a:r>
              <a:rPr lang="en-US" b="1" baseline="-25000" dirty="0" smtClean="0">
                <a:solidFill>
                  <a:schemeClr val="tx2">
                    <a:lumMod val="75000"/>
                  </a:schemeClr>
                </a:solidFill>
                <a:latin typeface="Calibri" pitchFamily="34" charset="0"/>
              </a:rPr>
              <a:t>2</a:t>
            </a:r>
            <a:r>
              <a:rPr lang="en-US" b="1" dirty="0" smtClean="0">
                <a:solidFill>
                  <a:schemeClr val="tx2">
                    <a:lumMod val="75000"/>
                  </a:schemeClr>
                </a:solidFill>
                <a:latin typeface="Calibri" pitchFamily="34" charset="0"/>
              </a:rPr>
              <a:t> </a:t>
            </a:r>
            <a:r>
              <a:rPr lang="en-US" dirty="0" smtClean="0">
                <a:latin typeface="Calibri" pitchFamily="34" charset="0"/>
              </a:rPr>
              <a:t>in the </a:t>
            </a:r>
            <a:r>
              <a:rPr lang="en-US" b="1" dirty="0" smtClean="0">
                <a:solidFill>
                  <a:schemeClr val="tx2">
                    <a:lumMod val="75000"/>
                  </a:schemeClr>
                </a:solidFill>
                <a:latin typeface="Calibri" pitchFamily="34" charset="0"/>
              </a:rPr>
              <a:t>atmosphere back to normal</a:t>
            </a:r>
            <a:r>
              <a:rPr lang="en-US" dirty="0" smtClean="0">
                <a:latin typeface="Calibri" pitchFamily="34" charset="0"/>
              </a:rPr>
              <a:t>. </a:t>
            </a:r>
          </a:p>
          <a:p>
            <a:r>
              <a:rPr lang="en-US" dirty="0" smtClean="0">
                <a:latin typeface="Calibri" pitchFamily="34" charset="0"/>
              </a:rPr>
              <a:t>Therefore </a:t>
            </a:r>
            <a:r>
              <a:rPr lang="en-US" b="1" dirty="0" smtClean="0">
                <a:solidFill>
                  <a:srgbClr val="7030A0"/>
                </a:solidFill>
                <a:latin typeface="Calibri" pitchFamily="34" charset="0"/>
              </a:rPr>
              <a:t>photosynthesis ensures </a:t>
            </a:r>
            <a:r>
              <a:rPr lang="en-US" dirty="0" smtClean="0">
                <a:latin typeface="Calibri" pitchFamily="34" charset="0"/>
              </a:rPr>
              <a:t>that the </a:t>
            </a:r>
            <a:r>
              <a:rPr lang="en-US" b="1" dirty="0" smtClean="0">
                <a:solidFill>
                  <a:srgbClr val="7030A0"/>
                </a:solidFill>
                <a:latin typeface="Calibri" pitchFamily="34" charset="0"/>
              </a:rPr>
              <a:t>level of CO</a:t>
            </a:r>
            <a:r>
              <a:rPr lang="en-US" b="1" baseline="-25000" dirty="0" smtClean="0">
                <a:solidFill>
                  <a:srgbClr val="7030A0"/>
                </a:solidFill>
                <a:latin typeface="Calibri" pitchFamily="34" charset="0"/>
              </a:rPr>
              <a:t>2</a:t>
            </a:r>
            <a:r>
              <a:rPr lang="en-US" b="1" dirty="0" smtClean="0">
                <a:solidFill>
                  <a:srgbClr val="7030A0"/>
                </a:solidFill>
                <a:latin typeface="Calibri" pitchFamily="34" charset="0"/>
              </a:rPr>
              <a:t> and O</a:t>
            </a:r>
            <a:r>
              <a:rPr lang="en-US" b="1" baseline="-25000" dirty="0" smtClean="0">
                <a:solidFill>
                  <a:srgbClr val="7030A0"/>
                </a:solidFill>
                <a:latin typeface="Calibri" pitchFamily="34" charset="0"/>
              </a:rPr>
              <a:t>2</a:t>
            </a:r>
            <a:r>
              <a:rPr lang="en-US" b="1" dirty="0" smtClean="0">
                <a:solidFill>
                  <a:srgbClr val="7030A0"/>
                </a:solidFill>
                <a:latin typeface="Calibri" pitchFamily="34" charset="0"/>
              </a:rPr>
              <a:t>  </a:t>
            </a:r>
            <a:r>
              <a:rPr lang="en-US" dirty="0" smtClean="0">
                <a:latin typeface="Calibri" pitchFamily="34" charset="0"/>
              </a:rPr>
              <a:t>in the </a:t>
            </a:r>
            <a:r>
              <a:rPr lang="en-US" b="1" dirty="0" smtClean="0">
                <a:solidFill>
                  <a:srgbClr val="7030A0"/>
                </a:solidFill>
                <a:latin typeface="Calibri" pitchFamily="34" charset="0"/>
              </a:rPr>
              <a:t>atmosphere </a:t>
            </a:r>
            <a:r>
              <a:rPr lang="en-US" dirty="0" smtClean="0">
                <a:latin typeface="Calibri" pitchFamily="34" charset="0"/>
              </a:rPr>
              <a:t>is</a:t>
            </a:r>
            <a:r>
              <a:rPr lang="en-US" b="1" dirty="0" smtClean="0">
                <a:solidFill>
                  <a:srgbClr val="7030A0"/>
                </a:solidFill>
                <a:latin typeface="Calibri" pitchFamily="34" charset="0"/>
              </a:rPr>
              <a:t> always constant</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Greenhouse:</a:t>
            </a:r>
            <a:endParaRPr lang="en-US" dirty="0">
              <a:solidFill>
                <a:schemeClr val="tx1"/>
              </a:solidFill>
              <a:latin typeface="Calibri" pitchFamily="34" charset="0"/>
            </a:endParaRPr>
          </a:p>
        </p:txBody>
      </p:sp>
      <p:sp>
        <p:nvSpPr>
          <p:cNvPr id="3" name="Content Placeholder 2"/>
          <p:cNvSpPr>
            <a:spLocks noGrp="1"/>
          </p:cNvSpPr>
          <p:nvPr>
            <p:ph sz="half" idx="1"/>
          </p:nvPr>
        </p:nvSpPr>
        <p:spPr/>
        <p:txBody>
          <a:bodyPr>
            <a:normAutofit fontScale="92500" lnSpcReduction="20000"/>
          </a:bodyPr>
          <a:lstStyle/>
          <a:p>
            <a:r>
              <a:rPr lang="en-US" dirty="0" smtClean="0">
                <a:latin typeface="Calibri" pitchFamily="34" charset="0"/>
              </a:rPr>
              <a:t>A </a:t>
            </a:r>
            <a:r>
              <a:rPr lang="en-US" b="1" dirty="0" smtClean="0">
                <a:solidFill>
                  <a:srgbClr val="7030A0"/>
                </a:solidFill>
                <a:latin typeface="Calibri" pitchFamily="34" charset="0"/>
              </a:rPr>
              <a:t>greenhouse</a:t>
            </a:r>
            <a:r>
              <a:rPr lang="en-US" dirty="0" smtClean="0">
                <a:latin typeface="Calibri" pitchFamily="34" charset="0"/>
              </a:rPr>
              <a:t> is a </a:t>
            </a:r>
            <a:r>
              <a:rPr lang="en-US" b="1" dirty="0" smtClean="0">
                <a:solidFill>
                  <a:srgbClr val="7030A0"/>
                </a:solidFill>
                <a:latin typeface="Calibri" pitchFamily="34" charset="0"/>
              </a:rPr>
              <a:t>building</a:t>
            </a:r>
            <a:r>
              <a:rPr lang="en-US" dirty="0" smtClean="0">
                <a:latin typeface="Calibri" pitchFamily="34" charset="0"/>
              </a:rPr>
              <a:t> in which </a:t>
            </a:r>
            <a:r>
              <a:rPr lang="en-US" b="1" dirty="0" smtClean="0">
                <a:solidFill>
                  <a:srgbClr val="7030A0"/>
                </a:solidFill>
                <a:latin typeface="Calibri" pitchFamily="34" charset="0"/>
              </a:rPr>
              <a:t>plants are grown</a:t>
            </a:r>
            <a:r>
              <a:rPr lang="en-US" dirty="0" smtClean="0">
                <a:latin typeface="Calibri" pitchFamily="34" charset="0"/>
              </a:rPr>
              <a:t>.</a:t>
            </a:r>
          </a:p>
          <a:p>
            <a:r>
              <a:rPr lang="en-US" dirty="0" smtClean="0">
                <a:latin typeface="Calibri" pitchFamily="34" charset="0"/>
              </a:rPr>
              <a:t>These </a:t>
            </a:r>
            <a:r>
              <a:rPr lang="en-US" b="1" dirty="0" smtClean="0">
                <a:solidFill>
                  <a:srgbClr val="002060"/>
                </a:solidFill>
                <a:latin typeface="Calibri" pitchFamily="34" charset="0"/>
              </a:rPr>
              <a:t>plants will not usually grow in that area or season</a:t>
            </a:r>
            <a:r>
              <a:rPr lang="en-US" dirty="0" smtClean="0">
                <a:latin typeface="Calibri" pitchFamily="34" charset="0"/>
              </a:rPr>
              <a:t>.</a:t>
            </a:r>
          </a:p>
          <a:p>
            <a:r>
              <a:rPr lang="en-US" dirty="0" smtClean="0">
                <a:latin typeface="Calibri" pitchFamily="34" charset="0"/>
              </a:rPr>
              <a:t>The </a:t>
            </a:r>
            <a:r>
              <a:rPr lang="en-US" b="1" dirty="0" smtClean="0">
                <a:solidFill>
                  <a:srgbClr val="0070C0"/>
                </a:solidFill>
                <a:latin typeface="Calibri" pitchFamily="34" charset="0"/>
              </a:rPr>
              <a:t>green house</a:t>
            </a:r>
            <a:r>
              <a:rPr lang="en-US" dirty="0" smtClean="0">
                <a:latin typeface="Calibri" pitchFamily="34" charset="0"/>
              </a:rPr>
              <a:t> is </a:t>
            </a:r>
            <a:r>
              <a:rPr lang="en-US" b="1" dirty="0" smtClean="0">
                <a:solidFill>
                  <a:srgbClr val="0070C0"/>
                </a:solidFill>
                <a:latin typeface="Calibri" pitchFamily="34" charset="0"/>
              </a:rPr>
              <a:t>made up of glass </a:t>
            </a:r>
            <a:r>
              <a:rPr lang="en-US" dirty="0" smtClean="0">
                <a:latin typeface="Calibri" pitchFamily="34" charset="0"/>
              </a:rPr>
              <a:t>or </a:t>
            </a:r>
            <a:r>
              <a:rPr lang="en-US" b="1" dirty="0" smtClean="0">
                <a:solidFill>
                  <a:srgbClr val="0070C0"/>
                </a:solidFill>
                <a:latin typeface="Calibri" pitchFamily="34" charset="0"/>
              </a:rPr>
              <a:t>layers of  polyethylene</a:t>
            </a:r>
            <a:r>
              <a:rPr lang="en-US" dirty="0" smtClean="0">
                <a:latin typeface="Calibri" pitchFamily="34" charset="0"/>
              </a:rPr>
              <a:t>.</a:t>
            </a:r>
          </a:p>
          <a:p>
            <a:r>
              <a:rPr lang="en-US" b="1" dirty="0" smtClean="0">
                <a:solidFill>
                  <a:srgbClr val="00B0F0"/>
                </a:solidFill>
                <a:latin typeface="Calibri" pitchFamily="34" charset="0"/>
              </a:rPr>
              <a:t>Polyethylene</a:t>
            </a:r>
            <a:r>
              <a:rPr lang="en-US" dirty="0" smtClean="0">
                <a:latin typeface="Calibri" pitchFamily="34" charset="0"/>
              </a:rPr>
              <a:t> is a </a:t>
            </a:r>
            <a:r>
              <a:rPr lang="en-US" b="1" dirty="0" smtClean="0">
                <a:solidFill>
                  <a:srgbClr val="00B0F0"/>
                </a:solidFill>
                <a:latin typeface="Calibri" pitchFamily="34" charset="0"/>
              </a:rPr>
              <a:t>special type of plastic</a:t>
            </a:r>
            <a:r>
              <a:rPr lang="en-US" dirty="0" smtClean="0">
                <a:latin typeface="Calibri" pitchFamily="34" charset="0"/>
              </a:rPr>
              <a:t>.</a:t>
            </a:r>
          </a:p>
          <a:p>
            <a:pPr>
              <a:buNone/>
            </a:pPr>
            <a:endParaRPr lang="en-US" dirty="0" smtClean="0">
              <a:latin typeface="Calibri" pitchFamily="34" charset="0"/>
            </a:endParaRPr>
          </a:p>
        </p:txBody>
      </p:sp>
      <p:pic>
        <p:nvPicPr>
          <p:cNvPr id="5" name="Content Placeholder 4" descr="greenhouse 1.jpg"/>
          <p:cNvPicPr>
            <a:picLocks noGrp="1" noChangeAspect="1"/>
          </p:cNvPicPr>
          <p:nvPr>
            <p:ph sz="half" idx="2"/>
          </p:nvPr>
        </p:nvPicPr>
        <p:blipFill>
          <a:blip r:embed="rId2" cstate="print"/>
          <a:stretch>
            <a:fillRect/>
          </a:stretch>
        </p:blipFill>
        <p:spPr>
          <a:xfrm>
            <a:off x="4267200" y="381000"/>
            <a:ext cx="3700463" cy="2771775"/>
          </a:xfrm>
        </p:spPr>
      </p:pic>
      <p:pic>
        <p:nvPicPr>
          <p:cNvPr id="6" name="Picture 5" descr="greenhouse 2.jpg"/>
          <p:cNvPicPr>
            <a:picLocks noChangeAspect="1"/>
          </p:cNvPicPr>
          <p:nvPr/>
        </p:nvPicPr>
        <p:blipFill>
          <a:blip r:embed="rId3" cstate="print"/>
          <a:stretch>
            <a:fillRect/>
          </a:stretch>
        </p:blipFill>
        <p:spPr>
          <a:xfrm>
            <a:off x="4267200" y="3276600"/>
            <a:ext cx="3700463" cy="2771775"/>
          </a:xfrm>
          <a:prstGeom prst="rect">
            <a:avLst/>
          </a:prstGeom>
        </p:spPr>
      </p:pic>
      <p:sp>
        <p:nvSpPr>
          <p:cNvPr id="7" name="TextBox 6"/>
          <p:cNvSpPr txBox="1"/>
          <p:nvPr/>
        </p:nvSpPr>
        <p:spPr>
          <a:xfrm>
            <a:off x="5181600" y="6248400"/>
            <a:ext cx="1582806" cy="400110"/>
          </a:xfrm>
          <a:prstGeom prst="rect">
            <a:avLst/>
          </a:prstGeom>
          <a:noFill/>
        </p:spPr>
        <p:txBody>
          <a:bodyPr wrap="none" rtlCol="0">
            <a:spAutoFit/>
          </a:bodyPr>
          <a:lstStyle/>
          <a:p>
            <a:r>
              <a:rPr lang="en-US" sz="2000" b="1" dirty="0" smtClean="0">
                <a:latin typeface="Calibri" pitchFamily="34" charset="0"/>
              </a:rPr>
              <a:t>Greenhouses</a:t>
            </a:r>
            <a:endParaRPr lang="en-US" sz="2000" b="1" dirty="0">
              <a:latin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tx1"/>
                </a:solidFill>
                <a:latin typeface="Calibri" pitchFamily="34" charset="0"/>
              </a:rPr>
              <a:t>Greenhouse: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Calibri" pitchFamily="34" charset="0"/>
              </a:rPr>
              <a:t>The greenhouse works in the following way:</a:t>
            </a:r>
          </a:p>
          <a:p>
            <a:r>
              <a:rPr lang="en-US" dirty="0" smtClean="0">
                <a:latin typeface="Calibri" pitchFamily="34" charset="0"/>
              </a:rPr>
              <a:t>The </a:t>
            </a:r>
            <a:r>
              <a:rPr lang="en-US" b="1" dirty="0" smtClean="0">
                <a:solidFill>
                  <a:srgbClr val="00B050"/>
                </a:solidFill>
                <a:latin typeface="Calibri" pitchFamily="34" charset="0"/>
              </a:rPr>
              <a:t>glass walls and ceiling allows light to enter</a:t>
            </a:r>
            <a:r>
              <a:rPr lang="en-US" dirty="0" smtClean="0">
                <a:latin typeface="Calibri" pitchFamily="34" charset="0"/>
              </a:rPr>
              <a:t>.</a:t>
            </a:r>
          </a:p>
          <a:p>
            <a:r>
              <a:rPr lang="en-US" dirty="0" smtClean="0">
                <a:latin typeface="Calibri" pitchFamily="34" charset="0"/>
              </a:rPr>
              <a:t>At the same time </a:t>
            </a:r>
            <a:r>
              <a:rPr lang="en-US" b="1" dirty="0" smtClean="0">
                <a:solidFill>
                  <a:srgbClr val="92D050"/>
                </a:solidFill>
                <a:latin typeface="Calibri" pitchFamily="34" charset="0"/>
              </a:rPr>
              <a:t>cold air and pests to the plant ( such as birds, bugs etc) are kept out</a:t>
            </a:r>
            <a:r>
              <a:rPr lang="en-US" dirty="0" smtClean="0">
                <a:latin typeface="Calibri" pitchFamily="34" charset="0"/>
              </a:rPr>
              <a:t>.</a:t>
            </a:r>
          </a:p>
          <a:p>
            <a:r>
              <a:rPr lang="en-US" dirty="0" smtClean="0">
                <a:latin typeface="Calibri" pitchFamily="34" charset="0"/>
              </a:rPr>
              <a:t>By </a:t>
            </a:r>
            <a:r>
              <a:rPr lang="en-US" b="1" dirty="0" smtClean="0">
                <a:solidFill>
                  <a:srgbClr val="FFC000"/>
                </a:solidFill>
                <a:latin typeface="Calibri" pitchFamily="34" charset="0"/>
              </a:rPr>
              <a:t>providing the plant </a:t>
            </a:r>
            <a:r>
              <a:rPr lang="en-US" dirty="0" smtClean="0">
                <a:latin typeface="Calibri" pitchFamily="34" charset="0"/>
              </a:rPr>
              <a:t>with </a:t>
            </a:r>
            <a:r>
              <a:rPr lang="en-US" b="1" dirty="0" smtClean="0">
                <a:solidFill>
                  <a:srgbClr val="FFC000"/>
                </a:solidFill>
                <a:latin typeface="Calibri" pitchFamily="34" charset="0"/>
              </a:rPr>
              <a:t>water, fertilizer, good air flow and heat the plant can grow in any season </a:t>
            </a:r>
            <a:r>
              <a:rPr lang="en-US" dirty="0" smtClean="0">
                <a:latin typeface="Calibri" pitchFamily="34" charset="0"/>
              </a:rPr>
              <a:t>and</a:t>
            </a:r>
            <a:r>
              <a:rPr lang="en-US" b="1" dirty="0" smtClean="0">
                <a:solidFill>
                  <a:srgbClr val="FFC000"/>
                </a:solidFill>
                <a:latin typeface="Calibri" pitchFamily="34" charset="0"/>
              </a:rPr>
              <a:t> climate</a:t>
            </a:r>
            <a:r>
              <a:rPr lang="en-US" dirty="0" smtClean="0">
                <a:latin typeface="Calibri" pitchFamily="34" charset="0"/>
              </a:rPr>
              <a:t>.</a:t>
            </a:r>
          </a:p>
          <a:p>
            <a:r>
              <a:rPr lang="en-US" dirty="0" smtClean="0">
                <a:latin typeface="Calibri" pitchFamily="34" charset="0"/>
              </a:rPr>
              <a:t>In </a:t>
            </a:r>
            <a:r>
              <a:rPr lang="en-US" b="1" dirty="0" smtClean="0">
                <a:solidFill>
                  <a:srgbClr val="FF0000"/>
                </a:solidFill>
                <a:latin typeface="Calibri" pitchFamily="34" charset="0"/>
              </a:rPr>
              <a:t>large commercial greenhouses special equipment and trained staff</a:t>
            </a:r>
            <a:r>
              <a:rPr lang="en-US" dirty="0" smtClean="0">
                <a:latin typeface="Calibri" pitchFamily="34" charset="0"/>
              </a:rPr>
              <a:t> are available to </a:t>
            </a:r>
            <a:r>
              <a:rPr lang="en-US" b="1" dirty="0" smtClean="0">
                <a:solidFill>
                  <a:srgbClr val="FF0000"/>
                </a:solidFill>
                <a:latin typeface="Calibri" pitchFamily="34" charset="0"/>
              </a:rPr>
              <a:t>ensure the correct amount of water, fertilizer, good air flow and heat are available to the plant at all times</a:t>
            </a:r>
            <a:r>
              <a:rPr lang="en-US" dirty="0" smtClean="0">
                <a:latin typeface="Calibri" pitchFamily="34" charset="0"/>
              </a:rPr>
              <a:t>.</a:t>
            </a:r>
          </a:p>
          <a:p>
            <a:r>
              <a:rPr lang="en-US" dirty="0" smtClean="0">
                <a:latin typeface="Calibri" pitchFamily="34" charset="0"/>
              </a:rPr>
              <a:t>Remember the </a:t>
            </a:r>
            <a:r>
              <a:rPr lang="en-US" b="1" dirty="0" smtClean="0">
                <a:solidFill>
                  <a:srgbClr val="C00000"/>
                </a:solidFill>
                <a:latin typeface="Calibri" pitchFamily="34" charset="0"/>
              </a:rPr>
              <a:t>mentioned factors </a:t>
            </a:r>
            <a:r>
              <a:rPr lang="en-US" dirty="0" smtClean="0">
                <a:latin typeface="Calibri" pitchFamily="34" charset="0"/>
              </a:rPr>
              <a:t>will </a:t>
            </a:r>
            <a:r>
              <a:rPr lang="en-US" b="1" dirty="0" smtClean="0">
                <a:solidFill>
                  <a:srgbClr val="C00000"/>
                </a:solidFill>
                <a:latin typeface="Calibri" pitchFamily="34" charset="0"/>
              </a:rPr>
              <a:t>affect the rate of photosynthesis and cellular respiration </a:t>
            </a:r>
            <a:r>
              <a:rPr lang="en-US" dirty="0" smtClean="0">
                <a:latin typeface="Calibri" pitchFamily="34" charset="0"/>
              </a:rPr>
              <a:t>and therefore the </a:t>
            </a:r>
            <a:r>
              <a:rPr lang="en-US" b="1" dirty="0" smtClean="0">
                <a:solidFill>
                  <a:srgbClr val="C00000"/>
                </a:solidFill>
                <a:latin typeface="Calibri" pitchFamily="34" charset="0"/>
              </a:rPr>
              <a:t>growth of the plant</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chemeClr val="tx1"/>
                </a:solidFill>
                <a:latin typeface="Calibri" pitchFamily="34" charset="0"/>
              </a:rPr>
              <a:t>Role of CO</a:t>
            </a:r>
            <a:r>
              <a:rPr lang="en-US" sz="3200" baseline="-25000" dirty="0" smtClean="0">
                <a:solidFill>
                  <a:schemeClr val="tx1"/>
                </a:solidFill>
                <a:latin typeface="Calibri" pitchFamily="34" charset="0"/>
              </a:rPr>
              <a:t>2</a:t>
            </a:r>
            <a:r>
              <a:rPr lang="en-US" sz="3200" dirty="0" smtClean="0">
                <a:solidFill>
                  <a:schemeClr val="tx1"/>
                </a:solidFill>
                <a:latin typeface="Calibri" pitchFamily="34" charset="0"/>
              </a:rPr>
              <a:t> enrichment, optimal light &amp; temperature in greenhouse systems</a:t>
            </a:r>
            <a:endParaRPr lang="en-US" sz="3200" dirty="0">
              <a:solidFill>
                <a:schemeClr val="tx1"/>
              </a:solidFill>
              <a:latin typeface="Calibri" pitchFamily="34" charset="0"/>
            </a:endParaRPr>
          </a:p>
        </p:txBody>
      </p:sp>
      <p:sp>
        <p:nvSpPr>
          <p:cNvPr id="3" name="Content Placeholder 2"/>
          <p:cNvSpPr>
            <a:spLocks noGrp="1"/>
          </p:cNvSpPr>
          <p:nvPr>
            <p:ph idx="1"/>
          </p:nvPr>
        </p:nvSpPr>
        <p:spPr/>
        <p:txBody>
          <a:bodyPr>
            <a:normAutofit/>
          </a:bodyPr>
          <a:lstStyle/>
          <a:p>
            <a:r>
              <a:rPr lang="en-US" dirty="0" smtClean="0">
                <a:latin typeface="Calibri" pitchFamily="34" charset="0"/>
              </a:rPr>
              <a:t>We already know that </a:t>
            </a:r>
            <a:r>
              <a:rPr lang="en-US" b="1" dirty="0" smtClean="0">
                <a:solidFill>
                  <a:schemeClr val="accent6">
                    <a:lumMod val="75000"/>
                  </a:schemeClr>
                </a:solidFill>
                <a:latin typeface="Calibri" pitchFamily="34" charset="0"/>
              </a:rPr>
              <a:t>light, temperature and concentration affect the rate of photosynthesis</a:t>
            </a:r>
            <a:r>
              <a:rPr lang="en-US" dirty="0" smtClean="0">
                <a:latin typeface="Calibri" pitchFamily="34" charset="0"/>
              </a:rPr>
              <a:t>.</a:t>
            </a:r>
          </a:p>
          <a:p>
            <a:r>
              <a:rPr lang="en-US" dirty="0" smtClean="0">
                <a:latin typeface="Calibri" pitchFamily="34" charset="0"/>
              </a:rPr>
              <a:t>Therefore if these </a:t>
            </a:r>
            <a:r>
              <a:rPr lang="en-US" b="1" dirty="0" smtClean="0">
                <a:solidFill>
                  <a:srgbClr val="002060"/>
                </a:solidFill>
                <a:latin typeface="Calibri" pitchFamily="34" charset="0"/>
              </a:rPr>
              <a:t>factors increase or decrease </a:t>
            </a:r>
            <a:r>
              <a:rPr lang="en-US" dirty="0" smtClean="0">
                <a:latin typeface="Calibri" pitchFamily="34" charset="0"/>
              </a:rPr>
              <a:t>the </a:t>
            </a:r>
            <a:r>
              <a:rPr lang="en-US" b="1" dirty="0" smtClean="0">
                <a:solidFill>
                  <a:srgbClr val="002060"/>
                </a:solidFill>
                <a:latin typeface="Calibri" pitchFamily="34" charset="0"/>
              </a:rPr>
              <a:t>rate of photosynthesis will change accordingly</a:t>
            </a:r>
            <a:r>
              <a:rPr lang="en-US" dirty="0" smtClean="0">
                <a:latin typeface="Calibri" pitchFamily="34" charset="0"/>
              </a:rPr>
              <a:t>.</a:t>
            </a:r>
          </a:p>
          <a:p>
            <a:r>
              <a:rPr lang="en-US" dirty="0" smtClean="0">
                <a:latin typeface="Calibri" pitchFamily="34" charset="0"/>
              </a:rPr>
              <a:t>In a greenhouse these factors can be controlled according to needs these of the plant.</a:t>
            </a:r>
          </a:p>
          <a:p>
            <a:r>
              <a:rPr lang="en-US" b="1" dirty="0" smtClean="0">
                <a:latin typeface="Calibri" pitchFamily="34" charset="0"/>
              </a:rPr>
              <a:t>For example:</a:t>
            </a:r>
          </a:p>
          <a:p>
            <a:pPr>
              <a:buFont typeface="Courier New" pitchFamily="49" charset="0"/>
              <a:buChar char="o"/>
            </a:pPr>
            <a:r>
              <a:rPr lang="en-US" dirty="0" smtClean="0">
                <a:latin typeface="Calibri" pitchFamily="34" charset="0"/>
              </a:rPr>
              <a:t>If it is </a:t>
            </a:r>
            <a:r>
              <a:rPr lang="en-US" b="1" dirty="0" smtClean="0">
                <a:solidFill>
                  <a:srgbClr val="0070C0"/>
                </a:solidFill>
                <a:latin typeface="Calibri" pitchFamily="34" charset="0"/>
              </a:rPr>
              <a:t>too bright </a:t>
            </a:r>
            <a:r>
              <a:rPr lang="en-US" dirty="0" smtClean="0">
                <a:latin typeface="Calibri" pitchFamily="34" charset="0"/>
              </a:rPr>
              <a:t>then </a:t>
            </a:r>
            <a:r>
              <a:rPr lang="en-US" b="1" dirty="0" smtClean="0">
                <a:solidFill>
                  <a:srgbClr val="0070C0"/>
                </a:solidFill>
                <a:latin typeface="Calibri" pitchFamily="34" charset="0"/>
              </a:rPr>
              <a:t>shade cloths may used to reduce light entering</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Introduction:</a:t>
            </a:r>
            <a:endParaRPr lang="en-US" dirty="0"/>
          </a:p>
        </p:txBody>
      </p:sp>
      <p:sp>
        <p:nvSpPr>
          <p:cNvPr id="3" name="Content Placeholder 2"/>
          <p:cNvSpPr>
            <a:spLocks noGrp="1"/>
          </p:cNvSpPr>
          <p:nvPr>
            <p:ph idx="1"/>
          </p:nvPr>
        </p:nvSpPr>
        <p:spPr>
          <a:xfrm>
            <a:off x="457200" y="1609416"/>
            <a:ext cx="7543800" cy="4846320"/>
          </a:xfrm>
        </p:spPr>
        <p:txBody>
          <a:bodyPr/>
          <a:lstStyle/>
          <a:p>
            <a:r>
              <a:rPr lang="en-US" dirty="0" smtClean="0">
                <a:latin typeface="Calibri" pitchFamily="34" charset="0"/>
              </a:rPr>
              <a:t>Oxygen is produced as a </a:t>
            </a:r>
            <a:r>
              <a:rPr lang="en-US" smtClean="0">
                <a:latin typeface="Calibri" pitchFamily="34" charset="0"/>
              </a:rPr>
              <a:t>by product.</a:t>
            </a:r>
          </a:p>
          <a:p>
            <a:r>
              <a:rPr lang="en-US" dirty="0" smtClean="0">
                <a:latin typeface="Calibri" pitchFamily="34" charset="0"/>
              </a:rPr>
              <a:t>These requirements and products maybe represented in the form of an equation.</a:t>
            </a:r>
          </a:p>
          <a:p>
            <a:r>
              <a:rPr lang="en-US" dirty="0" smtClean="0">
                <a:latin typeface="Calibri" pitchFamily="34" charset="0"/>
              </a:rPr>
              <a:t>This equation is as follows:</a:t>
            </a:r>
          </a:p>
          <a:p>
            <a:pPr>
              <a:buNone/>
            </a:pPr>
            <a:endParaRPr lang="en-US" dirty="0" smtClean="0"/>
          </a:p>
          <a:p>
            <a:pPr>
              <a:buNone/>
            </a:pPr>
            <a:r>
              <a:rPr lang="en-US" b="1" dirty="0" smtClean="0">
                <a:latin typeface="Calibri" pitchFamily="34" charset="0"/>
              </a:rPr>
              <a:t>Carbon dioxide + water + energy </a:t>
            </a:r>
            <a:r>
              <a:rPr lang="en-US" b="1" dirty="0" smtClean="0">
                <a:latin typeface="Calibri" pitchFamily="34" charset="0"/>
                <a:sym typeface="Wingdings" pitchFamily="2" charset="2"/>
              </a:rPr>
              <a:t> glucose + oxygen</a:t>
            </a:r>
          </a:p>
          <a:p>
            <a:pPr>
              <a:buNone/>
            </a:pPr>
            <a:r>
              <a:rPr lang="en-US" dirty="0" smtClean="0">
                <a:latin typeface="Calibri" pitchFamily="34" charset="0"/>
              </a:rPr>
              <a:t>			</a:t>
            </a:r>
            <a:r>
              <a:rPr lang="en-US" b="1" dirty="0" smtClean="0">
                <a:latin typeface="Calibri" pitchFamily="34" charset="0"/>
              </a:rPr>
              <a:t>CO</a:t>
            </a:r>
            <a:r>
              <a:rPr lang="en-US" b="1" baseline="-25000" dirty="0" smtClean="0">
                <a:latin typeface="Calibri" pitchFamily="34" charset="0"/>
              </a:rPr>
              <a:t>2</a:t>
            </a:r>
            <a:r>
              <a:rPr lang="en-US" b="1" dirty="0" smtClean="0">
                <a:latin typeface="Calibri" pitchFamily="34" charset="0"/>
              </a:rPr>
              <a:t>+ H</a:t>
            </a:r>
            <a:r>
              <a:rPr lang="en-US" b="1" baseline="-25000" dirty="0" smtClean="0">
                <a:latin typeface="Calibri" pitchFamily="34" charset="0"/>
              </a:rPr>
              <a:t>2</a:t>
            </a:r>
            <a:r>
              <a:rPr lang="en-US" b="1" dirty="0" smtClean="0">
                <a:latin typeface="Calibri" pitchFamily="34" charset="0"/>
              </a:rPr>
              <a:t>O + energy </a:t>
            </a:r>
            <a:r>
              <a:rPr lang="en-US" b="1" dirty="0" smtClean="0">
                <a:latin typeface="Calibri" pitchFamily="34" charset="0"/>
                <a:sym typeface="Wingdings"/>
              </a:rPr>
              <a:t></a:t>
            </a:r>
            <a:r>
              <a:rPr lang="en-US" b="1" dirty="0" smtClean="0">
                <a:latin typeface="Calibri" pitchFamily="34" charset="0"/>
              </a:rPr>
              <a:t> C</a:t>
            </a:r>
            <a:r>
              <a:rPr lang="en-US" b="1" baseline="-25000" dirty="0" smtClean="0">
                <a:latin typeface="Calibri" pitchFamily="34" charset="0"/>
              </a:rPr>
              <a:t>6</a:t>
            </a:r>
            <a:r>
              <a:rPr lang="en-US" b="1" dirty="0" smtClean="0">
                <a:latin typeface="Calibri" pitchFamily="34" charset="0"/>
              </a:rPr>
              <a:t>H</a:t>
            </a:r>
            <a:r>
              <a:rPr lang="en-US" b="1" baseline="-25000" dirty="0" smtClean="0">
                <a:latin typeface="Calibri" pitchFamily="34" charset="0"/>
              </a:rPr>
              <a:t>12</a:t>
            </a:r>
            <a:r>
              <a:rPr lang="en-US" b="1" dirty="0" smtClean="0">
                <a:latin typeface="Calibri" pitchFamily="34" charset="0"/>
              </a:rPr>
              <a:t>O</a:t>
            </a:r>
            <a:r>
              <a:rPr lang="en-US" b="1" baseline="-25000" dirty="0" smtClean="0">
                <a:latin typeface="Calibri" pitchFamily="34" charset="0"/>
              </a:rPr>
              <a:t>6</a:t>
            </a:r>
            <a:r>
              <a:rPr lang="en-US" b="1" dirty="0" smtClean="0">
                <a:latin typeface="Calibri" pitchFamily="34" charset="0"/>
              </a:rPr>
              <a:t> + O</a:t>
            </a:r>
            <a:r>
              <a:rPr lang="en-US" b="1" baseline="-25000" dirty="0" smtClean="0">
                <a:latin typeface="Calibri" pitchFamily="34" charset="0"/>
              </a:rPr>
              <a:t>2</a:t>
            </a:r>
            <a:endParaRPr lang="en-US" b="1" dirty="0" smtClean="0">
              <a:latin typeface="Calibri" pitchFamily="34" charset="0"/>
            </a:endParaRPr>
          </a:p>
          <a:p>
            <a:endParaRPr lang="en-US" b="1" dirty="0">
              <a:latin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chemeClr val="tx1"/>
                </a:solidFill>
                <a:latin typeface="Calibri" pitchFamily="34" charset="0"/>
              </a:rPr>
              <a:t>Role of CO</a:t>
            </a:r>
            <a:r>
              <a:rPr lang="en-US" sz="3200" baseline="-25000" dirty="0" smtClean="0">
                <a:solidFill>
                  <a:schemeClr val="tx1"/>
                </a:solidFill>
                <a:latin typeface="Calibri" pitchFamily="34" charset="0"/>
              </a:rPr>
              <a:t>2 </a:t>
            </a:r>
            <a:r>
              <a:rPr lang="en-US" sz="3200" dirty="0" smtClean="0">
                <a:solidFill>
                  <a:schemeClr val="tx1"/>
                </a:solidFill>
                <a:latin typeface="Calibri" pitchFamily="34" charset="0"/>
              </a:rPr>
              <a:t> enrichment, optimal light &amp; temperature in greenhouse systems</a:t>
            </a:r>
            <a:endParaRPr lang="en-US" sz="3200"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latin typeface="Calibri" pitchFamily="34" charset="0"/>
              </a:rPr>
              <a:t>If there is </a:t>
            </a:r>
            <a:r>
              <a:rPr lang="en-US" b="1" dirty="0" smtClean="0">
                <a:solidFill>
                  <a:srgbClr val="00B0F0"/>
                </a:solidFill>
                <a:latin typeface="Calibri" pitchFamily="34" charset="0"/>
              </a:rPr>
              <a:t>not enough light </a:t>
            </a:r>
            <a:r>
              <a:rPr lang="en-US" dirty="0" smtClean="0">
                <a:latin typeface="Calibri" pitchFamily="34" charset="0"/>
              </a:rPr>
              <a:t>then </a:t>
            </a:r>
            <a:r>
              <a:rPr lang="en-US" b="1" dirty="0" smtClean="0">
                <a:solidFill>
                  <a:srgbClr val="00B0F0"/>
                </a:solidFill>
                <a:latin typeface="Calibri" pitchFamily="34" charset="0"/>
              </a:rPr>
              <a:t>artificial light maybe added</a:t>
            </a:r>
            <a:r>
              <a:rPr lang="en-US" dirty="0" smtClean="0">
                <a:latin typeface="Calibri" pitchFamily="34" charset="0"/>
              </a:rPr>
              <a:t>.</a:t>
            </a:r>
          </a:p>
          <a:p>
            <a:pPr>
              <a:buFont typeface="Courier New" pitchFamily="49" charset="0"/>
              <a:buChar char="o"/>
            </a:pPr>
            <a:r>
              <a:rPr lang="en-US" b="1" dirty="0" smtClean="0">
                <a:solidFill>
                  <a:srgbClr val="00B050"/>
                </a:solidFill>
                <a:latin typeface="Calibri" pitchFamily="34" charset="0"/>
              </a:rPr>
              <a:t>Temperature</a:t>
            </a:r>
            <a:r>
              <a:rPr lang="en-US" dirty="0" smtClean="0">
                <a:latin typeface="Calibri" pitchFamily="34" charset="0"/>
              </a:rPr>
              <a:t> can be </a:t>
            </a:r>
            <a:r>
              <a:rPr lang="en-US" b="1" dirty="0" smtClean="0">
                <a:solidFill>
                  <a:srgbClr val="00B050"/>
                </a:solidFill>
                <a:latin typeface="Calibri" pitchFamily="34" charset="0"/>
              </a:rPr>
              <a:t>altered </a:t>
            </a:r>
            <a:r>
              <a:rPr lang="en-US" dirty="0" smtClean="0">
                <a:latin typeface="Calibri" pitchFamily="34" charset="0"/>
              </a:rPr>
              <a:t>by using </a:t>
            </a:r>
            <a:r>
              <a:rPr lang="en-US" b="1" dirty="0" smtClean="0">
                <a:solidFill>
                  <a:srgbClr val="00B050"/>
                </a:solidFill>
                <a:latin typeface="Calibri" pitchFamily="34" charset="0"/>
              </a:rPr>
              <a:t>heaters to increase temperature or fans to decrease temperature</a:t>
            </a:r>
            <a:r>
              <a:rPr lang="en-US" dirty="0" smtClean="0">
                <a:latin typeface="Calibri" pitchFamily="34" charset="0"/>
              </a:rPr>
              <a:t>.</a:t>
            </a:r>
          </a:p>
          <a:p>
            <a:pPr>
              <a:buFont typeface="Courier New" pitchFamily="49" charset="0"/>
              <a:buChar char="o"/>
            </a:pPr>
            <a:r>
              <a:rPr lang="en-US" dirty="0" smtClean="0">
                <a:latin typeface="Calibri" pitchFamily="34" charset="0"/>
              </a:rPr>
              <a:t>The </a:t>
            </a:r>
            <a:r>
              <a:rPr lang="en-US" b="1" dirty="0" smtClean="0">
                <a:solidFill>
                  <a:srgbClr val="92D050"/>
                </a:solidFill>
                <a:latin typeface="Calibri" pitchFamily="34" charset="0"/>
              </a:rPr>
              <a:t>carbon dioxide concentration </a:t>
            </a:r>
            <a:r>
              <a:rPr lang="en-US" dirty="0" smtClean="0">
                <a:latin typeface="Calibri" pitchFamily="34" charset="0"/>
              </a:rPr>
              <a:t>can be </a:t>
            </a:r>
            <a:r>
              <a:rPr lang="en-US" b="1" dirty="0" smtClean="0">
                <a:solidFill>
                  <a:srgbClr val="92D050"/>
                </a:solidFill>
                <a:latin typeface="Calibri" pitchFamily="34" charset="0"/>
              </a:rPr>
              <a:t>increased by pumping in compressed </a:t>
            </a:r>
            <a:r>
              <a:rPr lang="en-US" sz="2800" b="1" dirty="0" smtClean="0">
                <a:solidFill>
                  <a:srgbClr val="92D050"/>
                </a:solidFill>
                <a:latin typeface="Calibri" pitchFamily="34" charset="0"/>
              </a:rPr>
              <a:t>CO</a:t>
            </a:r>
            <a:r>
              <a:rPr lang="en-US" sz="2800" b="1" baseline="-25000" dirty="0" smtClean="0">
                <a:solidFill>
                  <a:srgbClr val="92D050"/>
                </a:solidFill>
                <a:latin typeface="Calibri" pitchFamily="34" charset="0"/>
              </a:rPr>
              <a:t>2</a:t>
            </a:r>
            <a:r>
              <a:rPr lang="en-US" sz="2800" baseline="-25000" dirty="0" smtClean="0">
                <a:latin typeface="Calibri" pitchFamily="34" charset="0"/>
              </a:rPr>
              <a:t>.</a:t>
            </a:r>
            <a:endParaRPr lang="en-US" dirty="0" smtClean="0">
              <a:latin typeface="Calibri" pitchFamily="34" charset="0"/>
            </a:endParaRPr>
          </a:p>
          <a:p>
            <a:pPr>
              <a:buNone/>
            </a:pPr>
            <a:endParaRPr lang="en-US" dirty="0">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lstStyle/>
          <a:p>
            <a:r>
              <a:rPr lang="en-US" b="1" dirty="0" smtClean="0">
                <a:solidFill>
                  <a:srgbClr val="FF3399"/>
                </a:solidFill>
                <a:latin typeface="Calibri" pitchFamily="34" charset="0"/>
              </a:rPr>
              <a:t>Photosynthesis</a:t>
            </a:r>
            <a:r>
              <a:rPr lang="en-US" dirty="0" smtClean="0">
                <a:latin typeface="Calibri" pitchFamily="34" charset="0"/>
              </a:rPr>
              <a:t>:  is the process whereby a green plant uses the radiant energy of the sun to manufacture food in the form of glucose.</a:t>
            </a:r>
          </a:p>
          <a:p>
            <a:r>
              <a:rPr lang="en-US" b="1" dirty="0" smtClean="0">
                <a:solidFill>
                  <a:srgbClr val="FF3399"/>
                </a:solidFill>
                <a:latin typeface="Calibri" pitchFamily="34" charset="0"/>
              </a:rPr>
              <a:t>Granum</a:t>
            </a:r>
            <a:r>
              <a:rPr lang="en-US" dirty="0" smtClean="0">
                <a:latin typeface="Calibri" pitchFamily="34" charset="0"/>
              </a:rPr>
              <a:t>:  coin-like structure that contains chlorophyll.</a:t>
            </a:r>
          </a:p>
          <a:p>
            <a:r>
              <a:rPr lang="en-US" b="1" dirty="0" smtClean="0">
                <a:solidFill>
                  <a:srgbClr val="FF3399"/>
                </a:solidFill>
                <a:latin typeface="Calibri" pitchFamily="34" charset="0"/>
              </a:rPr>
              <a:t>Chloroplast</a:t>
            </a:r>
            <a:r>
              <a:rPr lang="en-US" dirty="0" smtClean="0">
                <a:latin typeface="Calibri" pitchFamily="34" charset="0"/>
              </a:rPr>
              <a:t>:  organelle that contains chlorophyll.</a:t>
            </a:r>
          </a:p>
          <a:p>
            <a:r>
              <a:rPr lang="en-US" b="1" dirty="0" smtClean="0">
                <a:solidFill>
                  <a:srgbClr val="FF3399"/>
                </a:solidFill>
                <a:latin typeface="Calibri" pitchFamily="34" charset="0"/>
              </a:rPr>
              <a:t>Chlorophyll</a:t>
            </a:r>
            <a:r>
              <a:rPr lang="en-US" dirty="0" smtClean="0">
                <a:latin typeface="Calibri" pitchFamily="34" charset="0"/>
              </a:rPr>
              <a:t>:  green pigment that traps sunlight and gives the plant its green colour.</a:t>
            </a:r>
          </a:p>
          <a:p>
            <a:r>
              <a:rPr lang="en-US" b="1" dirty="0" smtClean="0">
                <a:solidFill>
                  <a:srgbClr val="FF3399"/>
                </a:solidFill>
                <a:latin typeface="Calibri" pitchFamily="34" charset="0"/>
              </a:rPr>
              <a:t>Stroma</a:t>
            </a:r>
            <a:r>
              <a:rPr lang="en-US" dirty="0" smtClean="0">
                <a:latin typeface="Calibri" pitchFamily="34" charset="0"/>
              </a:rPr>
              <a:t>:  ground substance of chloroplast</a:t>
            </a:r>
          </a:p>
          <a:p>
            <a:r>
              <a:rPr lang="en-US" b="1" dirty="0" smtClean="0">
                <a:solidFill>
                  <a:srgbClr val="FF3399"/>
                </a:solidFill>
                <a:latin typeface="Calibri" pitchFamily="34" charset="0"/>
              </a:rPr>
              <a:t>Light phase</a:t>
            </a:r>
            <a:r>
              <a:rPr lang="en-US" dirty="0" smtClean="0">
                <a:latin typeface="Calibri" pitchFamily="34" charset="0"/>
              </a:rPr>
              <a:t>: the reactions of photosynthesis  that can only occur in the presence of light.</a:t>
            </a:r>
          </a:p>
          <a:p>
            <a:endParaRPr lang="en-US" dirty="0">
              <a:latin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Calibri" pitchFamily="34" charset="0"/>
              </a:rPr>
              <a:t>Terminology:</a:t>
            </a:r>
            <a:endParaRPr lang="en-US" dirty="0"/>
          </a:p>
        </p:txBody>
      </p:sp>
      <p:sp>
        <p:nvSpPr>
          <p:cNvPr id="3" name="Content Placeholder 2"/>
          <p:cNvSpPr>
            <a:spLocks noGrp="1"/>
          </p:cNvSpPr>
          <p:nvPr>
            <p:ph idx="1"/>
          </p:nvPr>
        </p:nvSpPr>
        <p:spPr/>
        <p:txBody>
          <a:bodyPr/>
          <a:lstStyle/>
          <a:p>
            <a:r>
              <a:rPr lang="en-US" b="1" dirty="0" smtClean="0">
                <a:solidFill>
                  <a:srgbClr val="FF3399"/>
                </a:solidFill>
                <a:latin typeface="Calibri" pitchFamily="34" charset="0"/>
              </a:rPr>
              <a:t>Dark phase</a:t>
            </a:r>
            <a:r>
              <a:rPr lang="en-US" dirty="0" smtClean="0">
                <a:latin typeface="Calibri" pitchFamily="34" charset="0"/>
              </a:rPr>
              <a:t>:  the reactions of photosynthesis that is independent of light. </a:t>
            </a:r>
          </a:p>
          <a:p>
            <a:r>
              <a:rPr lang="en-US" b="1" dirty="0" smtClean="0">
                <a:solidFill>
                  <a:srgbClr val="FF3399"/>
                </a:solidFill>
                <a:latin typeface="Calibri" pitchFamily="34" charset="0"/>
              </a:rPr>
              <a:t>Greenhouse</a:t>
            </a:r>
            <a:r>
              <a:rPr lang="en-US" dirty="0" smtClean="0">
                <a:latin typeface="Calibri" pitchFamily="34" charset="0"/>
              </a:rPr>
              <a:t>:  a building made up entirely of glass or polyethylene that is used to grow plants all year round.</a:t>
            </a:r>
          </a:p>
          <a:p>
            <a:r>
              <a:rPr lang="en-US" b="1" dirty="0" smtClean="0">
                <a:solidFill>
                  <a:srgbClr val="FF3399"/>
                </a:solidFill>
                <a:latin typeface="Calibri" pitchFamily="34" charset="0"/>
              </a:rPr>
              <a:t>Polyethylene</a:t>
            </a:r>
            <a:r>
              <a:rPr lang="en-US" dirty="0" smtClean="0">
                <a:latin typeface="Calibri" pitchFamily="34" charset="0"/>
              </a:rPr>
              <a:t>: is a special type of plastic used to make greenhouses.</a:t>
            </a:r>
            <a:endParaRPr lang="en-US" dirty="0">
              <a:latin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7239000" cy="1143000"/>
          </a:xfrm>
        </p:spPr>
        <p:txBody>
          <a:bodyPr/>
          <a:lstStyle/>
          <a:p>
            <a:pPr algn="ctr"/>
            <a:r>
              <a:rPr lang="en-US" dirty="0" smtClean="0">
                <a:solidFill>
                  <a:schemeClr val="tx1"/>
                </a:solidFill>
                <a:latin typeface="Calibri" pitchFamily="34" charset="0"/>
              </a:rPr>
              <a:t>Question 1</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requirements for photosynthesis are…</a:t>
            </a:r>
          </a:p>
          <a:p>
            <a:pPr marL="514350" indent="-514350">
              <a:buNone/>
            </a:pPr>
            <a:r>
              <a:rPr lang="en-US" dirty="0" smtClean="0">
                <a:latin typeface="Calibri" pitchFamily="34" charset="0"/>
              </a:rPr>
              <a:t>	A. </a:t>
            </a:r>
            <a:r>
              <a:rPr lang="en-US" sz="2400" dirty="0" smtClean="0">
                <a:latin typeface="Calibri" pitchFamily="34" charset="0"/>
              </a:rPr>
              <a:t>CO</a:t>
            </a:r>
            <a:r>
              <a:rPr lang="en-US" sz="2400" baseline="-25000" dirty="0" smtClean="0">
                <a:latin typeface="Calibri" pitchFamily="34" charset="0"/>
              </a:rPr>
              <a:t>2,</a:t>
            </a:r>
            <a:r>
              <a:rPr lang="en-US" sz="2400" dirty="0" smtClean="0">
                <a:latin typeface="Calibri" pitchFamily="34" charset="0"/>
              </a:rPr>
              <a:t> light, water</a:t>
            </a:r>
          </a:p>
          <a:p>
            <a:pPr marL="514350" indent="-514350">
              <a:buNone/>
            </a:pPr>
            <a:r>
              <a:rPr lang="en-US" sz="2400" dirty="0" smtClean="0">
                <a:latin typeface="Calibri" pitchFamily="34" charset="0"/>
              </a:rPr>
              <a:t>	B.  O</a:t>
            </a:r>
            <a:r>
              <a:rPr lang="en-US" sz="2400" baseline="-25000" dirty="0" smtClean="0">
                <a:latin typeface="Calibri" pitchFamily="34" charset="0"/>
              </a:rPr>
              <a:t>2</a:t>
            </a:r>
            <a:r>
              <a:rPr lang="en-US" sz="2400" dirty="0" smtClean="0">
                <a:latin typeface="Calibri" pitchFamily="34" charset="0"/>
              </a:rPr>
              <a:t> and glucose</a:t>
            </a:r>
          </a:p>
          <a:p>
            <a:pPr marL="514350" indent="-514350">
              <a:buNone/>
            </a:pPr>
            <a:r>
              <a:rPr lang="en-US" sz="2400" dirty="0" smtClean="0">
                <a:latin typeface="Calibri" pitchFamily="34" charset="0"/>
              </a:rPr>
              <a:t>	C.  Light, water and glucose</a:t>
            </a:r>
          </a:p>
          <a:p>
            <a:pPr marL="514350" indent="-514350">
              <a:buNone/>
            </a:pPr>
            <a:r>
              <a:rPr lang="en-US" sz="2400" dirty="0" smtClean="0">
                <a:latin typeface="Calibri" pitchFamily="34" charset="0"/>
              </a:rPr>
              <a:t>	D. CO</a:t>
            </a:r>
            <a:r>
              <a:rPr lang="en-US" sz="2400" baseline="-25000" dirty="0" smtClean="0">
                <a:latin typeface="Calibri" pitchFamily="34" charset="0"/>
              </a:rPr>
              <a:t>2</a:t>
            </a:r>
            <a:r>
              <a:rPr lang="en-US" sz="2400" dirty="0" smtClean="0">
                <a:latin typeface="Calibri" pitchFamily="34" charset="0"/>
              </a:rPr>
              <a:t> and glucose</a:t>
            </a:r>
          </a:p>
          <a:p>
            <a:pPr marL="514350" indent="-514350">
              <a:buNone/>
            </a:pP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7239000" cy="1143000"/>
          </a:xfrm>
        </p:spPr>
        <p:txBody>
          <a:bodyPr/>
          <a:lstStyle/>
          <a:p>
            <a:pPr algn="ctr"/>
            <a:r>
              <a:rPr lang="en-US" dirty="0" smtClean="0">
                <a:solidFill>
                  <a:schemeClr val="tx1"/>
                </a:solidFill>
                <a:latin typeface="Calibri" pitchFamily="34" charset="0"/>
              </a:rPr>
              <a:t>Question 2</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products of photosynthesis are…</a:t>
            </a:r>
          </a:p>
          <a:p>
            <a:pPr marL="514350" indent="-514350">
              <a:buNone/>
            </a:pPr>
            <a:r>
              <a:rPr lang="en-US" dirty="0" smtClean="0">
                <a:latin typeface="Calibri" pitchFamily="34" charset="0"/>
              </a:rPr>
              <a:t>	A.  </a:t>
            </a:r>
            <a:r>
              <a:rPr lang="en-US" sz="2800" dirty="0" smtClean="0">
                <a:latin typeface="Calibri" pitchFamily="34" charset="0"/>
              </a:rPr>
              <a:t>CO</a:t>
            </a:r>
            <a:r>
              <a:rPr lang="en-US" sz="2800" baseline="-25000" dirty="0" smtClean="0">
                <a:latin typeface="Calibri" pitchFamily="34" charset="0"/>
              </a:rPr>
              <a:t>2,</a:t>
            </a:r>
            <a:r>
              <a:rPr lang="en-US" sz="2800" dirty="0" smtClean="0">
                <a:latin typeface="Calibri" pitchFamily="34" charset="0"/>
              </a:rPr>
              <a:t> light, water</a:t>
            </a:r>
          </a:p>
          <a:p>
            <a:pPr marL="514350" indent="-514350">
              <a:buNone/>
            </a:pPr>
            <a:r>
              <a:rPr lang="en-US" sz="2800" dirty="0" smtClean="0">
                <a:latin typeface="Calibri" pitchFamily="34" charset="0"/>
              </a:rPr>
              <a:t>	B.  O</a:t>
            </a:r>
            <a:r>
              <a:rPr lang="en-US" sz="2800" baseline="-25000" dirty="0" smtClean="0">
                <a:latin typeface="Calibri" pitchFamily="34" charset="0"/>
              </a:rPr>
              <a:t>2</a:t>
            </a:r>
            <a:r>
              <a:rPr lang="en-US" sz="2800" dirty="0" smtClean="0">
                <a:latin typeface="Calibri" pitchFamily="34" charset="0"/>
              </a:rPr>
              <a:t> and glucose</a:t>
            </a:r>
          </a:p>
          <a:p>
            <a:pPr marL="514350" indent="-514350">
              <a:buNone/>
            </a:pPr>
            <a:r>
              <a:rPr lang="en-US" sz="2800" dirty="0" smtClean="0">
                <a:latin typeface="Calibri" pitchFamily="34" charset="0"/>
              </a:rPr>
              <a:t>	C.  Light, water and glucose</a:t>
            </a:r>
          </a:p>
          <a:p>
            <a:pPr marL="514350" indent="-514350">
              <a:buNone/>
            </a:pPr>
            <a:r>
              <a:rPr lang="en-US" sz="2800" dirty="0" smtClean="0">
                <a:latin typeface="Calibri" pitchFamily="34" charset="0"/>
              </a:rPr>
              <a:t>	D.  CO</a:t>
            </a:r>
            <a:r>
              <a:rPr lang="en-US" sz="2800" baseline="-25000" dirty="0" smtClean="0">
                <a:latin typeface="Calibri" pitchFamily="34" charset="0"/>
              </a:rPr>
              <a:t>2</a:t>
            </a:r>
            <a:r>
              <a:rPr lang="en-US" sz="2800" dirty="0" smtClean="0">
                <a:latin typeface="Calibri" pitchFamily="34" charset="0"/>
              </a:rPr>
              <a:t> and glucose</a:t>
            </a:r>
          </a:p>
          <a:p>
            <a:pPr marL="514350" indent="-514350">
              <a:buNone/>
            </a:pP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7239000" cy="1143000"/>
          </a:xfrm>
        </p:spPr>
        <p:txBody>
          <a:bodyPr/>
          <a:lstStyle/>
          <a:p>
            <a:pPr algn="ctr"/>
            <a:r>
              <a:rPr lang="en-US" dirty="0" smtClean="0">
                <a:solidFill>
                  <a:schemeClr val="tx1"/>
                </a:solidFill>
                <a:latin typeface="Calibri" pitchFamily="34" charset="0"/>
              </a:rPr>
              <a:t>Question 3</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by product of photosynthesis is…</a:t>
            </a:r>
          </a:p>
          <a:p>
            <a:pPr marL="514350" indent="-514350">
              <a:buNone/>
            </a:pPr>
            <a:r>
              <a:rPr lang="en-US" dirty="0" smtClean="0">
                <a:latin typeface="Calibri" pitchFamily="34" charset="0"/>
              </a:rPr>
              <a:t>	A.  </a:t>
            </a:r>
            <a:r>
              <a:rPr lang="en-US" sz="2800" dirty="0" smtClean="0">
                <a:latin typeface="Calibri" pitchFamily="34" charset="0"/>
              </a:rPr>
              <a:t>CO</a:t>
            </a:r>
            <a:r>
              <a:rPr lang="en-US" sz="2800" baseline="-25000" dirty="0" smtClean="0">
                <a:latin typeface="Calibri" pitchFamily="34" charset="0"/>
              </a:rPr>
              <a:t>2</a:t>
            </a:r>
            <a:endParaRPr lang="en-US" sz="2800" dirty="0" smtClean="0">
              <a:latin typeface="Calibri" pitchFamily="34" charset="0"/>
            </a:endParaRPr>
          </a:p>
          <a:p>
            <a:pPr marL="514350" indent="-514350">
              <a:buNone/>
            </a:pPr>
            <a:r>
              <a:rPr lang="en-US" sz="2800" dirty="0" smtClean="0">
                <a:latin typeface="Calibri" pitchFamily="34" charset="0"/>
              </a:rPr>
              <a:t>	B.  O</a:t>
            </a:r>
            <a:r>
              <a:rPr lang="en-US" sz="2800" baseline="-25000" dirty="0" smtClean="0">
                <a:latin typeface="Calibri" pitchFamily="34" charset="0"/>
              </a:rPr>
              <a:t>2</a:t>
            </a:r>
            <a:r>
              <a:rPr lang="en-US" sz="2800" dirty="0" smtClean="0">
                <a:latin typeface="Calibri" pitchFamily="34" charset="0"/>
              </a:rPr>
              <a:t> </a:t>
            </a:r>
          </a:p>
          <a:p>
            <a:pPr marL="514350" indent="-514350">
              <a:buNone/>
            </a:pPr>
            <a:r>
              <a:rPr lang="en-US" sz="2800" dirty="0" smtClean="0">
                <a:latin typeface="Calibri" pitchFamily="34" charset="0"/>
              </a:rPr>
              <a:t>	C.  glucose</a:t>
            </a:r>
          </a:p>
          <a:p>
            <a:pPr marL="514350" indent="-514350">
              <a:buNone/>
            </a:pPr>
            <a:r>
              <a:rPr lang="en-US" sz="2800" dirty="0" smtClean="0">
                <a:latin typeface="Calibri" pitchFamily="34" charset="0"/>
              </a:rPr>
              <a:t>	D.  water</a:t>
            </a:r>
          </a:p>
          <a:p>
            <a:pPr marL="514350" indent="-514350">
              <a:buNone/>
            </a:pP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7239000" cy="1143000"/>
          </a:xfrm>
        </p:spPr>
        <p:txBody>
          <a:bodyPr/>
          <a:lstStyle/>
          <a:p>
            <a:pPr algn="ctr"/>
            <a:r>
              <a:rPr lang="en-US" dirty="0" smtClean="0">
                <a:solidFill>
                  <a:schemeClr val="tx1"/>
                </a:solidFill>
                <a:latin typeface="Calibri" pitchFamily="34" charset="0"/>
              </a:rPr>
              <a:t>Question 4</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leaf is adapted to absorb sunlight because it contains…</a:t>
            </a:r>
          </a:p>
          <a:p>
            <a:pPr marL="514350" indent="-514350">
              <a:buNone/>
            </a:pPr>
            <a:r>
              <a:rPr lang="en-US" dirty="0" smtClean="0">
                <a:latin typeface="Calibri" pitchFamily="34" charset="0"/>
              </a:rPr>
              <a:t>	A.  Chromoplasts</a:t>
            </a:r>
          </a:p>
          <a:p>
            <a:pPr marL="514350" indent="-514350">
              <a:buNone/>
            </a:pPr>
            <a:r>
              <a:rPr lang="en-US" dirty="0" smtClean="0">
                <a:latin typeface="Calibri" pitchFamily="34" charset="0"/>
              </a:rPr>
              <a:t>	B.  Leucoplasts</a:t>
            </a:r>
          </a:p>
          <a:p>
            <a:pPr marL="514350" indent="-514350">
              <a:buNone/>
            </a:pPr>
            <a:r>
              <a:rPr lang="en-US" dirty="0" smtClean="0">
                <a:latin typeface="Calibri" pitchFamily="34" charset="0"/>
              </a:rPr>
              <a:t>	C.  Chloroplasts</a:t>
            </a:r>
          </a:p>
          <a:p>
            <a:pPr marL="514350" indent="-514350">
              <a:buNone/>
            </a:pPr>
            <a:r>
              <a:rPr lang="en-US" dirty="0" smtClean="0">
                <a:latin typeface="Calibri" pitchFamily="34" charset="0"/>
              </a:rPr>
              <a:t>	D.  Amyoplasts</a:t>
            </a: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7239000" cy="1143000"/>
          </a:xfrm>
        </p:spPr>
        <p:txBody>
          <a:bodyPr/>
          <a:lstStyle/>
          <a:p>
            <a:pPr algn="ctr"/>
            <a:r>
              <a:rPr lang="en-US" dirty="0" smtClean="0">
                <a:solidFill>
                  <a:schemeClr val="tx1"/>
                </a:solidFill>
                <a:latin typeface="Calibri" pitchFamily="34" charset="0"/>
              </a:rPr>
              <a:t>Question 5</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pigment that is responsible to absorb sunlight is…</a:t>
            </a:r>
          </a:p>
          <a:p>
            <a:pPr marL="514350" indent="-514350">
              <a:buNone/>
            </a:pPr>
            <a:r>
              <a:rPr lang="en-US" dirty="0" smtClean="0">
                <a:latin typeface="Calibri" pitchFamily="34" charset="0"/>
              </a:rPr>
              <a:t>	A.  Haemoglobin</a:t>
            </a:r>
          </a:p>
          <a:p>
            <a:pPr marL="514350" indent="-514350">
              <a:buNone/>
            </a:pPr>
            <a:r>
              <a:rPr lang="en-US" dirty="0" smtClean="0">
                <a:latin typeface="Calibri" pitchFamily="34" charset="0"/>
              </a:rPr>
              <a:t>	B.  Melanin</a:t>
            </a:r>
          </a:p>
          <a:p>
            <a:pPr marL="514350" indent="-514350">
              <a:buNone/>
            </a:pPr>
            <a:r>
              <a:rPr lang="en-US" dirty="0" smtClean="0">
                <a:latin typeface="Calibri" pitchFamily="34" charset="0"/>
              </a:rPr>
              <a:t>	C.  Both A and D</a:t>
            </a:r>
          </a:p>
          <a:p>
            <a:pPr marL="514350" indent="-514350">
              <a:buNone/>
            </a:pPr>
            <a:r>
              <a:rPr lang="en-US" dirty="0" smtClean="0">
                <a:latin typeface="Calibri" pitchFamily="34" charset="0"/>
              </a:rPr>
              <a:t>	D.  Chlorophyll</a:t>
            </a:r>
          </a:p>
          <a:p>
            <a:pPr marL="514350" indent="-514350">
              <a:buNone/>
            </a:pP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7239000" cy="1143000"/>
          </a:xfrm>
        </p:spPr>
        <p:txBody>
          <a:bodyPr/>
          <a:lstStyle/>
          <a:p>
            <a:pPr algn="ctr"/>
            <a:r>
              <a:rPr lang="en-US" dirty="0" smtClean="0">
                <a:solidFill>
                  <a:schemeClr val="tx1"/>
                </a:solidFill>
                <a:latin typeface="Calibri" pitchFamily="34" charset="0"/>
              </a:rPr>
              <a:t>Question 6</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glucose that is made during photosynthesis is stored as…</a:t>
            </a:r>
          </a:p>
          <a:p>
            <a:pPr marL="514350" indent="-514350">
              <a:buNone/>
            </a:pPr>
            <a:r>
              <a:rPr lang="en-US" dirty="0" smtClean="0">
                <a:latin typeface="Calibri" pitchFamily="34" charset="0"/>
              </a:rPr>
              <a:t>	A.  Starch granules</a:t>
            </a:r>
          </a:p>
          <a:p>
            <a:pPr marL="514350" indent="-514350">
              <a:buNone/>
            </a:pPr>
            <a:r>
              <a:rPr lang="en-US" dirty="0" smtClean="0">
                <a:latin typeface="Calibri" pitchFamily="34" charset="0"/>
              </a:rPr>
              <a:t>	B.  Ribosomes</a:t>
            </a:r>
          </a:p>
          <a:p>
            <a:pPr marL="514350" indent="-514350">
              <a:buNone/>
            </a:pPr>
            <a:r>
              <a:rPr lang="en-US" dirty="0" smtClean="0">
                <a:latin typeface="Calibri" pitchFamily="34" charset="0"/>
              </a:rPr>
              <a:t>	C.  Enzymes</a:t>
            </a:r>
          </a:p>
          <a:p>
            <a:pPr marL="514350" indent="-514350">
              <a:buNone/>
            </a:pPr>
            <a:r>
              <a:rPr lang="en-US" dirty="0" smtClean="0">
                <a:latin typeface="Calibri" pitchFamily="34" charset="0"/>
              </a:rPr>
              <a:t>	D.  chlorophyll</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7239000" cy="1143000"/>
          </a:xfrm>
        </p:spPr>
        <p:txBody>
          <a:bodyPr/>
          <a:lstStyle/>
          <a:p>
            <a:pPr algn="ctr"/>
            <a:r>
              <a:rPr lang="en-US" dirty="0" smtClean="0">
                <a:solidFill>
                  <a:schemeClr val="tx1"/>
                </a:solidFill>
                <a:latin typeface="Calibri" pitchFamily="34" charset="0"/>
              </a:rPr>
              <a:t>Question 7</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small round body found in the chloroplast that is involved in the production of enzymes is…</a:t>
            </a:r>
          </a:p>
          <a:p>
            <a:pPr marL="514350" indent="-514350">
              <a:buNone/>
            </a:pPr>
            <a:r>
              <a:rPr lang="en-US" dirty="0" smtClean="0">
                <a:latin typeface="Calibri" pitchFamily="34" charset="0"/>
              </a:rPr>
              <a:t>	A.  Starch granules</a:t>
            </a:r>
          </a:p>
          <a:p>
            <a:pPr marL="514350" indent="-514350">
              <a:buNone/>
            </a:pPr>
            <a:r>
              <a:rPr lang="en-US" dirty="0" smtClean="0">
                <a:latin typeface="Calibri" pitchFamily="34" charset="0"/>
              </a:rPr>
              <a:t>	B.  Ribosomes</a:t>
            </a:r>
          </a:p>
          <a:p>
            <a:pPr marL="514350" indent="-514350">
              <a:buNone/>
            </a:pPr>
            <a:r>
              <a:rPr lang="en-US" dirty="0" smtClean="0">
                <a:latin typeface="Calibri" pitchFamily="34" charset="0"/>
              </a:rPr>
              <a:t>	C.  Enzymes</a:t>
            </a:r>
          </a:p>
          <a:p>
            <a:pPr marL="514350" indent="-514350">
              <a:buNone/>
            </a:pPr>
            <a:r>
              <a:rPr lang="en-US" dirty="0" smtClean="0">
                <a:latin typeface="Calibri" pitchFamily="34" charset="0"/>
              </a:rPr>
              <a:t>	D.  Chlorophyll</a:t>
            </a:r>
          </a:p>
          <a:p>
            <a:pPr marL="514350" indent="-514350">
              <a:buNone/>
            </a:pPr>
            <a:endParaRPr lang="en-US" dirty="0" smtClean="0">
              <a:latin typeface="Calibri" pitchFamily="34" charset="0"/>
            </a:endParaRPr>
          </a:p>
          <a:p>
            <a:pPr marL="514350" indent="-514350">
              <a:buNone/>
            </a:pPr>
            <a:endParaRPr lang="en-US" dirty="0"/>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Structure of chloroplast</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normAutofit/>
          </a:bodyPr>
          <a:lstStyle/>
          <a:p>
            <a:r>
              <a:rPr lang="en-US" dirty="0" smtClean="0">
                <a:latin typeface="Calibri" pitchFamily="34" charset="0"/>
              </a:rPr>
              <a:t>Since photosynthesis occurs in chloroplast, we must understand the structure of the chloroplast.</a:t>
            </a:r>
          </a:p>
          <a:p>
            <a:r>
              <a:rPr lang="en-US" dirty="0" smtClean="0">
                <a:latin typeface="Calibri" pitchFamily="34" charset="0"/>
              </a:rPr>
              <a:t>The chloroplast is </a:t>
            </a:r>
            <a:r>
              <a:rPr lang="en-US" b="1" dirty="0" smtClean="0">
                <a:solidFill>
                  <a:srgbClr val="7030A0"/>
                </a:solidFill>
                <a:latin typeface="Calibri" pitchFamily="34" charset="0"/>
              </a:rPr>
              <a:t>surrounded</a:t>
            </a:r>
            <a:r>
              <a:rPr lang="en-US" dirty="0" smtClean="0">
                <a:latin typeface="Calibri" pitchFamily="34" charset="0"/>
              </a:rPr>
              <a:t> on the </a:t>
            </a:r>
            <a:r>
              <a:rPr lang="en-US" b="1" dirty="0" smtClean="0">
                <a:solidFill>
                  <a:srgbClr val="7030A0"/>
                </a:solidFill>
                <a:latin typeface="Calibri" pitchFamily="34" charset="0"/>
              </a:rPr>
              <a:t>outside</a:t>
            </a:r>
            <a:r>
              <a:rPr lang="en-US" dirty="0" smtClean="0">
                <a:latin typeface="Calibri" pitchFamily="34" charset="0"/>
              </a:rPr>
              <a:t> by a </a:t>
            </a:r>
            <a:r>
              <a:rPr lang="en-US" b="1" dirty="0" smtClean="0">
                <a:solidFill>
                  <a:srgbClr val="7030A0"/>
                </a:solidFill>
                <a:latin typeface="Calibri" pitchFamily="34" charset="0"/>
              </a:rPr>
              <a:t>double membrane</a:t>
            </a:r>
            <a:r>
              <a:rPr lang="en-US" dirty="0" smtClean="0">
                <a:latin typeface="Calibri" pitchFamily="34" charset="0"/>
              </a:rPr>
              <a:t>.</a:t>
            </a:r>
          </a:p>
          <a:p>
            <a:r>
              <a:rPr lang="en-US" dirty="0" smtClean="0">
                <a:latin typeface="Calibri" pitchFamily="34" charset="0"/>
              </a:rPr>
              <a:t>This </a:t>
            </a:r>
            <a:r>
              <a:rPr lang="en-US" b="1" dirty="0" smtClean="0">
                <a:solidFill>
                  <a:srgbClr val="002060"/>
                </a:solidFill>
                <a:latin typeface="Calibri" pitchFamily="34" charset="0"/>
              </a:rPr>
              <a:t>membrane allows carbon dioxide and water to enter the chloroplast</a:t>
            </a:r>
            <a:r>
              <a:rPr lang="en-US" dirty="0" smtClean="0">
                <a:latin typeface="Calibri" pitchFamily="34" charset="0"/>
              </a:rPr>
              <a:t>.</a:t>
            </a:r>
          </a:p>
          <a:p>
            <a:r>
              <a:rPr lang="en-US" dirty="0" smtClean="0">
                <a:latin typeface="Calibri" pitchFamily="34" charset="0"/>
              </a:rPr>
              <a:t>Within the double membrane lies the </a:t>
            </a:r>
            <a:r>
              <a:rPr lang="en-US" b="1" dirty="0" smtClean="0">
                <a:solidFill>
                  <a:srgbClr val="0070C0"/>
                </a:solidFill>
                <a:latin typeface="Calibri" pitchFamily="34" charset="0"/>
              </a:rPr>
              <a:t>ground substance</a:t>
            </a:r>
            <a:r>
              <a:rPr lang="en-US" dirty="0" smtClean="0">
                <a:latin typeface="Calibri" pitchFamily="34" charset="0"/>
              </a:rPr>
              <a:t> called the </a:t>
            </a:r>
            <a:r>
              <a:rPr lang="en-US" b="1" dirty="0" smtClean="0">
                <a:solidFill>
                  <a:srgbClr val="0070C0"/>
                </a:solidFill>
                <a:latin typeface="Calibri" pitchFamily="34" charset="0"/>
              </a:rPr>
              <a:t>stroma</a:t>
            </a:r>
            <a:r>
              <a:rPr lang="en-US" dirty="0" smtClean="0">
                <a:latin typeface="Calibri" pitchFamily="34" charset="0"/>
              </a:rPr>
              <a:t>.</a:t>
            </a:r>
          </a:p>
          <a:p>
            <a:r>
              <a:rPr lang="en-US" dirty="0" smtClean="0">
                <a:latin typeface="Calibri" pitchFamily="34" charset="0"/>
              </a:rPr>
              <a:t>Embedded within the stroma are </a:t>
            </a:r>
            <a:r>
              <a:rPr lang="en-US" b="1" dirty="0" smtClean="0">
                <a:solidFill>
                  <a:srgbClr val="00B0F0"/>
                </a:solidFill>
                <a:latin typeface="Calibri" pitchFamily="34" charset="0"/>
              </a:rPr>
              <a:t>stacks of coin-like structures</a:t>
            </a:r>
            <a:r>
              <a:rPr lang="en-US" dirty="0" smtClean="0">
                <a:latin typeface="Calibri" pitchFamily="34" charset="0"/>
              </a:rPr>
              <a:t>.  Each </a:t>
            </a:r>
            <a:r>
              <a:rPr lang="en-US" b="1" dirty="0" smtClean="0">
                <a:solidFill>
                  <a:srgbClr val="00B0F0"/>
                </a:solidFill>
                <a:latin typeface="Calibri" pitchFamily="34" charset="0"/>
              </a:rPr>
              <a:t>coin-like structure  </a:t>
            </a:r>
            <a:r>
              <a:rPr lang="en-US" dirty="0" smtClean="0">
                <a:latin typeface="Calibri" pitchFamily="34" charset="0"/>
              </a:rPr>
              <a:t>is called the </a:t>
            </a:r>
            <a:r>
              <a:rPr lang="en-US" b="1" dirty="0" smtClean="0">
                <a:solidFill>
                  <a:srgbClr val="00B0F0"/>
                </a:solidFill>
                <a:latin typeface="Calibri" pitchFamily="34" charset="0"/>
              </a:rPr>
              <a:t>granum or many grana</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7239000" cy="1143000"/>
          </a:xfrm>
        </p:spPr>
        <p:txBody>
          <a:bodyPr/>
          <a:lstStyle/>
          <a:p>
            <a:pPr algn="ctr"/>
            <a:r>
              <a:rPr lang="en-US" dirty="0" smtClean="0">
                <a:solidFill>
                  <a:schemeClr val="tx1"/>
                </a:solidFill>
                <a:latin typeface="Calibri" pitchFamily="34" charset="0"/>
              </a:rPr>
              <a:t>Question 8</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protein molecule that is used to speed up chemical reactions without being used in the reaction is…</a:t>
            </a:r>
          </a:p>
          <a:p>
            <a:pPr marL="514350" indent="-514350">
              <a:buNone/>
            </a:pPr>
            <a:r>
              <a:rPr lang="en-US" dirty="0" smtClean="0">
                <a:latin typeface="Calibri" pitchFamily="34" charset="0"/>
              </a:rPr>
              <a:t>	A.  Starch granules</a:t>
            </a:r>
          </a:p>
          <a:p>
            <a:pPr marL="514350" indent="-514350">
              <a:buNone/>
            </a:pPr>
            <a:r>
              <a:rPr lang="en-US" dirty="0" smtClean="0">
                <a:latin typeface="Calibri" pitchFamily="34" charset="0"/>
              </a:rPr>
              <a:t>	B.  Ribosomes</a:t>
            </a:r>
          </a:p>
          <a:p>
            <a:pPr marL="514350" indent="-514350">
              <a:buNone/>
            </a:pPr>
            <a:r>
              <a:rPr lang="en-US" dirty="0" smtClean="0">
                <a:latin typeface="Calibri" pitchFamily="34" charset="0"/>
              </a:rPr>
              <a:t>	C.  Enzymes</a:t>
            </a:r>
          </a:p>
          <a:p>
            <a:pPr marL="514350" indent="-514350">
              <a:buNone/>
            </a:pPr>
            <a:r>
              <a:rPr lang="en-US" dirty="0" smtClean="0">
                <a:latin typeface="Calibri" pitchFamily="34" charset="0"/>
              </a:rPr>
              <a:t>	D.  Chlorophyll</a:t>
            </a:r>
          </a:p>
          <a:p>
            <a:pPr marL="514350" indent="-514350">
              <a:buNone/>
            </a:pPr>
            <a:endParaRPr lang="en-US" dirty="0" smtClean="0">
              <a:latin typeface="Calibri" pitchFamily="34" charset="0"/>
            </a:endParaRPr>
          </a:p>
          <a:p>
            <a:pPr marL="514350" indent="-514350">
              <a:buNone/>
            </a:pP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7239000" cy="1143000"/>
          </a:xfrm>
        </p:spPr>
        <p:txBody>
          <a:bodyPr/>
          <a:lstStyle/>
          <a:p>
            <a:pPr algn="ctr"/>
            <a:r>
              <a:rPr lang="en-US" dirty="0" smtClean="0">
                <a:solidFill>
                  <a:schemeClr val="tx1"/>
                </a:solidFill>
                <a:latin typeface="Calibri" pitchFamily="34" charset="0"/>
              </a:rPr>
              <a:t>Question 9</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ground substance of the chloroplast is called…</a:t>
            </a:r>
          </a:p>
          <a:p>
            <a:pPr marL="514350" indent="-514350">
              <a:buNone/>
            </a:pPr>
            <a:r>
              <a:rPr lang="en-US" dirty="0" smtClean="0">
                <a:latin typeface="Calibri" pitchFamily="34" charset="0"/>
              </a:rPr>
              <a:t>	A.  Stroma</a:t>
            </a:r>
          </a:p>
          <a:p>
            <a:pPr marL="514350" indent="-514350">
              <a:buNone/>
            </a:pPr>
            <a:r>
              <a:rPr lang="en-US" dirty="0" smtClean="0">
                <a:latin typeface="Calibri" pitchFamily="34" charset="0"/>
              </a:rPr>
              <a:t>	B.  Stoma</a:t>
            </a:r>
          </a:p>
          <a:p>
            <a:pPr marL="514350" indent="-514350">
              <a:buNone/>
            </a:pPr>
            <a:r>
              <a:rPr lang="en-US" dirty="0" smtClean="0">
                <a:latin typeface="Calibri" pitchFamily="34" charset="0"/>
              </a:rPr>
              <a:t>	C.  Granum</a:t>
            </a:r>
          </a:p>
          <a:p>
            <a:pPr marL="514350" indent="-514350">
              <a:buNone/>
            </a:pPr>
            <a:r>
              <a:rPr lang="en-US" dirty="0" smtClean="0">
                <a:latin typeface="Calibri" pitchFamily="34" charset="0"/>
              </a:rPr>
              <a:t>	D.  Lamella</a:t>
            </a:r>
          </a:p>
          <a:p>
            <a:pPr marL="514350" indent="-514350">
              <a:buNone/>
            </a:pPr>
            <a:endParaRPr lang="en-US" dirty="0" smtClean="0"/>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7239000" cy="1143000"/>
          </a:xfrm>
        </p:spPr>
        <p:txBody>
          <a:bodyPr/>
          <a:lstStyle/>
          <a:p>
            <a:pPr algn="ctr"/>
            <a:r>
              <a:rPr lang="en-US" dirty="0" smtClean="0">
                <a:solidFill>
                  <a:schemeClr val="tx1"/>
                </a:solidFill>
                <a:latin typeface="Calibri" pitchFamily="34" charset="0"/>
              </a:rPr>
              <a:t>Question 10</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stacks of coin-like structures found in the chloroplast are called…</a:t>
            </a:r>
          </a:p>
          <a:p>
            <a:pPr marL="514350" indent="-514350">
              <a:buNone/>
            </a:pPr>
            <a:r>
              <a:rPr lang="en-US" dirty="0" smtClean="0">
                <a:latin typeface="Calibri" pitchFamily="34" charset="0"/>
              </a:rPr>
              <a:t>	A.  Stroma</a:t>
            </a:r>
          </a:p>
          <a:p>
            <a:pPr marL="514350" indent="-514350">
              <a:buNone/>
            </a:pPr>
            <a:r>
              <a:rPr lang="en-US" dirty="0" smtClean="0">
                <a:latin typeface="Calibri" pitchFamily="34" charset="0"/>
              </a:rPr>
              <a:t>	B.  Stoma</a:t>
            </a:r>
          </a:p>
          <a:p>
            <a:pPr marL="514350" indent="-514350">
              <a:buNone/>
            </a:pPr>
            <a:r>
              <a:rPr lang="en-US" dirty="0" smtClean="0">
                <a:latin typeface="Calibri" pitchFamily="34" charset="0"/>
              </a:rPr>
              <a:t>	C.  Granum</a:t>
            </a:r>
          </a:p>
          <a:p>
            <a:pPr marL="514350" indent="-514350">
              <a:buNone/>
            </a:pPr>
            <a:r>
              <a:rPr lang="en-US" dirty="0" smtClean="0">
                <a:latin typeface="Calibri" pitchFamily="34" charset="0"/>
              </a:rPr>
              <a:t>	D.  Lamella</a:t>
            </a:r>
          </a:p>
          <a:p>
            <a:pPr marL="514350" indent="-514350">
              <a:buNone/>
            </a:pPr>
            <a:endParaRPr lang="en-US" dirty="0" smtClean="0">
              <a:latin typeface="Calibri" pitchFamily="34" charset="0"/>
            </a:endParaRPr>
          </a:p>
          <a:p>
            <a:pPr marL="514350" indent="-514350">
              <a:buNone/>
            </a:pPr>
            <a:r>
              <a:rPr lang="en-US" dirty="0" smtClean="0">
                <a:latin typeface="Calibri" pitchFamily="34" charset="0"/>
              </a:rPr>
              <a:t>	</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239000" cy="1143000"/>
          </a:xfrm>
        </p:spPr>
        <p:txBody>
          <a:bodyPr/>
          <a:lstStyle/>
          <a:p>
            <a:pPr algn="ctr"/>
            <a:r>
              <a:rPr lang="en-US" dirty="0" smtClean="0">
                <a:solidFill>
                  <a:schemeClr val="tx1"/>
                </a:solidFill>
                <a:latin typeface="Calibri" pitchFamily="34" charset="0"/>
              </a:rPr>
              <a:t>Question 11</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Each coin-like structure is made up of membranes called…</a:t>
            </a:r>
          </a:p>
          <a:p>
            <a:pPr marL="514350" indent="-514350">
              <a:buNone/>
            </a:pPr>
            <a:r>
              <a:rPr lang="en-US" dirty="0" smtClean="0">
                <a:latin typeface="Calibri" pitchFamily="34" charset="0"/>
              </a:rPr>
              <a:t>	A.  Stroma</a:t>
            </a:r>
          </a:p>
          <a:p>
            <a:pPr marL="514350" indent="-514350">
              <a:buNone/>
            </a:pPr>
            <a:r>
              <a:rPr lang="en-US" dirty="0" smtClean="0">
                <a:latin typeface="Calibri" pitchFamily="34" charset="0"/>
              </a:rPr>
              <a:t>	B.  Stoma</a:t>
            </a:r>
          </a:p>
          <a:p>
            <a:pPr marL="514350" indent="-514350">
              <a:buNone/>
            </a:pPr>
            <a:r>
              <a:rPr lang="en-US" dirty="0" smtClean="0">
                <a:latin typeface="Calibri" pitchFamily="34" charset="0"/>
              </a:rPr>
              <a:t>	C.  Granum</a:t>
            </a:r>
          </a:p>
          <a:p>
            <a:pPr marL="514350" indent="-514350">
              <a:buNone/>
            </a:pPr>
            <a:r>
              <a:rPr lang="en-US" dirty="0" smtClean="0">
                <a:latin typeface="Calibri" pitchFamily="34" charset="0"/>
              </a:rPr>
              <a:t>	D.  Lamella</a:t>
            </a:r>
          </a:p>
          <a:p>
            <a:pPr marL="514350" indent="-514350">
              <a:buNone/>
            </a:pP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239000" cy="1143000"/>
          </a:xfrm>
        </p:spPr>
        <p:txBody>
          <a:bodyPr/>
          <a:lstStyle/>
          <a:p>
            <a:pPr algn="ctr"/>
            <a:r>
              <a:rPr lang="en-US" dirty="0" smtClean="0">
                <a:solidFill>
                  <a:schemeClr val="tx1"/>
                </a:solidFill>
                <a:latin typeface="Calibri" pitchFamily="34" charset="0"/>
              </a:rPr>
              <a:t>Question 12</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2 phases of photosynthesis are…</a:t>
            </a:r>
          </a:p>
          <a:p>
            <a:pPr marL="514350" indent="-514350">
              <a:buNone/>
            </a:pPr>
            <a:r>
              <a:rPr lang="en-US" dirty="0" smtClean="0">
                <a:latin typeface="Calibri" pitchFamily="34" charset="0"/>
              </a:rPr>
              <a:t>	A.  Light phase and dark phase</a:t>
            </a:r>
          </a:p>
          <a:p>
            <a:pPr marL="514350" indent="-514350">
              <a:buNone/>
            </a:pPr>
            <a:r>
              <a:rPr lang="en-US" dirty="0" smtClean="0">
                <a:latin typeface="Calibri" pitchFamily="34" charset="0"/>
              </a:rPr>
              <a:t>	B.  Light phase and Krebs cycle</a:t>
            </a:r>
          </a:p>
          <a:p>
            <a:pPr marL="514350" indent="-514350">
              <a:buNone/>
            </a:pPr>
            <a:r>
              <a:rPr lang="en-US" dirty="0" smtClean="0">
                <a:latin typeface="Calibri" pitchFamily="34" charset="0"/>
              </a:rPr>
              <a:t>	C.  Dark phase and Krebs cycle</a:t>
            </a:r>
          </a:p>
          <a:p>
            <a:pPr marL="514350" indent="-514350">
              <a:buNone/>
            </a:pPr>
            <a:r>
              <a:rPr lang="en-US" dirty="0" smtClean="0">
                <a:latin typeface="Calibri" pitchFamily="34" charset="0"/>
              </a:rPr>
              <a:t>	D.  None of the above</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7239000" cy="1143000"/>
          </a:xfrm>
        </p:spPr>
        <p:txBody>
          <a:bodyPr/>
          <a:lstStyle/>
          <a:p>
            <a:pPr algn="ctr"/>
            <a:r>
              <a:rPr lang="en-US" dirty="0" smtClean="0">
                <a:solidFill>
                  <a:schemeClr val="tx1"/>
                </a:solidFill>
                <a:latin typeface="Calibri" pitchFamily="34" charset="0"/>
              </a:rPr>
              <a:t>Question 13</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difference between the light and dark phase is…</a:t>
            </a:r>
          </a:p>
          <a:p>
            <a:pPr marL="514350" indent="-514350">
              <a:buNone/>
            </a:pPr>
            <a:r>
              <a:rPr lang="en-US" dirty="0" smtClean="0">
                <a:latin typeface="Calibri" pitchFamily="34" charset="0"/>
              </a:rPr>
              <a:t>	A.  The light occurs only in the day and the dark 	phase occurs in the night.</a:t>
            </a:r>
          </a:p>
          <a:p>
            <a:pPr marL="514350" indent="-514350">
              <a:buNone/>
            </a:pPr>
            <a:r>
              <a:rPr lang="en-US" dirty="0" smtClean="0">
                <a:latin typeface="Calibri" pitchFamily="34" charset="0"/>
              </a:rPr>
              <a:t>	B.  The light phase is independent of light while the 	dark phase is dependent on light.</a:t>
            </a:r>
          </a:p>
          <a:p>
            <a:pPr marL="514350" indent="-514350">
              <a:buNone/>
            </a:pPr>
            <a:r>
              <a:rPr lang="en-US" dirty="0" smtClean="0">
                <a:latin typeface="Calibri" pitchFamily="34" charset="0"/>
              </a:rPr>
              <a:t>	C.  The light phase is dependent on light and the 	dark phase is independent of light.</a:t>
            </a:r>
          </a:p>
          <a:p>
            <a:pPr marL="514350" indent="-514350">
              <a:buNone/>
            </a:pPr>
            <a:r>
              <a:rPr lang="en-US" dirty="0" smtClean="0">
                <a:latin typeface="Calibri" pitchFamily="34" charset="0"/>
              </a:rPr>
              <a:t>	D.  The light phase is dependent on light and the 	dark phase can only occur in the day.</a:t>
            </a: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7239000" cy="1143000"/>
          </a:xfrm>
        </p:spPr>
        <p:txBody>
          <a:bodyPr/>
          <a:lstStyle/>
          <a:p>
            <a:pPr algn="ctr"/>
            <a:r>
              <a:rPr lang="en-US" dirty="0" smtClean="0">
                <a:solidFill>
                  <a:schemeClr val="tx1"/>
                </a:solidFill>
                <a:latin typeface="Calibri" pitchFamily="34" charset="0"/>
              </a:rPr>
              <a:t>Question 14</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During photosynthesis the light energy is used …</a:t>
            </a:r>
          </a:p>
          <a:p>
            <a:pPr marL="514350" indent="-514350">
              <a:buNone/>
            </a:pPr>
            <a:r>
              <a:rPr lang="en-US" dirty="0" smtClean="0">
                <a:latin typeface="Calibri" pitchFamily="34" charset="0"/>
              </a:rPr>
              <a:t>	A.  To form ATP</a:t>
            </a:r>
          </a:p>
          <a:p>
            <a:pPr marL="514350" indent="-514350">
              <a:buNone/>
            </a:pPr>
            <a:r>
              <a:rPr lang="en-US" dirty="0" smtClean="0">
                <a:latin typeface="Calibri" pitchFamily="34" charset="0"/>
              </a:rPr>
              <a:t>	B.  To split the water molecule</a:t>
            </a:r>
          </a:p>
          <a:p>
            <a:pPr marL="514350" indent="-514350">
              <a:buNone/>
            </a:pPr>
            <a:r>
              <a:rPr lang="en-US" dirty="0" smtClean="0">
                <a:latin typeface="Calibri" pitchFamily="34" charset="0"/>
              </a:rPr>
              <a:t>	C.  To make oxygen</a:t>
            </a:r>
          </a:p>
          <a:p>
            <a:pPr marL="514350" indent="-514350">
              <a:buNone/>
            </a:pPr>
            <a:r>
              <a:rPr lang="en-US" dirty="0" smtClean="0">
                <a:latin typeface="Calibri" pitchFamily="34" charset="0"/>
              </a:rPr>
              <a:t>	D.  Both A and B</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7239000" cy="1143000"/>
          </a:xfrm>
        </p:spPr>
        <p:txBody>
          <a:bodyPr/>
          <a:lstStyle/>
          <a:p>
            <a:pPr algn="ctr"/>
            <a:r>
              <a:rPr lang="en-US" dirty="0" smtClean="0">
                <a:solidFill>
                  <a:schemeClr val="tx1"/>
                </a:solidFill>
                <a:latin typeface="Calibri" pitchFamily="34" charset="0"/>
              </a:rPr>
              <a:t>Question 15</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energy required for the dark phase comes from…</a:t>
            </a:r>
          </a:p>
          <a:p>
            <a:pPr marL="514350" indent="-514350">
              <a:buNone/>
            </a:pPr>
            <a:r>
              <a:rPr lang="en-US" dirty="0" smtClean="0">
                <a:latin typeface="Calibri" pitchFamily="34" charset="0"/>
              </a:rPr>
              <a:t>	A.  High energy H atoms and ATP</a:t>
            </a:r>
          </a:p>
          <a:p>
            <a:pPr marL="514350" indent="-514350">
              <a:buNone/>
            </a:pPr>
            <a:r>
              <a:rPr lang="en-US" dirty="0" smtClean="0">
                <a:latin typeface="Calibri" pitchFamily="34" charset="0"/>
              </a:rPr>
              <a:t>	B.  Sunlight and ATP</a:t>
            </a:r>
          </a:p>
          <a:p>
            <a:pPr marL="514350" indent="-514350">
              <a:buNone/>
            </a:pPr>
            <a:r>
              <a:rPr lang="en-US" dirty="0" smtClean="0">
                <a:latin typeface="Calibri" pitchFamily="34" charset="0"/>
              </a:rPr>
              <a:t>	C.  Enzymes and ATP</a:t>
            </a:r>
          </a:p>
          <a:p>
            <a:pPr marL="514350" indent="-514350">
              <a:buNone/>
            </a:pPr>
            <a:r>
              <a:rPr lang="en-US" dirty="0" smtClean="0">
                <a:latin typeface="Calibri" pitchFamily="34" charset="0"/>
              </a:rPr>
              <a:t>	D.  Enzymes and coenzymes</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239000" cy="1143000"/>
          </a:xfrm>
        </p:spPr>
        <p:txBody>
          <a:bodyPr/>
          <a:lstStyle/>
          <a:p>
            <a:pPr algn="ctr"/>
            <a:r>
              <a:rPr lang="en-US" dirty="0" smtClean="0">
                <a:solidFill>
                  <a:schemeClr val="tx1"/>
                </a:solidFill>
                <a:latin typeface="Calibri" pitchFamily="34" charset="0"/>
              </a:rPr>
              <a:t>Question 16</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substance that transfers the high energy H atoms of the light phase to the dark phase is…</a:t>
            </a:r>
          </a:p>
          <a:p>
            <a:pPr marL="514350" indent="-514350">
              <a:buNone/>
            </a:pPr>
            <a:r>
              <a:rPr lang="en-US" dirty="0" smtClean="0">
                <a:latin typeface="Calibri" pitchFamily="34" charset="0"/>
              </a:rPr>
              <a:t>	A.  Enzyme </a:t>
            </a:r>
          </a:p>
          <a:p>
            <a:pPr marL="514350" indent="-514350">
              <a:buNone/>
            </a:pPr>
            <a:r>
              <a:rPr lang="en-US" dirty="0" smtClean="0">
                <a:latin typeface="Calibri" pitchFamily="34" charset="0"/>
              </a:rPr>
              <a:t>	B.  Coenzyme</a:t>
            </a:r>
          </a:p>
          <a:p>
            <a:pPr marL="514350" indent="-514350">
              <a:buNone/>
            </a:pPr>
            <a:r>
              <a:rPr lang="en-US" dirty="0" smtClean="0">
                <a:latin typeface="Calibri" pitchFamily="34" charset="0"/>
              </a:rPr>
              <a:t>	C.  ATP</a:t>
            </a:r>
          </a:p>
          <a:p>
            <a:pPr marL="514350" indent="-514350">
              <a:buNone/>
            </a:pPr>
            <a:r>
              <a:rPr lang="en-US" dirty="0" smtClean="0">
                <a:latin typeface="Calibri" pitchFamily="34" charset="0"/>
              </a:rPr>
              <a:t>	D.  None of the above</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7239000" cy="1143000"/>
          </a:xfrm>
        </p:spPr>
        <p:txBody>
          <a:bodyPr/>
          <a:lstStyle/>
          <a:p>
            <a:pPr algn="ctr"/>
            <a:r>
              <a:rPr lang="en-US" dirty="0" smtClean="0">
                <a:solidFill>
                  <a:schemeClr val="tx1"/>
                </a:solidFill>
                <a:latin typeface="Calibri" pitchFamily="34" charset="0"/>
              </a:rPr>
              <a:t>Question 17</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part of the chloroplast where the ATP is produced during photosynthesis is…</a:t>
            </a:r>
          </a:p>
          <a:p>
            <a:pPr marL="514350" indent="-514350">
              <a:buNone/>
            </a:pPr>
            <a:r>
              <a:rPr lang="en-US" dirty="0" smtClean="0">
                <a:latin typeface="Calibri" pitchFamily="34" charset="0"/>
              </a:rPr>
              <a:t>	A.  Grana</a:t>
            </a:r>
          </a:p>
          <a:p>
            <a:pPr marL="514350" indent="-514350">
              <a:buNone/>
            </a:pPr>
            <a:r>
              <a:rPr lang="en-US" dirty="0" smtClean="0">
                <a:latin typeface="Calibri" pitchFamily="34" charset="0"/>
              </a:rPr>
              <a:t>	B.  Stroma</a:t>
            </a:r>
          </a:p>
          <a:p>
            <a:pPr marL="514350" indent="-514350">
              <a:buNone/>
            </a:pPr>
            <a:r>
              <a:rPr lang="en-US" dirty="0" smtClean="0">
                <a:latin typeface="Calibri" pitchFamily="34" charset="0"/>
              </a:rPr>
              <a:t>	C.  Ribosome</a:t>
            </a:r>
          </a:p>
          <a:p>
            <a:pPr marL="514350" indent="-514350">
              <a:buNone/>
            </a:pPr>
            <a:r>
              <a:rPr lang="en-US" dirty="0" smtClean="0">
                <a:latin typeface="Calibri" pitchFamily="34" charset="0"/>
              </a:rPr>
              <a:t>	D.  Starch granule</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Structure of chloroplast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Calibri" pitchFamily="34" charset="0"/>
              </a:rPr>
              <a:t>The </a:t>
            </a:r>
            <a:r>
              <a:rPr lang="en-US" b="1" dirty="0" smtClean="0">
                <a:solidFill>
                  <a:srgbClr val="00B050"/>
                </a:solidFill>
                <a:latin typeface="Calibri" pitchFamily="34" charset="0"/>
              </a:rPr>
              <a:t>granum </a:t>
            </a:r>
            <a:r>
              <a:rPr lang="en-US" dirty="0" smtClean="0">
                <a:latin typeface="Calibri" pitchFamily="34" charset="0"/>
              </a:rPr>
              <a:t>is </a:t>
            </a:r>
            <a:r>
              <a:rPr lang="en-US" b="1" dirty="0" smtClean="0">
                <a:solidFill>
                  <a:srgbClr val="00B050"/>
                </a:solidFill>
                <a:latin typeface="Calibri" pitchFamily="34" charset="0"/>
              </a:rPr>
              <a:t>made up of membranes </a:t>
            </a:r>
            <a:r>
              <a:rPr lang="en-US" dirty="0" smtClean="0">
                <a:latin typeface="Calibri" pitchFamily="34" charset="0"/>
              </a:rPr>
              <a:t>called the </a:t>
            </a:r>
            <a:r>
              <a:rPr lang="en-US" b="1" dirty="0" smtClean="0">
                <a:solidFill>
                  <a:srgbClr val="00B050"/>
                </a:solidFill>
                <a:latin typeface="Calibri" pitchFamily="34" charset="0"/>
              </a:rPr>
              <a:t>lamella</a:t>
            </a:r>
            <a:r>
              <a:rPr lang="en-US" dirty="0" smtClean="0">
                <a:latin typeface="Calibri" pitchFamily="34" charset="0"/>
              </a:rPr>
              <a:t>.</a:t>
            </a:r>
          </a:p>
          <a:p>
            <a:r>
              <a:rPr lang="en-US" dirty="0" smtClean="0">
                <a:latin typeface="Calibri" pitchFamily="34" charset="0"/>
              </a:rPr>
              <a:t>Within the grana are structures called the </a:t>
            </a:r>
            <a:r>
              <a:rPr lang="en-US" b="1" dirty="0" smtClean="0">
                <a:solidFill>
                  <a:srgbClr val="92D050"/>
                </a:solidFill>
                <a:latin typeface="Calibri" pitchFamily="34" charset="0"/>
              </a:rPr>
              <a:t>thylakoids</a:t>
            </a:r>
            <a:r>
              <a:rPr lang="en-US" dirty="0" smtClean="0">
                <a:latin typeface="Calibri" pitchFamily="34" charset="0"/>
              </a:rPr>
              <a:t>.</a:t>
            </a:r>
          </a:p>
          <a:p>
            <a:r>
              <a:rPr lang="en-US" dirty="0" smtClean="0">
                <a:latin typeface="Calibri" pitchFamily="34" charset="0"/>
              </a:rPr>
              <a:t>These </a:t>
            </a:r>
            <a:r>
              <a:rPr lang="en-US" b="1" dirty="0" smtClean="0">
                <a:solidFill>
                  <a:srgbClr val="FFC000"/>
                </a:solidFill>
                <a:latin typeface="Calibri" pitchFamily="34" charset="0"/>
              </a:rPr>
              <a:t>thylakoids contain the pigment called chlorophyll</a:t>
            </a:r>
            <a:r>
              <a:rPr lang="en-US" dirty="0" smtClean="0">
                <a:latin typeface="Calibri" pitchFamily="34" charset="0"/>
              </a:rPr>
              <a:t>.</a:t>
            </a:r>
          </a:p>
          <a:p>
            <a:r>
              <a:rPr lang="en-US" dirty="0" smtClean="0">
                <a:latin typeface="Calibri" pitchFamily="34" charset="0"/>
              </a:rPr>
              <a:t>The </a:t>
            </a:r>
            <a:r>
              <a:rPr lang="en-US" b="1" dirty="0" smtClean="0">
                <a:solidFill>
                  <a:srgbClr val="FF0000"/>
                </a:solidFill>
                <a:latin typeface="Calibri" pitchFamily="34" charset="0"/>
              </a:rPr>
              <a:t>chlorophyll</a:t>
            </a:r>
            <a:r>
              <a:rPr lang="en-US" dirty="0" smtClean="0">
                <a:latin typeface="Calibri" pitchFamily="34" charset="0"/>
              </a:rPr>
              <a:t> is used to </a:t>
            </a:r>
            <a:r>
              <a:rPr lang="en-US" b="1" dirty="0" smtClean="0">
                <a:solidFill>
                  <a:srgbClr val="FF0000"/>
                </a:solidFill>
                <a:latin typeface="Calibri" pitchFamily="34" charset="0"/>
              </a:rPr>
              <a:t>trap sunlight</a:t>
            </a:r>
            <a:r>
              <a:rPr lang="en-US" dirty="0" smtClean="0">
                <a:latin typeface="Calibri" pitchFamily="34" charset="0"/>
              </a:rPr>
              <a:t>.</a:t>
            </a:r>
          </a:p>
          <a:p>
            <a:r>
              <a:rPr lang="en-US" dirty="0" smtClean="0">
                <a:latin typeface="Calibri" pitchFamily="34" charset="0"/>
              </a:rPr>
              <a:t>Also found in the </a:t>
            </a:r>
            <a:r>
              <a:rPr lang="en-US" b="1" dirty="0" smtClean="0">
                <a:solidFill>
                  <a:srgbClr val="C00000"/>
                </a:solidFill>
                <a:latin typeface="Calibri" pitchFamily="34" charset="0"/>
              </a:rPr>
              <a:t>stroma</a:t>
            </a:r>
            <a:r>
              <a:rPr lang="en-US" dirty="0" smtClean="0">
                <a:latin typeface="Calibri" pitchFamily="34" charset="0"/>
              </a:rPr>
              <a:t> are </a:t>
            </a:r>
            <a:r>
              <a:rPr lang="en-US" b="1" dirty="0" smtClean="0">
                <a:solidFill>
                  <a:srgbClr val="C00000"/>
                </a:solidFill>
                <a:latin typeface="Calibri" pitchFamily="34" charset="0"/>
              </a:rPr>
              <a:t>starch granules, ribosome and enzymes</a:t>
            </a:r>
            <a:r>
              <a:rPr lang="en-US" dirty="0" smtClean="0">
                <a:latin typeface="Calibri" pitchFamily="34" charset="0"/>
              </a:rPr>
              <a:t>.</a:t>
            </a:r>
          </a:p>
          <a:p>
            <a:r>
              <a:rPr lang="en-US" dirty="0" smtClean="0">
                <a:latin typeface="Calibri" pitchFamily="34" charset="0"/>
              </a:rPr>
              <a:t>The </a:t>
            </a:r>
            <a:r>
              <a:rPr lang="en-US" b="1" dirty="0" smtClean="0">
                <a:solidFill>
                  <a:schemeClr val="accent6">
                    <a:lumMod val="75000"/>
                  </a:schemeClr>
                </a:solidFill>
                <a:latin typeface="Calibri" pitchFamily="34" charset="0"/>
              </a:rPr>
              <a:t>starch granules </a:t>
            </a:r>
            <a:r>
              <a:rPr lang="en-US" dirty="0" smtClean="0">
                <a:latin typeface="Calibri" pitchFamily="34" charset="0"/>
              </a:rPr>
              <a:t>are used to </a:t>
            </a:r>
            <a:r>
              <a:rPr lang="en-US" b="1" dirty="0" smtClean="0">
                <a:solidFill>
                  <a:schemeClr val="accent6">
                    <a:lumMod val="75000"/>
                  </a:schemeClr>
                </a:solidFill>
                <a:latin typeface="Calibri" pitchFamily="34" charset="0"/>
              </a:rPr>
              <a:t>store starch</a:t>
            </a:r>
            <a:r>
              <a:rPr lang="en-US" dirty="0" smtClean="0">
                <a:latin typeface="Calibri" pitchFamily="34" charset="0"/>
              </a:rPr>
              <a:t>.</a:t>
            </a:r>
          </a:p>
          <a:p>
            <a:r>
              <a:rPr lang="en-US" b="1" dirty="0" smtClean="0">
                <a:solidFill>
                  <a:schemeClr val="accent5">
                    <a:lumMod val="75000"/>
                  </a:schemeClr>
                </a:solidFill>
                <a:latin typeface="Calibri" pitchFamily="34" charset="0"/>
              </a:rPr>
              <a:t>Ribosomes </a:t>
            </a:r>
            <a:r>
              <a:rPr lang="en-US" dirty="0" smtClean="0">
                <a:latin typeface="Calibri" pitchFamily="34" charset="0"/>
              </a:rPr>
              <a:t>are the </a:t>
            </a:r>
            <a:r>
              <a:rPr lang="en-US" b="1" dirty="0" smtClean="0">
                <a:solidFill>
                  <a:srgbClr val="0070C0"/>
                </a:solidFill>
                <a:latin typeface="Calibri" pitchFamily="34" charset="0"/>
              </a:rPr>
              <a:t>site of protein synthesis</a:t>
            </a:r>
            <a:r>
              <a:rPr lang="en-US" dirty="0" smtClean="0">
                <a:latin typeface="Calibri" pitchFamily="34" charset="0"/>
              </a:rPr>
              <a:t>, this means it is the </a:t>
            </a:r>
            <a:r>
              <a:rPr lang="en-US" b="1" dirty="0" smtClean="0">
                <a:solidFill>
                  <a:srgbClr val="0070C0"/>
                </a:solidFill>
                <a:latin typeface="Calibri" pitchFamily="34" charset="0"/>
              </a:rPr>
              <a:t>place were enzymes </a:t>
            </a:r>
            <a:r>
              <a:rPr lang="en-US" dirty="0" smtClean="0">
                <a:latin typeface="Calibri" pitchFamily="34" charset="0"/>
              </a:rPr>
              <a:t>are </a:t>
            </a:r>
            <a:r>
              <a:rPr lang="en-US" b="1" dirty="0" smtClean="0">
                <a:solidFill>
                  <a:schemeClr val="accent5">
                    <a:lumMod val="75000"/>
                  </a:schemeClr>
                </a:solidFill>
                <a:latin typeface="Calibri" pitchFamily="34" charset="0"/>
              </a:rPr>
              <a:t>manufactured</a:t>
            </a:r>
            <a:r>
              <a:rPr lang="en-US" dirty="0" smtClean="0">
                <a:latin typeface="Calibri" pitchFamily="34" charset="0"/>
              </a:rPr>
              <a:t>.</a:t>
            </a:r>
          </a:p>
          <a:p>
            <a:r>
              <a:rPr lang="en-US" dirty="0" smtClean="0">
                <a:latin typeface="Calibri" pitchFamily="34" charset="0"/>
              </a:rPr>
              <a:t>The </a:t>
            </a:r>
            <a:r>
              <a:rPr lang="en-US" b="1" dirty="0" smtClean="0">
                <a:solidFill>
                  <a:schemeClr val="accent4">
                    <a:lumMod val="75000"/>
                  </a:schemeClr>
                </a:solidFill>
                <a:latin typeface="Calibri" pitchFamily="34" charset="0"/>
              </a:rPr>
              <a:t>enzymes</a:t>
            </a:r>
            <a:r>
              <a:rPr lang="en-US" dirty="0" smtClean="0">
                <a:latin typeface="Calibri" pitchFamily="34" charset="0"/>
              </a:rPr>
              <a:t> are used for the </a:t>
            </a:r>
            <a:r>
              <a:rPr lang="en-US" b="1" dirty="0" smtClean="0">
                <a:solidFill>
                  <a:schemeClr val="accent4">
                    <a:lumMod val="75000"/>
                  </a:schemeClr>
                </a:solidFill>
                <a:latin typeface="Calibri" pitchFamily="34" charset="0"/>
              </a:rPr>
              <a:t>dark phase</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7239000" cy="1143000"/>
          </a:xfrm>
        </p:spPr>
        <p:txBody>
          <a:bodyPr/>
          <a:lstStyle/>
          <a:p>
            <a:pPr algn="ctr"/>
            <a:r>
              <a:rPr lang="en-US" dirty="0" smtClean="0">
                <a:solidFill>
                  <a:schemeClr val="tx1"/>
                </a:solidFill>
                <a:latin typeface="Calibri" pitchFamily="34" charset="0"/>
              </a:rPr>
              <a:t>Question 18</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Name the part of the chloroplast that will only be active in light…</a:t>
            </a:r>
          </a:p>
          <a:p>
            <a:pPr marL="514350" indent="-514350">
              <a:buNone/>
            </a:pPr>
            <a:r>
              <a:rPr lang="en-US" dirty="0" smtClean="0">
                <a:latin typeface="Calibri" pitchFamily="34" charset="0"/>
              </a:rPr>
              <a:t>	A.  Grana</a:t>
            </a:r>
          </a:p>
          <a:p>
            <a:pPr marL="514350" indent="-514350">
              <a:buNone/>
            </a:pPr>
            <a:r>
              <a:rPr lang="en-US" dirty="0" smtClean="0">
                <a:latin typeface="Calibri" pitchFamily="34" charset="0"/>
              </a:rPr>
              <a:t>	B.  Stroma</a:t>
            </a:r>
          </a:p>
          <a:p>
            <a:pPr marL="514350" indent="-514350">
              <a:buNone/>
            </a:pPr>
            <a:r>
              <a:rPr lang="en-US" dirty="0" smtClean="0">
                <a:latin typeface="Calibri" pitchFamily="34" charset="0"/>
              </a:rPr>
              <a:t>	C.  Ribosome</a:t>
            </a:r>
          </a:p>
          <a:p>
            <a:pPr marL="514350" indent="-514350">
              <a:buNone/>
            </a:pPr>
            <a:r>
              <a:rPr lang="en-US" dirty="0" smtClean="0">
                <a:latin typeface="Calibri" pitchFamily="34" charset="0"/>
              </a:rPr>
              <a:t>	D.  Starch granule</a:t>
            </a:r>
          </a:p>
          <a:p>
            <a:pPr marL="514350" indent="-514350">
              <a:buNone/>
            </a:pPr>
            <a:endParaRPr lang="en-US" dirty="0" smtClean="0">
              <a:latin typeface="Calibri" pitchFamily="34" charset="0"/>
            </a:endParaRPr>
          </a:p>
          <a:p>
            <a:pPr marL="514350" indent="-514350">
              <a:buNone/>
            </a:pPr>
            <a:r>
              <a:rPr lang="en-US" dirty="0" smtClean="0">
                <a:latin typeface="Calibri" pitchFamily="34" charset="0"/>
              </a:rPr>
              <a:t>	</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7239000" cy="1143000"/>
          </a:xfrm>
        </p:spPr>
        <p:txBody>
          <a:bodyPr/>
          <a:lstStyle/>
          <a:p>
            <a:pPr algn="ctr"/>
            <a:r>
              <a:rPr lang="en-US" dirty="0" smtClean="0">
                <a:solidFill>
                  <a:schemeClr val="tx1"/>
                </a:solidFill>
                <a:latin typeface="Calibri" pitchFamily="34" charset="0"/>
              </a:rPr>
              <a:t>Question 19</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rate of photosynthesis will increase if…</a:t>
            </a:r>
          </a:p>
          <a:p>
            <a:pPr marL="514350" indent="-514350">
              <a:buNone/>
            </a:pPr>
            <a:r>
              <a:rPr lang="en-US" dirty="0" smtClean="0">
                <a:latin typeface="Calibri" pitchFamily="34" charset="0"/>
              </a:rPr>
              <a:t>	A.  CO</a:t>
            </a:r>
            <a:r>
              <a:rPr lang="en-US" baseline="-25000" dirty="0" smtClean="0">
                <a:latin typeface="Calibri" pitchFamily="34" charset="0"/>
              </a:rPr>
              <a:t>2</a:t>
            </a:r>
            <a:r>
              <a:rPr lang="en-US" dirty="0" smtClean="0">
                <a:latin typeface="Calibri" pitchFamily="34" charset="0"/>
              </a:rPr>
              <a:t> concentration increase and light intensity 	decreases.</a:t>
            </a:r>
          </a:p>
          <a:p>
            <a:pPr marL="514350" indent="-514350">
              <a:buNone/>
            </a:pPr>
            <a:r>
              <a:rPr lang="en-US" dirty="0" smtClean="0">
                <a:latin typeface="Calibri" pitchFamily="34" charset="0"/>
              </a:rPr>
              <a:t>	B.  CO</a:t>
            </a:r>
            <a:r>
              <a:rPr lang="en-US" baseline="-25000" dirty="0" smtClean="0">
                <a:latin typeface="Calibri" pitchFamily="34" charset="0"/>
              </a:rPr>
              <a:t>2</a:t>
            </a:r>
            <a:r>
              <a:rPr lang="en-US" dirty="0" smtClean="0">
                <a:latin typeface="Calibri" pitchFamily="34" charset="0"/>
              </a:rPr>
              <a:t> concentration increases and the stomata are 	closed.</a:t>
            </a:r>
          </a:p>
          <a:p>
            <a:pPr marL="514350" indent="-514350">
              <a:buNone/>
            </a:pPr>
            <a:r>
              <a:rPr lang="en-US" dirty="0" smtClean="0">
                <a:latin typeface="Calibri" pitchFamily="34" charset="0"/>
              </a:rPr>
              <a:t>	C.  CO</a:t>
            </a:r>
            <a:r>
              <a:rPr lang="en-US" baseline="-25000" dirty="0" smtClean="0">
                <a:latin typeface="Calibri" pitchFamily="34" charset="0"/>
              </a:rPr>
              <a:t>2</a:t>
            </a:r>
            <a:r>
              <a:rPr lang="en-US" dirty="0" smtClean="0">
                <a:latin typeface="Calibri" pitchFamily="34" charset="0"/>
              </a:rPr>
              <a:t> concentration decreases and stomata are 	opened.</a:t>
            </a:r>
          </a:p>
          <a:p>
            <a:pPr marL="514350" indent="-514350">
              <a:buNone/>
            </a:pPr>
            <a:r>
              <a:rPr lang="en-US" dirty="0" smtClean="0">
                <a:latin typeface="Calibri" pitchFamily="34" charset="0"/>
              </a:rPr>
              <a:t>	D. 	CO</a:t>
            </a:r>
            <a:r>
              <a:rPr lang="en-US" baseline="-25000" dirty="0" smtClean="0">
                <a:latin typeface="Calibri" pitchFamily="34" charset="0"/>
              </a:rPr>
              <a:t>2</a:t>
            </a:r>
            <a:r>
              <a:rPr lang="en-US" dirty="0" smtClean="0">
                <a:latin typeface="Calibri" pitchFamily="34" charset="0"/>
              </a:rPr>
              <a:t> concentration increases and stomata are 	opened.</a:t>
            </a: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7239000" cy="1143000"/>
          </a:xfrm>
        </p:spPr>
        <p:txBody>
          <a:bodyPr/>
          <a:lstStyle/>
          <a:p>
            <a:pPr algn="ctr"/>
            <a:r>
              <a:rPr lang="en-US" dirty="0" smtClean="0">
                <a:solidFill>
                  <a:schemeClr val="tx1"/>
                </a:solidFill>
                <a:latin typeface="Calibri" pitchFamily="34" charset="0"/>
              </a:rPr>
              <a:t>Question 20</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following internal factors will decrease the rate of photosynthesis…</a:t>
            </a:r>
          </a:p>
          <a:p>
            <a:pPr marL="514350" indent="-514350">
              <a:buNone/>
            </a:pPr>
            <a:r>
              <a:rPr lang="en-US" dirty="0" smtClean="0">
                <a:latin typeface="Calibri" pitchFamily="34" charset="0"/>
              </a:rPr>
              <a:t>	A.  Low CO</a:t>
            </a:r>
            <a:r>
              <a:rPr lang="en-US" baseline="-25000" dirty="0" smtClean="0">
                <a:latin typeface="Calibri" pitchFamily="34" charset="0"/>
              </a:rPr>
              <a:t>2</a:t>
            </a:r>
            <a:r>
              <a:rPr lang="en-US" dirty="0" smtClean="0">
                <a:latin typeface="Calibri" pitchFamily="34" charset="0"/>
              </a:rPr>
              <a:t> concentration and low light 	intensity.</a:t>
            </a:r>
          </a:p>
          <a:p>
            <a:pPr marL="514350" indent="-514350">
              <a:buNone/>
            </a:pPr>
            <a:r>
              <a:rPr lang="en-US" dirty="0" smtClean="0">
                <a:latin typeface="Calibri" pitchFamily="34" charset="0"/>
              </a:rPr>
              <a:t>	B.  Thick cuticle and closed stomata.</a:t>
            </a:r>
          </a:p>
          <a:p>
            <a:pPr marL="514350" indent="-514350">
              <a:buNone/>
            </a:pPr>
            <a:r>
              <a:rPr lang="en-US" dirty="0" smtClean="0">
                <a:latin typeface="Calibri" pitchFamily="34" charset="0"/>
              </a:rPr>
              <a:t>	C.  High CO</a:t>
            </a:r>
            <a:r>
              <a:rPr lang="en-US" baseline="-25000" dirty="0" smtClean="0">
                <a:latin typeface="Calibri" pitchFamily="34" charset="0"/>
              </a:rPr>
              <a:t>2</a:t>
            </a:r>
            <a:r>
              <a:rPr lang="en-US" dirty="0" smtClean="0">
                <a:latin typeface="Calibri" pitchFamily="34" charset="0"/>
              </a:rPr>
              <a:t> concentration and closed stomata.</a:t>
            </a:r>
          </a:p>
          <a:p>
            <a:pPr marL="514350" indent="-514350">
              <a:buNone/>
            </a:pPr>
            <a:r>
              <a:rPr lang="en-US" dirty="0" smtClean="0">
                <a:latin typeface="Calibri" pitchFamily="34" charset="0"/>
              </a:rPr>
              <a:t>	D.  High light intensity and closed stomata.</a:t>
            </a: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7030A0"/>
                </a:solidFill>
                <a:latin typeface="Calibri" pitchFamily="34" charset="0"/>
              </a:rPr>
              <a:t>Solution:</a:t>
            </a:r>
            <a:endParaRPr lang="en-US" dirty="0">
              <a:solidFill>
                <a:srgbClr val="7030A0"/>
              </a:solidFill>
              <a:latin typeface="Calibri" pitchFamily="34" charset="0"/>
            </a:endParaRPr>
          </a:p>
        </p:txBody>
      </p:sp>
      <p:sp>
        <p:nvSpPr>
          <p:cNvPr id="5" name="Content Placeholder 4"/>
          <p:cNvSpPr>
            <a:spLocks noGrp="1"/>
          </p:cNvSpPr>
          <p:nvPr>
            <p:ph sz="half" idx="1"/>
          </p:nvPr>
        </p:nvSpPr>
        <p:spPr/>
        <p:txBody>
          <a:bodyPr>
            <a:normAutofit fontScale="92500" lnSpcReduction="10000"/>
          </a:bodyPr>
          <a:lstStyle/>
          <a:p>
            <a:pPr marL="514350" indent="-514350">
              <a:buFont typeface="+mj-lt"/>
              <a:buAutoNum type="arabicPeriod"/>
            </a:pPr>
            <a:r>
              <a:rPr lang="en-US" dirty="0" smtClean="0">
                <a:latin typeface="Calibri" pitchFamily="34" charset="0"/>
              </a:rPr>
              <a:t>A</a:t>
            </a:r>
          </a:p>
          <a:p>
            <a:pPr marL="514350" indent="-514350">
              <a:buFont typeface="+mj-lt"/>
              <a:buAutoNum type="arabicPeriod"/>
            </a:pPr>
            <a:r>
              <a:rPr lang="en-US" dirty="0" smtClean="0">
                <a:latin typeface="Calibri" pitchFamily="34" charset="0"/>
              </a:rPr>
              <a:t>B</a:t>
            </a:r>
          </a:p>
          <a:p>
            <a:pPr marL="514350" indent="-514350">
              <a:buFont typeface="+mj-lt"/>
              <a:buAutoNum type="arabicPeriod"/>
            </a:pPr>
            <a:r>
              <a:rPr lang="en-US" dirty="0" smtClean="0">
                <a:latin typeface="Calibri" pitchFamily="34" charset="0"/>
              </a:rPr>
              <a:t>B</a:t>
            </a:r>
          </a:p>
          <a:p>
            <a:pPr marL="514350" indent="-514350">
              <a:buFont typeface="+mj-lt"/>
              <a:buAutoNum type="arabicPeriod"/>
            </a:pPr>
            <a:r>
              <a:rPr lang="en-US" dirty="0" smtClean="0">
                <a:latin typeface="Calibri" pitchFamily="34" charset="0"/>
              </a:rPr>
              <a:t>C</a:t>
            </a:r>
          </a:p>
          <a:p>
            <a:pPr marL="514350" indent="-514350">
              <a:buFont typeface="+mj-lt"/>
              <a:buAutoNum type="arabicPeriod"/>
            </a:pPr>
            <a:r>
              <a:rPr lang="en-US" dirty="0" smtClean="0">
                <a:latin typeface="Calibri" pitchFamily="34" charset="0"/>
              </a:rPr>
              <a:t>D</a:t>
            </a:r>
          </a:p>
          <a:p>
            <a:pPr marL="514350" indent="-514350">
              <a:buFont typeface="+mj-lt"/>
              <a:buAutoNum type="arabicPeriod"/>
            </a:pPr>
            <a:r>
              <a:rPr lang="en-US" dirty="0" smtClean="0">
                <a:latin typeface="Calibri" pitchFamily="34" charset="0"/>
              </a:rPr>
              <a:t>A</a:t>
            </a:r>
          </a:p>
          <a:p>
            <a:pPr marL="514350" indent="-514350">
              <a:buFont typeface="+mj-lt"/>
              <a:buAutoNum type="arabicPeriod"/>
            </a:pPr>
            <a:r>
              <a:rPr lang="en-US" dirty="0" smtClean="0">
                <a:latin typeface="Calibri" pitchFamily="34" charset="0"/>
              </a:rPr>
              <a:t>B</a:t>
            </a:r>
          </a:p>
          <a:p>
            <a:pPr marL="514350" indent="-514350">
              <a:buFont typeface="+mj-lt"/>
              <a:buAutoNum type="arabicPeriod"/>
            </a:pPr>
            <a:r>
              <a:rPr lang="en-US" dirty="0" smtClean="0">
                <a:latin typeface="Calibri" pitchFamily="34" charset="0"/>
              </a:rPr>
              <a:t>C</a:t>
            </a:r>
          </a:p>
          <a:p>
            <a:pPr marL="514350" indent="-514350">
              <a:buFont typeface="+mj-lt"/>
              <a:buAutoNum type="arabicPeriod"/>
            </a:pPr>
            <a:r>
              <a:rPr lang="en-US" dirty="0" smtClean="0">
                <a:latin typeface="Calibri" pitchFamily="34" charset="0"/>
              </a:rPr>
              <a:t>A</a:t>
            </a:r>
          </a:p>
          <a:p>
            <a:pPr marL="514350" indent="-514350">
              <a:buFont typeface="+mj-lt"/>
              <a:buAutoNum type="arabicPeriod"/>
            </a:pPr>
            <a:r>
              <a:rPr lang="en-US" dirty="0" smtClean="0">
                <a:latin typeface="Calibri" pitchFamily="34" charset="0"/>
              </a:rPr>
              <a:t>C</a:t>
            </a:r>
            <a:endParaRPr lang="en-US" dirty="0">
              <a:latin typeface="Calibri" pitchFamily="34" charset="0"/>
            </a:endParaRPr>
          </a:p>
        </p:txBody>
      </p:sp>
      <p:sp>
        <p:nvSpPr>
          <p:cNvPr id="6" name="Content Placeholder 5"/>
          <p:cNvSpPr>
            <a:spLocks noGrp="1"/>
          </p:cNvSpPr>
          <p:nvPr>
            <p:ph sz="half" idx="2"/>
          </p:nvPr>
        </p:nvSpPr>
        <p:spPr/>
        <p:txBody>
          <a:bodyPr>
            <a:normAutofit fontScale="92500" lnSpcReduction="10000"/>
          </a:bodyPr>
          <a:lstStyle/>
          <a:p>
            <a:pPr marL="514350" indent="-514350">
              <a:buAutoNum type="arabicPeriod" startAt="11"/>
            </a:pPr>
            <a:r>
              <a:rPr lang="en-US" dirty="0" smtClean="0"/>
              <a:t>D</a:t>
            </a:r>
          </a:p>
          <a:p>
            <a:pPr marL="514350" indent="-514350">
              <a:buAutoNum type="arabicPeriod" startAt="11"/>
            </a:pPr>
            <a:r>
              <a:rPr lang="en-US" dirty="0" smtClean="0"/>
              <a:t>A</a:t>
            </a:r>
          </a:p>
          <a:p>
            <a:pPr marL="514350" indent="-514350">
              <a:buAutoNum type="arabicPeriod" startAt="11"/>
            </a:pPr>
            <a:r>
              <a:rPr lang="en-US" dirty="0" smtClean="0"/>
              <a:t>C</a:t>
            </a:r>
          </a:p>
          <a:p>
            <a:pPr marL="514350" indent="-514350">
              <a:buAutoNum type="arabicPeriod" startAt="11"/>
            </a:pPr>
            <a:r>
              <a:rPr lang="en-US" dirty="0" smtClean="0"/>
              <a:t>D</a:t>
            </a:r>
          </a:p>
          <a:p>
            <a:pPr marL="514350" indent="-514350">
              <a:buAutoNum type="arabicPeriod" startAt="11"/>
            </a:pPr>
            <a:r>
              <a:rPr lang="en-US" dirty="0" smtClean="0"/>
              <a:t>A</a:t>
            </a:r>
          </a:p>
          <a:p>
            <a:pPr marL="514350" indent="-514350">
              <a:buAutoNum type="arabicPeriod" startAt="11"/>
            </a:pPr>
            <a:r>
              <a:rPr lang="en-US" dirty="0" smtClean="0"/>
              <a:t>B</a:t>
            </a:r>
          </a:p>
          <a:p>
            <a:pPr marL="514350" indent="-514350">
              <a:buAutoNum type="arabicPeriod" startAt="11"/>
            </a:pPr>
            <a:r>
              <a:rPr lang="en-US" dirty="0" smtClean="0"/>
              <a:t>A</a:t>
            </a:r>
          </a:p>
          <a:p>
            <a:pPr marL="514350" indent="-514350">
              <a:buAutoNum type="arabicPeriod" startAt="11"/>
            </a:pPr>
            <a:r>
              <a:rPr lang="en-US" dirty="0" smtClean="0"/>
              <a:t>A</a:t>
            </a:r>
          </a:p>
          <a:p>
            <a:pPr marL="514350" indent="-514350">
              <a:buAutoNum type="arabicPeriod" startAt="11"/>
            </a:pPr>
            <a:r>
              <a:rPr lang="en-US" dirty="0" smtClean="0"/>
              <a:t>D</a:t>
            </a:r>
          </a:p>
          <a:p>
            <a:pPr marL="514350" indent="-514350">
              <a:buAutoNum type="arabicPeriod" startAt="11"/>
            </a:pPr>
            <a:r>
              <a:rPr lang="en-US" dirty="0" smtClean="0"/>
              <a:t>B</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Structure of chloroplast</a:t>
            </a:r>
            <a:endParaRPr lang="en-US" dirty="0"/>
          </a:p>
        </p:txBody>
      </p:sp>
      <p:pic>
        <p:nvPicPr>
          <p:cNvPr id="4" name="Content Placeholder 3" descr="structure of chloroplast.jpg"/>
          <p:cNvPicPr>
            <a:picLocks noGrp="1" noChangeAspect="1"/>
          </p:cNvPicPr>
          <p:nvPr>
            <p:ph idx="1"/>
          </p:nvPr>
        </p:nvPicPr>
        <p:blipFill>
          <a:blip r:embed="rId2" cstate="print"/>
          <a:stretch>
            <a:fillRect/>
          </a:stretch>
        </p:blipFill>
        <p:spPr>
          <a:xfrm>
            <a:off x="2619375" y="3247231"/>
            <a:ext cx="2914650" cy="157162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alibri" pitchFamily="34" charset="0"/>
              </a:rPr>
              <a:t>Something for you to do:</a:t>
            </a:r>
            <a:endParaRPr lang="en-US" dirty="0">
              <a:solidFill>
                <a:srgbClr val="FF0000"/>
              </a:solidFill>
              <a:latin typeface="Calibri" pitchFamily="34" charset="0"/>
            </a:endParaRPr>
          </a:p>
        </p:txBody>
      </p:sp>
      <p:sp>
        <p:nvSpPr>
          <p:cNvPr id="3" name="Content Placeholder 2"/>
          <p:cNvSpPr>
            <a:spLocks noGrp="1"/>
          </p:cNvSpPr>
          <p:nvPr>
            <p:ph idx="1"/>
          </p:nvPr>
        </p:nvSpPr>
        <p:spPr/>
        <p:txBody>
          <a:bodyPr/>
          <a:lstStyle/>
          <a:p>
            <a:r>
              <a:rPr lang="en-US" dirty="0" smtClean="0">
                <a:latin typeface="Calibri" pitchFamily="34" charset="0"/>
              </a:rPr>
              <a:t>Look at the diagram on the previous slide and explain how the chloroplast is adapted for photosynthesis.</a:t>
            </a:r>
            <a:endParaRPr lang="en-US"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alibri" pitchFamily="34" charset="0"/>
              </a:rPr>
              <a:t>Solution:</a:t>
            </a:r>
            <a:endParaRPr lang="en-US" dirty="0">
              <a:solidFill>
                <a:srgbClr val="FF0000"/>
              </a:solidFill>
              <a:latin typeface="Calibri"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Calibri" pitchFamily="34" charset="0"/>
              </a:rPr>
              <a:t>The double membrane allows for water and carbon dioxide to enter the chloroplast.</a:t>
            </a:r>
          </a:p>
          <a:p>
            <a:pPr marL="514350" indent="-514350">
              <a:buFont typeface="+mj-lt"/>
              <a:buAutoNum type="arabicPeriod"/>
            </a:pPr>
            <a:r>
              <a:rPr lang="en-US" dirty="0" smtClean="0">
                <a:latin typeface="Calibri" pitchFamily="34" charset="0"/>
              </a:rPr>
              <a:t>Chlorophyll is present to trap sunlight.</a:t>
            </a:r>
          </a:p>
          <a:p>
            <a:pPr marL="514350" indent="-514350">
              <a:buFont typeface="+mj-lt"/>
              <a:buAutoNum type="arabicPeriod"/>
            </a:pPr>
            <a:r>
              <a:rPr lang="en-US" dirty="0" smtClean="0">
                <a:latin typeface="Calibri" pitchFamily="34" charset="0"/>
              </a:rPr>
              <a:t>The grana are large flat discs that offers a large surface to trap sunlight.</a:t>
            </a:r>
          </a:p>
          <a:p>
            <a:pPr marL="514350" indent="-514350">
              <a:buFont typeface="+mj-lt"/>
              <a:buAutoNum type="arabicPeriod"/>
            </a:pPr>
            <a:r>
              <a:rPr lang="en-US" dirty="0" smtClean="0">
                <a:latin typeface="Calibri" pitchFamily="34" charset="0"/>
              </a:rPr>
              <a:t>Ribosomes are present for the production of enzymes.</a:t>
            </a:r>
          </a:p>
          <a:p>
            <a:pPr marL="514350" indent="-514350">
              <a:buFont typeface="+mj-lt"/>
              <a:buAutoNum type="arabicPeriod"/>
            </a:pPr>
            <a:r>
              <a:rPr lang="en-US" dirty="0" smtClean="0">
                <a:latin typeface="Calibri" pitchFamily="34" charset="0"/>
              </a:rPr>
              <a:t>Enzymes are present in the stroma for the reactions of the dark phase.</a:t>
            </a:r>
          </a:p>
          <a:p>
            <a:pPr marL="514350" indent="-514350">
              <a:buFont typeface="+mj-lt"/>
              <a:buAutoNum type="arabicPeriod"/>
            </a:pPr>
            <a:r>
              <a:rPr lang="en-US" dirty="0" smtClean="0">
                <a:latin typeface="Calibri" pitchFamily="34" charset="0"/>
              </a:rPr>
              <a:t>Starch granules are used to temporarily store starch.</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ERSION" val="5.00"/>
  <p:tag name="QUESTIONNAME" val="Question 1"/>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0.xml><?xml version="1.0" encoding="utf-8"?>
<p:tagLst xmlns:a="http://schemas.openxmlformats.org/drawingml/2006/main" xmlns:r="http://schemas.openxmlformats.org/officeDocument/2006/relationships" xmlns:p="http://schemas.openxmlformats.org/presentationml/2006/main">
  <p:tag name="VERSION" val="5.00"/>
  <p:tag name="QUESTIONNAME" val="Question 10"/>
  <p:tag name="QUESTIONTYPE" val=" 0"/>
  <p:tag name="QUESTIONCHOICES" val=" 2"/>
  <p:tag name="QUESTIONANSWER" val="C"/>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1.xml><?xml version="1.0" encoding="utf-8"?>
<p:tagLst xmlns:a="http://schemas.openxmlformats.org/drawingml/2006/main" xmlns:r="http://schemas.openxmlformats.org/officeDocument/2006/relationships" xmlns:p="http://schemas.openxmlformats.org/presentationml/2006/main">
  <p:tag name="VERSION" val="5.00"/>
  <p:tag name="QUESTIONNAME" val="Question 11"/>
  <p:tag name="QUESTIONTYPE" val=" 0"/>
  <p:tag name="QUESTIONCHOICES" val=" 2"/>
  <p:tag name="QUESTIONANSWER" val="D"/>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2.xml><?xml version="1.0" encoding="utf-8"?>
<p:tagLst xmlns:a="http://schemas.openxmlformats.org/drawingml/2006/main" xmlns:r="http://schemas.openxmlformats.org/officeDocument/2006/relationships" xmlns:p="http://schemas.openxmlformats.org/presentationml/2006/main">
  <p:tag name="VERSION" val="5.00"/>
  <p:tag name="QUESTIONNAME" val="Question 12"/>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3.xml><?xml version="1.0" encoding="utf-8"?>
<p:tagLst xmlns:a="http://schemas.openxmlformats.org/drawingml/2006/main" xmlns:r="http://schemas.openxmlformats.org/officeDocument/2006/relationships" xmlns:p="http://schemas.openxmlformats.org/presentationml/2006/main">
  <p:tag name="VERSION" val="5.00"/>
  <p:tag name="QUESTIONNAME" val="Question 13"/>
  <p:tag name="QUESTIONTYPE" val=" 0"/>
  <p:tag name="QUESTIONCHOICES" val=" 2"/>
  <p:tag name="QUESTIONANSWER" val="C"/>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4.xml><?xml version="1.0" encoding="utf-8"?>
<p:tagLst xmlns:a="http://schemas.openxmlformats.org/drawingml/2006/main" xmlns:r="http://schemas.openxmlformats.org/officeDocument/2006/relationships" xmlns:p="http://schemas.openxmlformats.org/presentationml/2006/main">
  <p:tag name="VERSION" val="5.00"/>
  <p:tag name="QUESTIONNAME" val="Question 14"/>
  <p:tag name="QUESTIONTYPE" val=" 0"/>
  <p:tag name="QUESTIONCHOICES" val=" 2"/>
  <p:tag name="QUESTIONANSWER" val="D"/>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5.xml><?xml version="1.0" encoding="utf-8"?>
<p:tagLst xmlns:a="http://schemas.openxmlformats.org/drawingml/2006/main" xmlns:r="http://schemas.openxmlformats.org/officeDocument/2006/relationships" xmlns:p="http://schemas.openxmlformats.org/presentationml/2006/main">
  <p:tag name="VERSION" val="5.00"/>
  <p:tag name="QUESTIONNAME" val="Question 15"/>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6.xml><?xml version="1.0" encoding="utf-8"?>
<p:tagLst xmlns:a="http://schemas.openxmlformats.org/drawingml/2006/main" xmlns:r="http://schemas.openxmlformats.org/officeDocument/2006/relationships" xmlns:p="http://schemas.openxmlformats.org/presentationml/2006/main">
  <p:tag name="VERSION" val="5.00"/>
  <p:tag name="QUESTIONNAME" val="Question 16"/>
  <p:tag name="QUESTIONTYPE" val=" 0"/>
  <p:tag name="QUESTIONCHOICES" val=" 2"/>
  <p:tag name="QUESTIONANSWER" val="B"/>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7.xml><?xml version="1.0" encoding="utf-8"?>
<p:tagLst xmlns:a="http://schemas.openxmlformats.org/drawingml/2006/main" xmlns:r="http://schemas.openxmlformats.org/officeDocument/2006/relationships" xmlns:p="http://schemas.openxmlformats.org/presentationml/2006/main">
  <p:tag name="VERSION" val="5.00"/>
  <p:tag name="QUESTIONNAME" val="Question 17"/>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8.xml><?xml version="1.0" encoding="utf-8"?>
<p:tagLst xmlns:a="http://schemas.openxmlformats.org/drawingml/2006/main" xmlns:r="http://schemas.openxmlformats.org/officeDocument/2006/relationships" xmlns:p="http://schemas.openxmlformats.org/presentationml/2006/main">
  <p:tag name="VERSION" val="5.00"/>
  <p:tag name="QUESTIONNAME" val="Question 18"/>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9.xml><?xml version="1.0" encoding="utf-8"?>
<p:tagLst xmlns:a="http://schemas.openxmlformats.org/drawingml/2006/main" xmlns:r="http://schemas.openxmlformats.org/officeDocument/2006/relationships" xmlns:p="http://schemas.openxmlformats.org/presentationml/2006/main">
  <p:tag name="VERSION" val="5.00"/>
  <p:tag name="QUESTIONNAME" val="Question 19"/>
  <p:tag name="QUESTIONTYPE" val=" 0"/>
  <p:tag name="QUESTIONCHOICES" val=" 2"/>
  <p:tag name="QUESTIONANSWER" val="D"/>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2.xml><?xml version="1.0" encoding="utf-8"?>
<p:tagLst xmlns:a="http://schemas.openxmlformats.org/drawingml/2006/main" xmlns:r="http://schemas.openxmlformats.org/officeDocument/2006/relationships" xmlns:p="http://schemas.openxmlformats.org/presentationml/2006/main">
  <p:tag name="VERSION" val="5.00"/>
  <p:tag name="QUESTIONNAME" val="Question 2"/>
  <p:tag name="QUESTIONTYPE" val=" 0"/>
  <p:tag name="QUESTIONCHOICES" val=" 2"/>
  <p:tag name="QUESTIONANSWER" val="B"/>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20.xml><?xml version="1.0" encoding="utf-8"?>
<p:tagLst xmlns:a="http://schemas.openxmlformats.org/drawingml/2006/main" xmlns:r="http://schemas.openxmlformats.org/officeDocument/2006/relationships" xmlns:p="http://schemas.openxmlformats.org/presentationml/2006/main">
  <p:tag name="VERSION" val="5.00"/>
  <p:tag name="QUESTIONNAME" val="Question 20"/>
  <p:tag name="QUESTIONTYPE" val=" 0"/>
  <p:tag name="QUESTIONCHOICES" val=" 2"/>
  <p:tag name="QUESTIONANSWER" val="B"/>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3.xml><?xml version="1.0" encoding="utf-8"?>
<p:tagLst xmlns:a="http://schemas.openxmlformats.org/drawingml/2006/main" xmlns:r="http://schemas.openxmlformats.org/officeDocument/2006/relationships" xmlns:p="http://schemas.openxmlformats.org/presentationml/2006/main">
  <p:tag name="VERSION" val="5.00"/>
  <p:tag name="QUESTIONNAME" val="Question 3"/>
  <p:tag name="QUESTIONTYPE" val=" 0"/>
  <p:tag name="QUESTIONCHOICES" val=" 2"/>
  <p:tag name="QUESTIONANSWER" val="B"/>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4.xml><?xml version="1.0" encoding="utf-8"?>
<p:tagLst xmlns:a="http://schemas.openxmlformats.org/drawingml/2006/main" xmlns:r="http://schemas.openxmlformats.org/officeDocument/2006/relationships" xmlns:p="http://schemas.openxmlformats.org/presentationml/2006/main">
  <p:tag name="VERSION" val="5.00"/>
  <p:tag name="QUESTIONNAME" val="Question 4"/>
  <p:tag name="QUESTIONTYPE" val=" 0"/>
  <p:tag name="QUESTIONCHOICES" val=" 2"/>
  <p:tag name="QUESTIONANSWER" val="C"/>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5.xml><?xml version="1.0" encoding="utf-8"?>
<p:tagLst xmlns:a="http://schemas.openxmlformats.org/drawingml/2006/main" xmlns:r="http://schemas.openxmlformats.org/officeDocument/2006/relationships" xmlns:p="http://schemas.openxmlformats.org/presentationml/2006/main">
  <p:tag name="VERSION" val="5.00"/>
  <p:tag name="QUESTIONNAME" val="Question 5"/>
  <p:tag name="QUESTIONTYPE" val=" 0"/>
  <p:tag name="QUESTIONCHOICES" val=" 2"/>
  <p:tag name="QUESTIONANSWER" val="D"/>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6.xml><?xml version="1.0" encoding="utf-8"?>
<p:tagLst xmlns:a="http://schemas.openxmlformats.org/drawingml/2006/main" xmlns:r="http://schemas.openxmlformats.org/officeDocument/2006/relationships" xmlns:p="http://schemas.openxmlformats.org/presentationml/2006/main">
  <p:tag name="VERSION" val="5.00"/>
  <p:tag name="QUESTIONNAME" val="Question 6"/>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7.xml><?xml version="1.0" encoding="utf-8"?>
<p:tagLst xmlns:a="http://schemas.openxmlformats.org/drawingml/2006/main" xmlns:r="http://schemas.openxmlformats.org/officeDocument/2006/relationships" xmlns:p="http://schemas.openxmlformats.org/presentationml/2006/main">
  <p:tag name="VERSION" val="5.00"/>
  <p:tag name="QUESTIONNAME" val="Question 7"/>
  <p:tag name="QUESTIONTYPE" val=" 0"/>
  <p:tag name="QUESTIONCHOICES" val=" 2"/>
  <p:tag name="QUESTIONANSWER" val="B"/>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8.xml><?xml version="1.0" encoding="utf-8"?>
<p:tagLst xmlns:a="http://schemas.openxmlformats.org/drawingml/2006/main" xmlns:r="http://schemas.openxmlformats.org/officeDocument/2006/relationships" xmlns:p="http://schemas.openxmlformats.org/presentationml/2006/main">
  <p:tag name="VERSION" val="5.00"/>
  <p:tag name="QUESTIONNAME" val="Question 8"/>
  <p:tag name="QUESTIONTYPE" val=" 0"/>
  <p:tag name="QUESTIONCHOICES" val=" 2"/>
  <p:tag name="QUESTIONANSWER" val="C"/>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9.xml><?xml version="1.0" encoding="utf-8"?>
<p:tagLst xmlns:a="http://schemas.openxmlformats.org/drawingml/2006/main" xmlns:r="http://schemas.openxmlformats.org/officeDocument/2006/relationships" xmlns:p="http://schemas.openxmlformats.org/presentationml/2006/main">
  <p:tag name="VERSION" val="5.00"/>
  <p:tag name="QUESTIONNAME" val="Question 9"/>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TotalTime>
  <Words>2756</Words>
  <Application>Microsoft Office PowerPoint</Application>
  <PresentationFormat>On-screen Show (4:3)</PresentationFormat>
  <Paragraphs>442</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Opulent</vt:lpstr>
      <vt:lpstr>Life sciences Grade 11 CAPS structured, clear, practical - Helping teachers unlock the power of NCS</vt:lpstr>
      <vt:lpstr>Summary of presentation:</vt:lpstr>
      <vt:lpstr>Introduction:</vt:lpstr>
      <vt:lpstr>Introduction:</vt:lpstr>
      <vt:lpstr>Structure of chloroplast</vt:lpstr>
      <vt:lpstr>Structure of chloroplast</vt:lpstr>
      <vt:lpstr>Structure of chloroplast</vt:lpstr>
      <vt:lpstr>Something for you to do:</vt:lpstr>
      <vt:lpstr>Solution:</vt:lpstr>
      <vt:lpstr>The process of photosynthesis:</vt:lpstr>
      <vt:lpstr>The process of photosynthesis:</vt:lpstr>
      <vt:lpstr>The process of photosynthesis:</vt:lpstr>
      <vt:lpstr>The process of photosynthesis:</vt:lpstr>
      <vt:lpstr>The process of photosynthesis:</vt:lpstr>
      <vt:lpstr>Factors affecting the rate of photosynthesis:</vt:lpstr>
      <vt:lpstr>Factors affecting the rate of photosynthesis:</vt:lpstr>
      <vt:lpstr>Factors affecting the rate of photosynthesis:</vt:lpstr>
      <vt:lpstr>Adaptations of the leaves for photosynthesis:</vt:lpstr>
      <vt:lpstr>Adaptations of the leaves for photosynthesis:</vt:lpstr>
      <vt:lpstr>Adaptations of the leaves for photosynthesis:</vt:lpstr>
      <vt:lpstr>Adaptations of the leaves for photosynthesis:</vt:lpstr>
      <vt:lpstr>External factors that affect the rate of photosynthesis:</vt:lpstr>
      <vt:lpstr>External factors that affect the rate of photosynthesis:</vt:lpstr>
      <vt:lpstr>External factors that affect the rate of photosynthesis:</vt:lpstr>
      <vt:lpstr>Something for you to do:</vt:lpstr>
      <vt:lpstr>Something for you to do:</vt:lpstr>
      <vt:lpstr>Solution:</vt:lpstr>
      <vt:lpstr>External factors that affect the rate of photosynthesis:</vt:lpstr>
      <vt:lpstr>SOLUTION:</vt:lpstr>
      <vt:lpstr>External factors that affect the rate of photosynthesis:</vt:lpstr>
      <vt:lpstr>External factors that affect the rate of photosynthesis:</vt:lpstr>
      <vt:lpstr>External factors that affect the rate of photosynthesis:</vt:lpstr>
      <vt:lpstr>Solution:</vt:lpstr>
      <vt:lpstr>Biological importance of photosynthesis:</vt:lpstr>
      <vt:lpstr>Biological importance of photosynthesis</vt:lpstr>
      <vt:lpstr>Biological importance of photosynthesis</vt:lpstr>
      <vt:lpstr>Greenhouse:</vt:lpstr>
      <vt:lpstr>Greenhouse:</vt:lpstr>
      <vt:lpstr>Role of CO2 enrichment, optimal light &amp; temperature in greenhouse systems</vt:lpstr>
      <vt:lpstr>Role of CO2  enrichment, optimal light &amp; temperature in greenhouse systems</vt:lpstr>
      <vt:lpstr>Terminology:</vt:lpstr>
      <vt:lpstr>Terminology:</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lpstr>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sciences Grade 11 CAPS structured, clear, practical - Helping teachers unlock the power of NCS</dc:title>
  <dc:creator>Windows User</dc:creator>
  <cp:lastModifiedBy>wisani'</cp:lastModifiedBy>
  <cp:revision>46</cp:revision>
  <dcterms:created xsi:type="dcterms:W3CDTF">2013-03-31T16:06:00Z</dcterms:created>
  <dcterms:modified xsi:type="dcterms:W3CDTF">2013-04-11T18:55:56Z</dcterms:modified>
</cp:coreProperties>
</file>