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7" r:id="rId35"/>
    <p:sldId id="298" r:id="rId36"/>
    <p:sldId id="291" r:id="rId37"/>
    <p:sldId id="293" r:id="rId38"/>
    <p:sldId id="294" r:id="rId39"/>
    <p:sldId id="295" r:id="rId40"/>
    <p:sldId id="296" r:id="rId41"/>
    <p:sldId id="292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40" r:id="rId62"/>
    <p:sldId id="341" r:id="rId63"/>
    <p:sldId id="320" r:id="rId64"/>
    <p:sldId id="321" r:id="rId65"/>
    <p:sldId id="323" r:id="rId66"/>
    <p:sldId id="324" r:id="rId67"/>
    <p:sldId id="325" r:id="rId68"/>
    <p:sldId id="326" r:id="rId69"/>
    <p:sldId id="322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2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66"/>
    <a:srgbClr val="FF3300"/>
    <a:srgbClr val="009999"/>
    <a:srgbClr val="996600"/>
    <a:srgbClr val="3333FF"/>
    <a:srgbClr val="009900"/>
    <a:srgbClr val="FF9900"/>
    <a:srgbClr val="66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A8C74-EBEA-4A8B-9D29-9F6A0F104EE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8CB546-5806-47BC-A434-8E9679C82BA9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Phylum Porifera</a:t>
          </a:r>
          <a:endParaRPr lang="en-US" sz="2000" b="1" baseline="0" dirty="0">
            <a:latin typeface="Calibri" pitchFamily="34" charset="0"/>
          </a:endParaRPr>
        </a:p>
      </dgm:t>
    </dgm:pt>
    <dgm:pt modelId="{800CE553-F555-4033-ADDD-BC2DAAF11B7F}" type="parTrans" cxnId="{E228C777-8FAA-41A9-B7E5-43C90B1C2F13}">
      <dgm:prSet/>
      <dgm:spPr/>
      <dgm:t>
        <a:bodyPr/>
        <a:lstStyle/>
        <a:p>
          <a:endParaRPr lang="en-US"/>
        </a:p>
      </dgm:t>
    </dgm:pt>
    <dgm:pt modelId="{F895E166-B2B3-4A4E-B87C-04EDCD2F7BA0}" type="sibTrans" cxnId="{E228C777-8FAA-41A9-B7E5-43C90B1C2F13}">
      <dgm:prSet/>
      <dgm:spPr/>
      <dgm:t>
        <a:bodyPr/>
        <a:lstStyle/>
        <a:p>
          <a:endParaRPr lang="en-US"/>
        </a:p>
      </dgm:t>
    </dgm:pt>
    <dgm:pt modelId="{FBAF7246-AF71-4B06-992E-8EF383C4E408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Phylum Cnidaria</a:t>
          </a:r>
          <a:endParaRPr lang="en-US" sz="2000" b="1" baseline="0" dirty="0">
            <a:latin typeface="Calibri" pitchFamily="34" charset="0"/>
          </a:endParaRPr>
        </a:p>
      </dgm:t>
    </dgm:pt>
    <dgm:pt modelId="{594CD994-B336-4B2E-9EF6-47D7C0106CF4}" type="parTrans" cxnId="{7024077D-7535-42F6-B8B3-955B9E4F954E}">
      <dgm:prSet/>
      <dgm:spPr/>
      <dgm:t>
        <a:bodyPr/>
        <a:lstStyle/>
        <a:p>
          <a:endParaRPr lang="en-US"/>
        </a:p>
      </dgm:t>
    </dgm:pt>
    <dgm:pt modelId="{5F436DDA-B3A0-430B-B0AE-B65C9AC10664}" type="sibTrans" cxnId="{7024077D-7535-42F6-B8B3-955B9E4F954E}">
      <dgm:prSet/>
      <dgm:spPr/>
      <dgm:t>
        <a:bodyPr/>
        <a:lstStyle/>
        <a:p>
          <a:endParaRPr lang="en-US"/>
        </a:p>
      </dgm:t>
    </dgm:pt>
    <dgm:pt modelId="{77C02CF2-0F72-499D-9FC4-51B49DC36FF5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Phylum Platyhelminthes</a:t>
          </a:r>
          <a:endParaRPr lang="en-US" sz="2000" b="1" baseline="0" dirty="0">
            <a:latin typeface="Calibri" pitchFamily="34" charset="0"/>
          </a:endParaRPr>
        </a:p>
      </dgm:t>
    </dgm:pt>
    <dgm:pt modelId="{50CC4DE6-5CEA-49F2-9CCE-21DD31CD0453}" type="parTrans" cxnId="{C2500062-3AF0-4064-ABBF-353DB9A1A5AE}">
      <dgm:prSet/>
      <dgm:spPr/>
      <dgm:t>
        <a:bodyPr/>
        <a:lstStyle/>
        <a:p>
          <a:endParaRPr lang="en-US"/>
        </a:p>
      </dgm:t>
    </dgm:pt>
    <dgm:pt modelId="{1B784806-35BA-4741-96BF-5DF9864AC04D}" type="sibTrans" cxnId="{C2500062-3AF0-4064-ABBF-353DB9A1A5AE}">
      <dgm:prSet/>
      <dgm:spPr/>
      <dgm:t>
        <a:bodyPr/>
        <a:lstStyle/>
        <a:p>
          <a:endParaRPr lang="en-US"/>
        </a:p>
      </dgm:t>
    </dgm:pt>
    <dgm:pt modelId="{A6679050-6C8E-4BA2-979B-F57CA3926C65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Phylum Annelida</a:t>
          </a:r>
          <a:endParaRPr lang="en-US" sz="2000" b="1" baseline="0" dirty="0">
            <a:latin typeface="Calibri" pitchFamily="34" charset="0"/>
          </a:endParaRPr>
        </a:p>
      </dgm:t>
    </dgm:pt>
    <dgm:pt modelId="{4E993C41-1DE0-4ACB-ADD6-FCA81B43ADF0}" type="parTrans" cxnId="{0ED9FCA1-30E7-42C2-8FFA-63D14605914A}">
      <dgm:prSet/>
      <dgm:spPr/>
      <dgm:t>
        <a:bodyPr/>
        <a:lstStyle/>
        <a:p>
          <a:endParaRPr lang="en-US"/>
        </a:p>
      </dgm:t>
    </dgm:pt>
    <dgm:pt modelId="{8CE16FE9-4D3A-4535-8589-6312B1EF9104}" type="sibTrans" cxnId="{0ED9FCA1-30E7-42C2-8FFA-63D14605914A}">
      <dgm:prSet/>
      <dgm:spPr/>
      <dgm:t>
        <a:bodyPr/>
        <a:lstStyle/>
        <a:p>
          <a:endParaRPr lang="en-US"/>
        </a:p>
      </dgm:t>
    </dgm:pt>
    <dgm:pt modelId="{43C1A697-EE7D-479F-9F49-8B7EC7635F77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Phylum Arthropoda</a:t>
          </a:r>
          <a:endParaRPr lang="en-US" sz="2000" b="1" baseline="0" dirty="0">
            <a:latin typeface="Calibri" pitchFamily="34" charset="0"/>
          </a:endParaRPr>
        </a:p>
      </dgm:t>
    </dgm:pt>
    <dgm:pt modelId="{3A34CDD1-93E1-4932-AA82-0F8D758F88A7}" type="parTrans" cxnId="{9C420FD9-94E4-4712-A4C5-BC1E438E3C22}">
      <dgm:prSet/>
      <dgm:spPr/>
      <dgm:t>
        <a:bodyPr/>
        <a:lstStyle/>
        <a:p>
          <a:endParaRPr lang="en-US"/>
        </a:p>
      </dgm:t>
    </dgm:pt>
    <dgm:pt modelId="{082A6E4A-D623-4362-876B-CAD5B6557A7B}" type="sibTrans" cxnId="{9C420FD9-94E4-4712-A4C5-BC1E438E3C22}">
      <dgm:prSet/>
      <dgm:spPr/>
      <dgm:t>
        <a:bodyPr/>
        <a:lstStyle/>
        <a:p>
          <a:endParaRPr lang="en-US"/>
        </a:p>
      </dgm:t>
    </dgm:pt>
    <dgm:pt modelId="{21531335-3CC9-4922-9568-94603E0D0816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Phylum Chordata</a:t>
          </a:r>
          <a:endParaRPr lang="en-US" sz="2000" b="1" baseline="0" dirty="0">
            <a:latin typeface="Calibri" pitchFamily="34" charset="0"/>
          </a:endParaRPr>
        </a:p>
      </dgm:t>
    </dgm:pt>
    <dgm:pt modelId="{03046D37-C38A-4DBA-88EC-029FFD698880}" type="parTrans" cxnId="{99AEE26E-00C2-4FE4-9117-2273CD94CDEF}">
      <dgm:prSet/>
      <dgm:spPr/>
      <dgm:t>
        <a:bodyPr/>
        <a:lstStyle/>
        <a:p>
          <a:endParaRPr lang="en-US"/>
        </a:p>
      </dgm:t>
    </dgm:pt>
    <dgm:pt modelId="{7F67F107-A626-4800-9D42-9CF0136840B9}" type="sibTrans" cxnId="{99AEE26E-00C2-4FE4-9117-2273CD94CDEF}">
      <dgm:prSet/>
      <dgm:spPr/>
      <dgm:t>
        <a:bodyPr/>
        <a:lstStyle/>
        <a:p>
          <a:endParaRPr lang="en-US"/>
        </a:p>
      </dgm:t>
    </dgm:pt>
    <dgm:pt modelId="{27B9E7CD-54ED-448A-8964-4D23F36CC935}">
      <dgm:prSet custT="1"/>
      <dgm:spPr/>
      <dgm:t>
        <a:bodyPr/>
        <a:lstStyle/>
        <a:p>
          <a:pPr rtl="0"/>
          <a:r>
            <a:rPr lang="en-US" sz="2000" b="1" baseline="0" dirty="0" smtClean="0">
              <a:latin typeface="Calibri" pitchFamily="34" charset="0"/>
            </a:rPr>
            <a:t>Relationship between Body Plan and Modes of Living</a:t>
          </a:r>
          <a:endParaRPr lang="en-US" sz="2000" b="1" baseline="0" dirty="0">
            <a:latin typeface="Calibri" pitchFamily="34" charset="0"/>
          </a:endParaRPr>
        </a:p>
      </dgm:t>
    </dgm:pt>
    <dgm:pt modelId="{AA0ECF2F-4E20-4BD4-BD87-5A462D7661A7}" type="parTrans" cxnId="{A3278DEC-FACD-4006-83E1-212EA6EA16F9}">
      <dgm:prSet/>
      <dgm:spPr/>
      <dgm:t>
        <a:bodyPr/>
        <a:lstStyle/>
        <a:p>
          <a:endParaRPr lang="en-US"/>
        </a:p>
      </dgm:t>
    </dgm:pt>
    <dgm:pt modelId="{2F2A8576-073F-4601-9D9B-0E2822D725CD}" type="sibTrans" cxnId="{A3278DEC-FACD-4006-83E1-212EA6EA16F9}">
      <dgm:prSet/>
      <dgm:spPr/>
      <dgm:t>
        <a:bodyPr/>
        <a:lstStyle/>
        <a:p>
          <a:endParaRPr lang="en-US"/>
        </a:p>
      </dgm:t>
    </dgm:pt>
    <dgm:pt modelId="{010D7736-FEAB-4E0C-A9E5-FEE81E1770C6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bg1"/>
              </a:solidFill>
              <a:latin typeface="Calibri" pitchFamily="34" charset="0"/>
            </a:rPr>
            <a:t>Role of invertebrates in agriculture &amp; ecosystems</a:t>
          </a:r>
          <a:endParaRPr lang="en-US" sz="2000" b="1" baseline="0" dirty="0">
            <a:solidFill>
              <a:schemeClr val="bg1"/>
            </a:solidFill>
            <a:latin typeface="Calibri" pitchFamily="34" charset="0"/>
          </a:endParaRPr>
        </a:p>
      </dgm:t>
    </dgm:pt>
    <dgm:pt modelId="{4BB92E6C-E658-4D7B-9FDD-83273EB4D751}" type="parTrans" cxnId="{6444D42C-46FD-4FE3-A8EF-12275F2287AE}">
      <dgm:prSet/>
      <dgm:spPr/>
      <dgm:t>
        <a:bodyPr/>
        <a:lstStyle/>
        <a:p>
          <a:endParaRPr lang="en-US"/>
        </a:p>
      </dgm:t>
    </dgm:pt>
    <dgm:pt modelId="{B2224613-1891-4025-B13B-AEE890F9B37F}" type="sibTrans" cxnId="{6444D42C-46FD-4FE3-A8EF-12275F2287AE}">
      <dgm:prSet/>
      <dgm:spPr/>
      <dgm:t>
        <a:bodyPr/>
        <a:lstStyle/>
        <a:p>
          <a:endParaRPr lang="en-US"/>
        </a:p>
      </dgm:t>
    </dgm:pt>
    <dgm:pt modelId="{2FE03DF6-13AB-4C9F-8564-744A7134AF3C}" type="pres">
      <dgm:prSet presAssocID="{169A8C74-EBEA-4A8B-9D29-9F6A0F104E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DD6295-A8C9-418C-A41C-06CABE655C93}" type="pres">
      <dgm:prSet presAssocID="{3A8CB546-5806-47BC-A434-8E9679C82BA9}" presName="parentLin" presStyleCnt="0"/>
      <dgm:spPr/>
    </dgm:pt>
    <dgm:pt modelId="{23BE61B9-224D-47FE-84E7-EB2E04AC5A43}" type="pres">
      <dgm:prSet presAssocID="{3A8CB546-5806-47BC-A434-8E9679C82BA9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096DF387-5224-4731-9E5D-0ABAA05488EB}" type="pres">
      <dgm:prSet presAssocID="{3A8CB546-5806-47BC-A434-8E9679C82BA9}" presName="parentText" presStyleLbl="node1" presStyleIdx="0" presStyleCnt="8" custScaleY="1151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F9AA4-2A8C-4902-89C6-6196AF9D9988}" type="pres">
      <dgm:prSet presAssocID="{3A8CB546-5806-47BC-A434-8E9679C82BA9}" presName="negativeSpace" presStyleCnt="0"/>
      <dgm:spPr/>
    </dgm:pt>
    <dgm:pt modelId="{60A9463D-1284-4BB4-BEE8-BA79211BF6EF}" type="pres">
      <dgm:prSet presAssocID="{3A8CB546-5806-47BC-A434-8E9679C82BA9}" presName="childText" presStyleLbl="conFgAcc1" presStyleIdx="0" presStyleCnt="8">
        <dgm:presLayoutVars>
          <dgm:bulletEnabled val="1"/>
        </dgm:presLayoutVars>
      </dgm:prSet>
      <dgm:spPr/>
    </dgm:pt>
    <dgm:pt modelId="{47FF6FF1-DBC0-4916-B309-4C321710A578}" type="pres">
      <dgm:prSet presAssocID="{F895E166-B2B3-4A4E-B87C-04EDCD2F7BA0}" presName="spaceBetweenRectangles" presStyleCnt="0"/>
      <dgm:spPr/>
    </dgm:pt>
    <dgm:pt modelId="{95BCD7AB-945A-4338-AD20-4A826065C625}" type="pres">
      <dgm:prSet presAssocID="{FBAF7246-AF71-4B06-992E-8EF383C4E408}" presName="parentLin" presStyleCnt="0"/>
      <dgm:spPr/>
    </dgm:pt>
    <dgm:pt modelId="{50DD8845-70F1-4B17-BFEC-9AA35C841B96}" type="pres">
      <dgm:prSet presAssocID="{FBAF7246-AF71-4B06-992E-8EF383C4E408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7D9ECA2D-9DF0-438C-8D5D-2616060147F8}" type="pres">
      <dgm:prSet presAssocID="{FBAF7246-AF71-4B06-992E-8EF383C4E40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24188-8E8F-46F4-9D64-6BB795AA24D1}" type="pres">
      <dgm:prSet presAssocID="{FBAF7246-AF71-4B06-992E-8EF383C4E408}" presName="negativeSpace" presStyleCnt="0"/>
      <dgm:spPr/>
    </dgm:pt>
    <dgm:pt modelId="{61700880-BD54-46CE-93A4-7F215CA8F466}" type="pres">
      <dgm:prSet presAssocID="{FBAF7246-AF71-4B06-992E-8EF383C4E408}" presName="childText" presStyleLbl="conFgAcc1" presStyleIdx="1" presStyleCnt="8">
        <dgm:presLayoutVars>
          <dgm:bulletEnabled val="1"/>
        </dgm:presLayoutVars>
      </dgm:prSet>
      <dgm:spPr/>
    </dgm:pt>
    <dgm:pt modelId="{C1B51B69-AE4A-468B-886E-141DEABA7809}" type="pres">
      <dgm:prSet presAssocID="{5F436DDA-B3A0-430B-B0AE-B65C9AC10664}" presName="spaceBetweenRectangles" presStyleCnt="0"/>
      <dgm:spPr/>
    </dgm:pt>
    <dgm:pt modelId="{00BE7AA5-63CC-46F1-9FE3-16A0D8F0C235}" type="pres">
      <dgm:prSet presAssocID="{77C02CF2-0F72-499D-9FC4-51B49DC36FF5}" presName="parentLin" presStyleCnt="0"/>
      <dgm:spPr/>
    </dgm:pt>
    <dgm:pt modelId="{1961F091-B293-43C1-8735-E8221635B8B4}" type="pres">
      <dgm:prSet presAssocID="{77C02CF2-0F72-499D-9FC4-51B49DC36FF5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C3EA4CB6-22C8-4495-9D31-B2ED50E19941}" type="pres">
      <dgm:prSet presAssocID="{77C02CF2-0F72-499D-9FC4-51B49DC36FF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52ECA-40E0-4302-9459-C49A9414AC42}" type="pres">
      <dgm:prSet presAssocID="{77C02CF2-0F72-499D-9FC4-51B49DC36FF5}" presName="negativeSpace" presStyleCnt="0"/>
      <dgm:spPr/>
    </dgm:pt>
    <dgm:pt modelId="{9D48DB2D-7ED9-4BC2-8287-404E7F9F9F37}" type="pres">
      <dgm:prSet presAssocID="{77C02CF2-0F72-499D-9FC4-51B49DC36FF5}" presName="childText" presStyleLbl="conFgAcc1" presStyleIdx="2" presStyleCnt="8">
        <dgm:presLayoutVars>
          <dgm:bulletEnabled val="1"/>
        </dgm:presLayoutVars>
      </dgm:prSet>
      <dgm:spPr/>
    </dgm:pt>
    <dgm:pt modelId="{CF6A6098-4EB4-4C89-BA19-89CB4F633A28}" type="pres">
      <dgm:prSet presAssocID="{1B784806-35BA-4741-96BF-5DF9864AC04D}" presName="spaceBetweenRectangles" presStyleCnt="0"/>
      <dgm:spPr/>
    </dgm:pt>
    <dgm:pt modelId="{AD20DD68-23ED-4153-8100-C9549778FE42}" type="pres">
      <dgm:prSet presAssocID="{A6679050-6C8E-4BA2-979B-F57CA3926C65}" presName="parentLin" presStyleCnt="0"/>
      <dgm:spPr/>
    </dgm:pt>
    <dgm:pt modelId="{8F2706F3-3DAC-4A9A-A5D4-98EA82CE4242}" type="pres">
      <dgm:prSet presAssocID="{A6679050-6C8E-4BA2-979B-F57CA3926C65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DB5BB63E-BD97-4EA1-86A4-0A504063C277}" type="pres">
      <dgm:prSet presAssocID="{A6679050-6C8E-4BA2-979B-F57CA3926C65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A547E-51D9-4C0E-8122-269A488093CC}" type="pres">
      <dgm:prSet presAssocID="{A6679050-6C8E-4BA2-979B-F57CA3926C65}" presName="negativeSpace" presStyleCnt="0"/>
      <dgm:spPr/>
    </dgm:pt>
    <dgm:pt modelId="{500830CD-34CA-4AE0-8648-716B2D4AACF4}" type="pres">
      <dgm:prSet presAssocID="{A6679050-6C8E-4BA2-979B-F57CA3926C65}" presName="childText" presStyleLbl="conFgAcc1" presStyleIdx="3" presStyleCnt="8">
        <dgm:presLayoutVars>
          <dgm:bulletEnabled val="1"/>
        </dgm:presLayoutVars>
      </dgm:prSet>
      <dgm:spPr/>
    </dgm:pt>
    <dgm:pt modelId="{64C112ED-E8AB-402C-BF90-D47E6EAD226E}" type="pres">
      <dgm:prSet presAssocID="{8CE16FE9-4D3A-4535-8589-6312B1EF9104}" presName="spaceBetweenRectangles" presStyleCnt="0"/>
      <dgm:spPr/>
    </dgm:pt>
    <dgm:pt modelId="{A4E96980-8C5D-4D86-8889-9703D5D8C068}" type="pres">
      <dgm:prSet presAssocID="{43C1A697-EE7D-479F-9F49-8B7EC7635F77}" presName="parentLin" presStyleCnt="0"/>
      <dgm:spPr/>
    </dgm:pt>
    <dgm:pt modelId="{7D4F5ACB-98B1-4008-922A-68A5785F92A9}" type="pres">
      <dgm:prSet presAssocID="{43C1A697-EE7D-479F-9F49-8B7EC7635F77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CEE125B4-4D2B-4887-9E3C-366AE74A0FA9}" type="pres">
      <dgm:prSet presAssocID="{43C1A697-EE7D-479F-9F49-8B7EC7635F7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3C408-1FAF-4138-95AB-A48B2942636F}" type="pres">
      <dgm:prSet presAssocID="{43C1A697-EE7D-479F-9F49-8B7EC7635F77}" presName="negativeSpace" presStyleCnt="0"/>
      <dgm:spPr/>
    </dgm:pt>
    <dgm:pt modelId="{16C536B3-01A8-4C9C-A2CB-8926F5A071D3}" type="pres">
      <dgm:prSet presAssocID="{43C1A697-EE7D-479F-9F49-8B7EC7635F77}" presName="childText" presStyleLbl="conFgAcc1" presStyleIdx="4" presStyleCnt="8">
        <dgm:presLayoutVars>
          <dgm:bulletEnabled val="1"/>
        </dgm:presLayoutVars>
      </dgm:prSet>
      <dgm:spPr/>
    </dgm:pt>
    <dgm:pt modelId="{5BF00ED2-F0F1-430C-BE23-FB9DAA7EF14D}" type="pres">
      <dgm:prSet presAssocID="{082A6E4A-D623-4362-876B-CAD5B6557A7B}" presName="spaceBetweenRectangles" presStyleCnt="0"/>
      <dgm:spPr/>
    </dgm:pt>
    <dgm:pt modelId="{1D169090-D7FA-41CB-91A7-6C64603DB064}" type="pres">
      <dgm:prSet presAssocID="{21531335-3CC9-4922-9568-94603E0D0816}" presName="parentLin" presStyleCnt="0"/>
      <dgm:spPr/>
    </dgm:pt>
    <dgm:pt modelId="{C2CEEDDA-DA4C-460D-A45F-63128163C88F}" type="pres">
      <dgm:prSet presAssocID="{21531335-3CC9-4922-9568-94603E0D0816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8E656D5F-3750-438E-AA6C-1B820A566E07}" type="pres">
      <dgm:prSet presAssocID="{21531335-3CC9-4922-9568-94603E0D081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1850E-9A46-4A64-882B-D35B79677A26}" type="pres">
      <dgm:prSet presAssocID="{21531335-3CC9-4922-9568-94603E0D0816}" presName="negativeSpace" presStyleCnt="0"/>
      <dgm:spPr/>
    </dgm:pt>
    <dgm:pt modelId="{8665190F-4F58-4B09-8A43-357C76BA1AC3}" type="pres">
      <dgm:prSet presAssocID="{21531335-3CC9-4922-9568-94603E0D0816}" presName="childText" presStyleLbl="conFgAcc1" presStyleIdx="5" presStyleCnt="8">
        <dgm:presLayoutVars>
          <dgm:bulletEnabled val="1"/>
        </dgm:presLayoutVars>
      </dgm:prSet>
      <dgm:spPr/>
    </dgm:pt>
    <dgm:pt modelId="{720648EB-6057-421E-B88D-87A1532AD5B9}" type="pres">
      <dgm:prSet presAssocID="{7F67F107-A626-4800-9D42-9CF0136840B9}" presName="spaceBetweenRectangles" presStyleCnt="0"/>
      <dgm:spPr/>
    </dgm:pt>
    <dgm:pt modelId="{D43010FC-8858-4CFE-B5A2-4BDFEA8B993B}" type="pres">
      <dgm:prSet presAssocID="{27B9E7CD-54ED-448A-8964-4D23F36CC935}" presName="parentLin" presStyleCnt="0"/>
      <dgm:spPr/>
    </dgm:pt>
    <dgm:pt modelId="{54D335F6-9A60-4AEC-870A-B5653EBBC414}" type="pres">
      <dgm:prSet presAssocID="{27B9E7CD-54ED-448A-8964-4D23F36CC935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7BA68378-0D70-4C58-AEDA-0437F250D2B6}" type="pres">
      <dgm:prSet presAssocID="{27B9E7CD-54ED-448A-8964-4D23F36CC935}" presName="parentText" presStyleLbl="node1" presStyleIdx="6" presStyleCnt="8" custScaleY="161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6B400-C11A-443F-8E85-CB0E3F1BCA0E}" type="pres">
      <dgm:prSet presAssocID="{27B9E7CD-54ED-448A-8964-4D23F36CC935}" presName="negativeSpace" presStyleCnt="0"/>
      <dgm:spPr/>
    </dgm:pt>
    <dgm:pt modelId="{9C8F619F-F01B-4853-9784-F9681A706C92}" type="pres">
      <dgm:prSet presAssocID="{27B9E7CD-54ED-448A-8964-4D23F36CC935}" presName="childText" presStyleLbl="conFgAcc1" presStyleIdx="6" presStyleCnt="8">
        <dgm:presLayoutVars>
          <dgm:bulletEnabled val="1"/>
        </dgm:presLayoutVars>
      </dgm:prSet>
      <dgm:spPr/>
    </dgm:pt>
    <dgm:pt modelId="{47A1F091-CDD7-48D5-85EA-A47629CF7250}" type="pres">
      <dgm:prSet presAssocID="{2F2A8576-073F-4601-9D9B-0E2822D725CD}" presName="spaceBetweenRectangles" presStyleCnt="0"/>
      <dgm:spPr/>
    </dgm:pt>
    <dgm:pt modelId="{D1B1C026-E798-4898-95FA-8655BBF28D03}" type="pres">
      <dgm:prSet presAssocID="{010D7736-FEAB-4E0C-A9E5-FEE81E1770C6}" presName="parentLin" presStyleCnt="0"/>
      <dgm:spPr/>
    </dgm:pt>
    <dgm:pt modelId="{B9C3DA5A-1F5B-4E97-B520-024438F18636}" type="pres">
      <dgm:prSet presAssocID="{010D7736-FEAB-4E0C-A9E5-FEE81E1770C6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2898A1BE-8DE4-4E06-867B-F0882B88A4C8}" type="pres">
      <dgm:prSet presAssocID="{010D7736-FEAB-4E0C-A9E5-FEE81E1770C6}" presName="parentText" presStyleLbl="node1" presStyleIdx="7" presStyleCnt="8" custScaleY="1341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D543E-C0C9-4A0F-B2B3-0089E93C8332}" type="pres">
      <dgm:prSet presAssocID="{010D7736-FEAB-4E0C-A9E5-FEE81E1770C6}" presName="negativeSpace" presStyleCnt="0"/>
      <dgm:spPr/>
    </dgm:pt>
    <dgm:pt modelId="{92E822F5-732F-4D30-BBA0-543B250A5438}" type="pres">
      <dgm:prSet presAssocID="{010D7736-FEAB-4E0C-A9E5-FEE81E1770C6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5A8DB095-4DFA-47B9-B360-211E0ECBE420}" type="presOf" srcId="{A6679050-6C8E-4BA2-979B-F57CA3926C65}" destId="{DB5BB63E-BD97-4EA1-86A4-0A504063C277}" srcOrd="1" destOrd="0" presId="urn:microsoft.com/office/officeart/2005/8/layout/list1"/>
    <dgm:cxn modelId="{81F87033-7B5A-4E6E-BAD2-377CDEBBA51B}" type="presOf" srcId="{21531335-3CC9-4922-9568-94603E0D0816}" destId="{C2CEEDDA-DA4C-460D-A45F-63128163C88F}" srcOrd="0" destOrd="0" presId="urn:microsoft.com/office/officeart/2005/8/layout/list1"/>
    <dgm:cxn modelId="{CC927FFA-6432-4CD6-BA1A-844F7A7C4283}" type="presOf" srcId="{77C02CF2-0F72-499D-9FC4-51B49DC36FF5}" destId="{C3EA4CB6-22C8-4495-9D31-B2ED50E19941}" srcOrd="1" destOrd="0" presId="urn:microsoft.com/office/officeart/2005/8/layout/list1"/>
    <dgm:cxn modelId="{2475DFC8-AA26-4995-AF68-53951C6372FA}" type="presOf" srcId="{FBAF7246-AF71-4B06-992E-8EF383C4E408}" destId="{7D9ECA2D-9DF0-438C-8D5D-2616060147F8}" srcOrd="1" destOrd="0" presId="urn:microsoft.com/office/officeart/2005/8/layout/list1"/>
    <dgm:cxn modelId="{8ECCF5FE-00E0-4C2A-8119-2B7D133BC51E}" type="presOf" srcId="{010D7736-FEAB-4E0C-A9E5-FEE81E1770C6}" destId="{B9C3DA5A-1F5B-4E97-B520-024438F18636}" srcOrd="0" destOrd="0" presId="urn:microsoft.com/office/officeart/2005/8/layout/list1"/>
    <dgm:cxn modelId="{3A945567-FF09-4294-9667-C360D0CEC264}" type="presOf" srcId="{43C1A697-EE7D-479F-9F49-8B7EC7635F77}" destId="{CEE125B4-4D2B-4887-9E3C-366AE74A0FA9}" srcOrd="1" destOrd="0" presId="urn:microsoft.com/office/officeart/2005/8/layout/list1"/>
    <dgm:cxn modelId="{C3411509-2291-4A18-9FD8-5A45D03B430C}" type="presOf" srcId="{27B9E7CD-54ED-448A-8964-4D23F36CC935}" destId="{7BA68378-0D70-4C58-AEDA-0437F250D2B6}" srcOrd="1" destOrd="0" presId="urn:microsoft.com/office/officeart/2005/8/layout/list1"/>
    <dgm:cxn modelId="{9C420FD9-94E4-4712-A4C5-BC1E438E3C22}" srcId="{169A8C74-EBEA-4A8B-9D29-9F6A0F104EEF}" destId="{43C1A697-EE7D-479F-9F49-8B7EC7635F77}" srcOrd="4" destOrd="0" parTransId="{3A34CDD1-93E1-4932-AA82-0F8D758F88A7}" sibTransId="{082A6E4A-D623-4362-876B-CAD5B6557A7B}"/>
    <dgm:cxn modelId="{99AEE26E-00C2-4FE4-9117-2273CD94CDEF}" srcId="{169A8C74-EBEA-4A8B-9D29-9F6A0F104EEF}" destId="{21531335-3CC9-4922-9568-94603E0D0816}" srcOrd="5" destOrd="0" parTransId="{03046D37-C38A-4DBA-88EC-029FFD698880}" sibTransId="{7F67F107-A626-4800-9D42-9CF0136840B9}"/>
    <dgm:cxn modelId="{221F541B-CCDE-4B77-9DD9-602EB063A763}" type="presOf" srcId="{77C02CF2-0F72-499D-9FC4-51B49DC36FF5}" destId="{1961F091-B293-43C1-8735-E8221635B8B4}" srcOrd="0" destOrd="0" presId="urn:microsoft.com/office/officeart/2005/8/layout/list1"/>
    <dgm:cxn modelId="{1B13EE39-4DBA-4268-B4E8-24C97A64F58A}" type="presOf" srcId="{3A8CB546-5806-47BC-A434-8E9679C82BA9}" destId="{23BE61B9-224D-47FE-84E7-EB2E04AC5A43}" srcOrd="0" destOrd="0" presId="urn:microsoft.com/office/officeart/2005/8/layout/list1"/>
    <dgm:cxn modelId="{960A454E-58A3-4871-8B35-73164EF49025}" type="presOf" srcId="{010D7736-FEAB-4E0C-A9E5-FEE81E1770C6}" destId="{2898A1BE-8DE4-4E06-867B-F0882B88A4C8}" srcOrd="1" destOrd="0" presId="urn:microsoft.com/office/officeart/2005/8/layout/list1"/>
    <dgm:cxn modelId="{7024077D-7535-42F6-B8B3-955B9E4F954E}" srcId="{169A8C74-EBEA-4A8B-9D29-9F6A0F104EEF}" destId="{FBAF7246-AF71-4B06-992E-8EF383C4E408}" srcOrd="1" destOrd="0" parTransId="{594CD994-B336-4B2E-9EF6-47D7C0106CF4}" sibTransId="{5F436DDA-B3A0-430B-B0AE-B65C9AC10664}"/>
    <dgm:cxn modelId="{C1F87D38-38C0-4B91-BC7E-96A2011DF69D}" type="presOf" srcId="{169A8C74-EBEA-4A8B-9D29-9F6A0F104EEF}" destId="{2FE03DF6-13AB-4C9F-8564-744A7134AF3C}" srcOrd="0" destOrd="0" presId="urn:microsoft.com/office/officeart/2005/8/layout/list1"/>
    <dgm:cxn modelId="{A3278DEC-FACD-4006-83E1-212EA6EA16F9}" srcId="{169A8C74-EBEA-4A8B-9D29-9F6A0F104EEF}" destId="{27B9E7CD-54ED-448A-8964-4D23F36CC935}" srcOrd="6" destOrd="0" parTransId="{AA0ECF2F-4E20-4BD4-BD87-5A462D7661A7}" sibTransId="{2F2A8576-073F-4601-9D9B-0E2822D725CD}"/>
    <dgm:cxn modelId="{C2500062-3AF0-4064-ABBF-353DB9A1A5AE}" srcId="{169A8C74-EBEA-4A8B-9D29-9F6A0F104EEF}" destId="{77C02CF2-0F72-499D-9FC4-51B49DC36FF5}" srcOrd="2" destOrd="0" parTransId="{50CC4DE6-5CEA-49F2-9CCE-21DD31CD0453}" sibTransId="{1B784806-35BA-4741-96BF-5DF9864AC04D}"/>
    <dgm:cxn modelId="{F9CDA8AD-68BA-48EF-A1ED-0B405E7175F3}" type="presOf" srcId="{27B9E7CD-54ED-448A-8964-4D23F36CC935}" destId="{54D335F6-9A60-4AEC-870A-B5653EBBC414}" srcOrd="0" destOrd="0" presId="urn:microsoft.com/office/officeart/2005/8/layout/list1"/>
    <dgm:cxn modelId="{E228C777-8FAA-41A9-B7E5-43C90B1C2F13}" srcId="{169A8C74-EBEA-4A8B-9D29-9F6A0F104EEF}" destId="{3A8CB546-5806-47BC-A434-8E9679C82BA9}" srcOrd="0" destOrd="0" parTransId="{800CE553-F555-4033-ADDD-BC2DAAF11B7F}" sibTransId="{F895E166-B2B3-4A4E-B87C-04EDCD2F7BA0}"/>
    <dgm:cxn modelId="{0ED9FCA1-30E7-42C2-8FFA-63D14605914A}" srcId="{169A8C74-EBEA-4A8B-9D29-9F6A0F104EEF}" destId="{A6679050-6C8E-4BA2-979B-F57CA3926C65}" srcOrd="3" destOrd="0" parTransId="{4E993C41-1DE0-4ACB-ADD6-FCA81B43ADF0}" sibTransId="{8CE16FE9-4D3A-4535-8589-6312B1EF9104}"/>
    <dgm:cxn modelId="{E4686A54-5FCE-49BE-B7D0-2BE9708D8582}" type="presOf" srcId="{3A8CB546-5806-47BC-A434-8E9679C82BA9}" destId="{096DF387-5224-4731-9E5D-0ABAA05488EB}" srcOrd="1" destOrd="0" presId="urn:microsoft.com/office/officeart/2005/8/layout/list1"/>
    <dgm:cxn modelId="{0B371943-100C-4A87-9241-BCF3CEC82058}" type="presOf" srcId="{21531335-3CC9-4922-9568-94603E0D0816}" destId="{8E656D5F-3750-438E-AA6C-1B820A566E07}" srcOrd="1" destOrd="0" presId="urn:microsoft.com/office/officeart/2005/8/layout/list1"/>
    <dgm:cxn modelId="{6444D42C-46FD-4FE3-A8EF-12275F2287AE}" srcId="{169A8C74-EBEA-4A8B-9D29-9F6A0F104EEF}" destId="{010D7736-FEAB-4E0C-A9E5-FEE81E1770C6}" srcOrd="7" destOrd="0" parTransId="{4BB92E6C-E658-4D7B-9FDD-83273EB4D751}" sibTransId="{B2224613-1891-4025-B13B-AEE890F9B37F}"/>
    <dgm:cxn modelId="{1194560E-32AC-4579-AC51-D7CC22168A7D}" type="presOf" srcId="{FBAF7246-AF71-4B06-992E-8EF383C4E408}" destId="{50DD8845-70F1-4B17-BFEC-9AA35C841B96}" srcOrd="0" destOrd="0" presId="urn:microsoft.com/office/officeart/2005/8/layout/list1"/>
    <dgm:cxn modelId="{DA5CA0BB-93EA-4D52-8B9E-D9C18489BEE2}" type="presOf" srcId="{A6679050-6C8E-4BA2-979B-F57CA3926C65}" destId="{8F2706F3-3DAC-4A9A-A5D4-98EA82CE4242}" srcOrd="0" destOrd="0" presId="urn:microsoft.com/office/officeart/2005/8/layout/list1"/>
    <dgm:cxn modelId="{DE64DA30-F0F7-4070-A76A-816B573528FF}" type="presOf" srcId="{43C1A697-EE7D-479F-9F49-8B7EC7635F77}" destId="{7D4F5ACB-98B1-4008-922A-68A5785F92A9}" srcOrd="0" destOrd="0" presId="urn:microsoft.com/office/officeart/2005/8/layout/list1"/>
    <dgm:cxn modelId="{615FF24A-5337-4D96-B168-243F78AF9FDE}" type="presParOf" srcId="{2FE03DF6-13AB-4C9F-8564-744A7134AF3C}" destId="{60DD6295-A8C9-418C-A41C-06CABE655C93}" srcOrd="0" destOrd="0" presId="urn:microsoft.com/office/officeart/2005/8/layout/list1"/>
    <dgm:cxn modelId="{20BC2F77-ABBB-4BCA-9B5D-455694EECAD7}" type="presParOf" srcId="{60DD6295-A8C9-418C-A41C-06CABE655C93}" destId="{23BE61B9-224D-47FE-84E7-EB2E04AC5A43}" srcOrd="0" destOrd="0" presId="urn:microsoft.com/office/officeart/2005/8/layout/list1"/>
    <dgm:cxn modelId="{D861D3C3-22F8-481D-B02A-75F55ED4FA42}" type="presParOf" srcId="{60DD6295-A8C9-418C-A41C-06CABE655C93}" destId="{096DF387-5224-4731-9E5D-0ABAA05488EB}" srcOrd="1" destOrd="0" presId="urn:microsoft.com/office/officeart/2005/8/layout/list1"/>
    <dgm:cxn modelId="{B1DAA3C1-8BEC-4A86-AE3B-561DCC1C1FD5}" type="presParOf" srcId="{2FE03DF6-13AB-4C9F-8564-744A7134AF3C}" destId="{D3DF9AA4-2A8C-4902-89C6-6196AF9D9988}" srcOrd="1" destOrd="0" presId="urn:microsoft.com/office/officeart/2005/8/layout/list1"/>
    <dgm:cxn modelId="{3459696F-DDD6-465A-A7C7-449183C9816F}" type="presParOf" srcId="{2FE03DF6-13AB-4C9F-8564-744A7134AF3C}" destId="{60A9463D-1284-4BB4-BEE8-BA79211BF6EF}" srcOrd="2" destOrd="0" presId="urn:microsoft.com/office/officeart/2005/8/layout/list1"/>
    <dgm:cxn modelId="{3DC89207-CEB3-4379-B245-193B97B6A391}" type="presParOf" srcId="{2FE03DF6-13AB-4C9F-8564-744A7134AF3C}" destId="{47FF6FF1-DBC0-4916-B309-4C321710A578}" srcOrd="3" destOrd="0" presId="urn:microsoft.com/office/officeart/2005/8/layout/list1"/>
    <dgm:cxn modelId="{91EA42B5-E136-4FAA-B2AE-2E8E08B614A7}" type="presParOf" srcId="{2FE03DF6-13AB-4C9F-8564-744A7134AF3C}" destId="{95BCD7AB-945A-4338-AD20-4A826065C625}" srcOrd="4" destOrd="0" presId="urn:microsoft.com/office/officeart/2005/8/layout/list1"/>
    <dgm:cxn modelId="{C9615B37-2DC0-40E0-AB49-1B42E054CB47}" type="presParOf" srcId="{95BCD7AB-945A-4338-AD20-4A826065C625}" destId="{50DD8845-70F1-4B17-BFEC-9AA35C841B96}" srcOrd="0" destOrd="0" presId="urn:microsoft.com/office/officeart/2005/8/layout/list1"/>
    <dgm:cxn modelId="{35AD99AA-9D10-4677-B4D3-BD35145F811F}" type="presParOf" srcId="{95BCD7AB-945A-4338-AD20-4A826065C625}" destId="{7D9ECA2D-9DF0-438C-8D5D-2616060147F8}" srcOrd="1" destOrd="0" presId="urn:microsoft.com/office/officeart/2005/8/layout/list1"/>
    <dgm:cxn modelId="{5C0917C7-55DC-4CB2-854C-CA83ED56B600}" type="presParOf" srcId="{2FE03DF6-13AB-4C9F-8564-744A7134AF3C}" destId="{74624188-8E8F-46F4-9D64-6BB795AA24D1}" srcOrd="5" destOrd="0" presId="urn:microsoft.com/office/officeart/2005/8/layout/list1"/>
    <dgm:cxn modelId="{478399A0-FE5D-498B-96C7-313258C01522}" type="presParOf" srcId="{2FE03DF6-13AB-4C9F-8564-744A7134AF3C}" destId="{61700880-BD54-46CE-93A4-7F215CA8F466}" srcOrd="6" destOrd="0" presId="urn:microsoft.com/office/officeart/2005/8/layout/list1"/>
    <dgm:cxn modelId="{E8F82EF8-6FD9-4BD5-A80C-36AE5310CD11}" type="presParOf" srcId="{2FE03DF6-13AB-4C9F-8564-744A7134AF3C}" destId="{C1B51B69-AE4A-468B-886E-141DEABA7809}" srcOrd="7" destOrd="0" presId="urn:microsoft.com/office/officeart/2005/8/layout/list1"/>
    <dgm:cxn modelId="{A7DF1CD2-9B22-478A-B532-E08A43707036}" type="presParOf" srcId="{2FE03DF6-13AB-4C9F-8564-744A7134AF3C}" destId="{00BE7AA5-63CC-46F1-9FE3-16A0D8F0C235}" srcOrd="8" destOrd="0" presId="urn:microsoft.com/office/officeart/2005/8/layout/list1"/>
    <dgm:cxn modelId="{5D4F6692-EFE0-4D80-ABCC-966937780FD9}" type="presParOf" srcId="{00BE7AA5-63CC-46F1-9FE3-16A0D8F0C235}" destId="{1961F091-B293-43C1-8735-E8221635B8B4}" srcOrd="0" destOrd="0" presId="urn:microsoft.com/office/officeart/2005/8/layout/list1"/>
    <dgm:cxn modelId="{DF424DF1-4A6B-4677-B0F9-97225B7E3E38}" type="presParOf" srcId="{00BE7AA5-63CC-46F1-9FE3-16A0D8F0C235}" destId="{C3EA4CB6-22C8-4495-9D31-B2ED50E19941}" srcOrd="1" destOrd="0" presId="urn:microsoft.com/office/officeart/2005/8/layout/list1"/>
    <dgm:cxn modelId="{14D42AD6-38B3-4745-BB4A-E8B34A435B0F}" type="presParOf" srcId="{2FE03DF6-13AB-4C9F-8564-744A7134AF3C}" destId="{18552ECA-40E0-4302-9459-C49A9414AC42}" srcOrd="9" destOrd="0" presId="urn:microsoft.com/office/officeart/2005/8/layout/list1"/>
    <dgm:cxn modelId="{D0BF06DE-6FBE-4413-9072-BDB0931A069D}" type="presParOf" srcId="{2FE03DF6-13AB-4C9F-8564-744A7134AF3C}" destId="{9D48DB2D-7ED9-4BC2-8287-404E7F9F9F37}" srcOrd="10" destOrd="0" presId="urn:microsoft.com/office/officeart/2005/8/layout/list1"/>
    <dgm:cxn modelId="{9B3DFE9B-F869-4C55-89D1-E74CA1D58916}" type="presParOf" srcId="{2FE03DF6-13AB-4C9F-8564-744A7134AF3C}" destId="{CF6A6098-4EB4-4C89-BA19-89CB4F633A28}" srcOrd="11" destOrd="0" presId="urn:microsoft.com/office/officeart/2005/8/layout/list1"/>
    <dgm:cxn modelId="{5974C453-21FB-40B9-A4A1-F45512614EC2}" type="presParOf" srcId="{2FE03DF6-13AB-4C9F-8564-744A7134AF3C}" destId="{AD20DD68-23ED-4153-8100-C9549778FE42}" srcOrd="12" destOrd="0" presId="urn:microsoft.com/office/officeart/2005/8/layout/list1"/>
    <dgm:cxn modelId="{E2C21267-8F44-4AF8-98A3-96DB79AD1723}" type="presParOf" srcId="{AD20DD68-23ED-4153-8100-C9549778FE42}" destId="{8F2706F3-3DAC-4A9A-A5D4-98EA82CE4242}" srcOrd="0" destOrd="0" presId="urn:microsoft.com/office/officeart/2005/8/layout/list1"/>
    <dgm:cxn modelId="{D071ECFD-0E72-44CE-BD87-64F014BA8F07}" type="presParOf" srcId="{AD20DD68-23ED-4153-8100-C9549778FE42}" destId="{DB5BB63E-BD97-4EA1-86A4-0A504063C277}" srcOrd="1" destOrd="0" presId="urn:microsoft.com/office/officeart/2005/8/layout/list1"/>
    <dgm:cxn modelId="{C514C88C-6C0F-432B-8599-54C703C8C97E}" type="presParOf" srcId="{2FE03DF6-13AB-4C9F-8564-744A7134AF3C}" destId="{7EBA547E-51D9-4C0E-8122-269A488093CC}" srcOrd="13" destOrd="0" presId="urn:microsoft.com/office/officeart/2005/8/layout/list1"/>
    <dgm:cxn modelId="{36874D32-657C-4A00-9232-1D1986F28302}" type="presParOf" srcId="{2FE03DF6-13AB-4C9F-8564-744A7134AF3C}" destId="{500830CD-34CA-4AE0-8648-716B2D4AACF4}" srcOrd="14" destOrd="0" presId="urn:microsoft.com/office/officeart/2005/8/layout/list1"/>
    <dgm:cxn modelId="{1B679BCC-FFC0-4A4B-936E-8C44545A394F}" type="presParOf" srcId="{2FE03DF6-13AB-4C9F-8564-744A7134AF3C}" destId="{64C112ED-E8AB-402C-BF90-D47E6EAD226E}" srcOrd="15" destOrd="0" presId="urn:microsoft.com/office/officeart/2005/8/layout/list1"/>
    <dgm:cxn modelId="{C5E3FC6D-A9F5-40BC-A40D-F2B3ABADA502}" type="presParOf" srcId="{2FE03DF6-13AB-4C9F-8564-744A7134AF3C}" destId="{A4E96980-8C5D-4D86-8889-9703D5D8C068}" srcOrd="16" destOrd="0" presId="urn:microsoft.com/office/officeart/2005/8/layout/list1"/>
    <dgm:cxn modelId="{9D311A8C-8FE5-47E5-95DE-3252E8119E96}" type="presParOf" srcId="{A4E96980-8C5D-4D86-8889-9703D5D8C068}" destId="{7D4F5ACB-98B1-4008-922A-68A5785F92A9}" srcOrd="0" destOrd="0" presId="urn:microsoft.com/office/officeart/2005/8/layout/list1"/>
    <dgm:cxn modelId="{6B1FCA9C-6B29-4CAE-B2BE-0E5B65F136B2}" type="presParOf" srcId="{A4E96980-8C5D-4D86-8889-9703D5D8C068}" destId="{CEE125B4-4D2B-4887-9E3C-366AE74A0FA9}" srcOrd="1" destOrd="0" presId="urn:microsoft.com/office/officeart/2005/8/layout/list1"/>
    <dgm:cxn modelId="{063FF060-AD47-4204-B661-F696E26F8021}" type="presParOf" srcId="{2FE03DF6-13AB-4C9F-8564-744A7134AF3C}" destId="{AC03C408-1FAF-4138-95AB-A48B2942636F}" srcOrd="17" destOrd="0" presId="urn:microsoft.com/office/officeart/2005/8/layout/list1"/>
    <dgm:cxn modelId="{95AFC405-4591-427F-9D75-1DC9BC28AC23}" type="presParOf" srcId="{2FE03DF6-13AB-4C9F-8564-744A7134AF3C}" destId="{16C536B3-01A8-4C9C-A2CB-8926F5A071D3}" srcOrd="18" destOrd="0" presId="urn:microsoft.com/office/officeart/2005/8/layout/list1"/>
    <dgm:cxn modelId="{05A98C26-EEE5-415A-811B-5D1E354B13EF}" type="presParOf" srcId="{2FE03DF6-13AB-4C9F-8564-744A7134AF3C}" destId="{5BF00ED2-F0F1-430C-BE23-FB9DAA7EF14D}" srcOrd="19" destOrd="0" presId="urn:microsoft.com/office/officeart/2005/8/layout/list1"/>
    <dgm:cxn modelId="{6493ABA1-0EE6-44ED-9CD3-DC2B003DA0E1}" type="presParOf" srcId="{2FE03DF6-13AB-4C9F-8564-744A7134AF3C}" destId="{1D169090-D7FA-41CB-91A7-6C64603DB064}" srcOrd="20" destOrd="0" presId="urn:microsoft.com/office/officeart/2005/8/layout/list1"/>
    <dgm:cxn modelId="{FB527E00-EC85-43BA-9E93-2EEB8578E677}" type="presParOf" srcId="{1D169090-D7FA-41CB-91A7-6C64603DB064}" destId="{C2CEEDDA-DA4C-460D-A45F-63128163C88F}" srcOrd="0" destOrd="0" presId="urn:microsoft.com/office/officeart/2005/8/layout/list1"/>
    <dgm:cxn modelId="{E1BD489F-E39B-4235-8A2C-C07B0E892D2F}" type="presParOf" srcId="{1D169090-D7FA-41CB-91A7-6C64603DB064}" destId="{8E656D5F-3750-438E-AA6C-1B820A566E07}" srcOrd="1" destOrd="0" presId="urn:microsoft.com/office/officeart/2005/8/layout/list1"/>
    <dgm:cxn modelId="{14817140-2878-4B86-BCB3-3B32068E772C}" type="presParOf" srcId="{2FE03DF6-13AB-4C9F-8564-744A7134AF3C}" destId="{8CE1850E-9A46-4A64-882B-D35B79677A26}" srcOrd="21" destOrd="0" presId="urn:microsoft.com/office/officeart/2005/8/layout/list1"/>
    <dgm:cxn modelId="{41BA8ABF-7FA3-4B33-B871-CC3858E23812}" type="presParOf" srcId="{2FE03DF6-13AB-4C9F-8564-744A7134AF3C}" destId="{8665190F-4F58-4B09-8A43-357C76BA1AC3}" srcOrd="22" destOrd="0" presId="urn:microsoft.com/office/officeart/2005/8/layout/list1"/>
    <dgm:cxn modelId="{0AD0029F-0FC8-4606-871B-26F005A7AF5C}" type="presParOf" srcId="{2FE03DF6-13AB-4C9F-8564-744A7134AF3C}" destId="{720648EB-6057-421E-B88D-87A1532AD5B9}" srcOrd="23" destOrd="0" presId="urn:microsoft.com/office/officeart/2005/8/layout/list1"/>
    <dgm:cxn modelId="{DEF23CFB-B060-431F-AB90-EC9916D1ACA4}" type="presParOf" srcId="{2FE03DF6-13AB-4C9F-8564-744A7134AF3C}" destId="{D43010FC-8858-4CFE-B5A2-4BDFEA8B993B}" srcOrd="24" destOrd="0" presId="urn:microsoft.com/office/officeart/2005/8/layout/list1"/>
    <dgm:cxn modelId="{4C79B568-0A7E-456C-B301-2105C92648A3}" type="presParOf" srcId="{D43010FC-8858-4CFE-B5A2-4BDFEA8B993B}" destId="{54D335F6-9A60-4AEC-870A-B5653EBBC414}" srcOrd="0" destOrd="0" presId="urn:microsoft.com/office/officeart/2005/8/layout/list1"/>
    <dgm:cxn modelId="{F616EBF8-82D2-463A-A9EA-A4E884F29DDA}" type="presParOf" srcId="{D43010FC-8858-4CFE-B5A2-4BDFEA8B993B}" destId="{7BA68378-0D70-4C58-AEDA-0437F250D2B6}" srcOrd="1" destOrd="0" presId="urn:microsoft.com/office/officeart/2005/8/layout/list1"/>
    <dgm:cxn modelId="{BA386D1F-56E4-48A8-A6EF-14EC893F6DA8}" type="presParOf" srcId="{2FE03DF6-13AB-4C9F-8564-744A7134AF3C}" destId="{2356B400-C11A-443F-8E85-CB0E3F1BCA0E}" srcOrd="25" destOrd="0" presId="urn:microsoft.com/office/officeart/2005/8/layout/list1"/>
    <dgm:cxn modelId="{13382A13-C80F-4862-86BC-D1144014F829}" type="presParOf" srcId="{2FE03DF6-13AB-4C9F-8564-744A7134AF3C}" destId="{9C8F619F-F01B-4853-9784-F9681A706C92}" srcOrd="26" destOrd="0" presId="urn:microsoft.com/office/officeart/2005/8/layout/list1"/>
    <dgm:cxn modelId="{6FBCAB06-1C9E-4EA1-B1E7-19432631C2A2}" type="presParOf" srcId="{2FE03DF6-13AB-4C9F-8564-744A7134AF3C}" destId="{47A1F091-CDD7-48D5-85EA-A47629CF7250}" srcOrd="27" destOrd="0" presId="urn:microsoft.com/office/officeart/2005/8/layout/list1"/>
    <dgm:cxn modelId="{FF4A9895-E0ED-4D03-A836-FE7410F37CA1}" type="presParOf" srcId="{2FE03DF6-13AB-4C9F-8564-744A7134AF3C}" destId="{D1B1C026-E798-4898-95FA-8655BBF28D03}" srcOrd="28" destOrd="0" presId="urn:microsoft.com/office/officeart/2005/8/layout/list1"/>
    <dgm:cxn modelId="{B68B7F95-0574-469B-9B24-75F7E954BED0}" type="presParOf" srcId="{D1B1C026-E798-4898-95FA-8655BBF28D03}" destId="{B9C3DA5A-1F5B-4E97-B520-024438F18636}" srcOrd="0" destOrd="0" presId="urn:microsoft.com/office/officeart/2005/8/layout/list1"/>
    <dgm:cxn modelId="{C7A5B427-913B-4DFA-8AE8-4A8153E91F89}" type="presParOf" srcId="{D1B1C026-E798-4898-95FA-8655BBF28D03}" destId="{2898A1BE-8DE4-4E06-867B-F0882B88A4C8}" srcOrd="1" destOrd="0" presId="urn:microsoft.com/office/officeart/2005/8/layout/list1"/>
    <dgm:cxn modelId="{538C220B-14DF-4218-A382-6AA94418227A}" type="presParOf" srcId="{2FE03DF6-13AB-4C9F-8564-744A7134AF3C}" destId="{DB8D543E-C0C9-4A0F-B2B3-0089E93C8332}" srcOrd="29" destOrd="0" presId="urn:microsoft.com/office/officeart/2005/8/layout/list1"/>
    <dgm:cxn modelId="{226DA0AC-83C5-41C0-B36E-19E826553E93}" type="presParOf" srcId="{2FE03DF6-13AB-4C9F-8564-744A7134AF3C}" destId="{92E822F5-732F-4D30-BBA0-543B250A5438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463D-1284-4BB4-BEE8-BA79211BF6EF}">
      <dsp:nvSpPr>
        <dsp:cNvPr id="0" name=""/>
        <dsp:cNvSpPr/>
      </dsp:nvSpPr>
      <dsp:spPr>
        <a:xfrm>
          <a:off x="0" y="409047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DF387-5224-4731-9E5D-0ABAA05488EB}">
      <dsp:nvSpPr>
        <dsp:cNvPr id="0" name=""/>
        <dsp:cNvSpPr/>
      </dsp:nvSpPr>
      <dsp:spPr>
        <a:xfrm>
          <a:off x="361950" y="158939"/>
          <a:ext cx="5067300" cy="4419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Phylum Porifera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83526" y="180515"/>
        <a:ext cx="5024148" cy="398835"/>
      </dsp:txXfrm>
    </dsp:sp>
    <dsp:sp modelId="{61700880-BD54-46CE-93A4-7F215CA8F466}">
      <dsp:nvSpPr>
        <dsp:cNvPr id="0" name=""/>
        <dsp:cNvSpPr/>
      </dsp:nvSpPr>
      <dsp:spPr>
        <a:xfrm>
          <a:off x="0" y="998727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2315366"/>
              <a:satOff val="4762"/>
              <a:lumOff val="-3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ECA2D-9DF0-438C-8D5D-2616060147F8}">
      <dsp:nvSpPr>
        <dsp:cNvPr id="0" name=""/>
        <dsp:cNvSpPr/>
      </dsp:nvSpPr>
      <dsp:spPr>
        <a:xfrm>
          <a:off x="361950" y="806847"/>
          <a:ext cx="5067300" cy="383760"/>
        </a:xfrm>
        <a:prstGeom prst="roundRect">
          <a:avLst/>
        </a:prstGeom>
        <a:solidFill>
          <a:schemeClr val="accent2">
            <a:hueOff val="-2315366"/>
            <a:satOff val="4762"/>
            <a:lumOff val="-36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Phylum Cnidaria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80684" y="825581"/>
        <a:ext cx="5029832" cy="346292"/>
      </dsp:txXfrm>
    </dsp:sp>
    <dsp:sp modelId="{9D48DB2D-7ED9-4BC2-8287-404E7F9F9F37}">
      <dsp:nvSpPr>
        <dsp:cNvPr id="0" name=""/>
        <dsp:cNvSpPr/>
      </dsp:nvSpPr>
      <dsp:spPr>
        <a:xfrm>
          <a:off x="0" y="1588407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4630732"/>
              <a:satOff val="9524"/>
              <a:lumOff val="-7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EA4CB6-22C8-4495-9D31-B2ED50E19941}">
      <dsp:nvSpPr>
        <dsp:cNvPr id="0" name=""/>
        <dsp:cNvSpPr/>
      </dsp:nvSpPr>
      <dsp:spPr>
        <a:xfrm>
          <a:off x="361950" y="1396527"/>
          <a:ext cx="5067300" cy="383760"/>
        </a:xfrm>
        <a:prstGeom prst="roundRect">
          <a:avLst/>
        </a:prstGeom>
        <a:solidFill>
          <a:schemeClr val="accent2">
            <a:hueOff val="-4630732"/>
            <a:satOff val="9524"/>
            <a:lumOff val="-72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Phylum Platyhelminthes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80684" y="1415261"/>
        <a:ext cx="5029832" cy="346292"/>
      </dsp:txXfrm>
    </dsp:sp>
    <dsp:sp modelId="{500830CD-34CA-4AE0-8648-716B2D4AACF4}">
      <dsp:nvSpPr>
        <dsp:cNvPr id="0" name=""/>
        <dsp:cNvSpPr/>
      </dsp:nvSpPr>
      <dsp:spPr>
        <a:xfrm>
          <a:off x="0" y="2178087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6946097"/>
              <a:satOff val="14286"/>
              <a:lumOff val="-1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BB63E-BD97-4EA1-86A4-0A504063C277}">
      <dsp:nvSpPr>
        <dsp:cNvPr id="0" name=""/>
        <dsp:cNvSpPr/>
      </dsp:nvSpPr>
      <dsp:spPr>
        <a:xfrm>
          <a:off x="361950" y="1986207"/>
          <a:ext cx="5067300" cy="383760"/>
        </a:xfrm>
        <a:prstGeom prst="roundRect">
          <a:avLst/>
        </a:prstGeom>
        <a:solidFill>
          <a:schemeClr val="accent2">
            <a:hueOff val="-6946097"/>
            <a:satOff val="14286"/>
            <a:lumOff val="-109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Phylum Annelida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80684" y="2004941"/>
        <a:ext cx="5029832" cy="346292"/>
      </dsp:txXfrm>
    </dsp:sp>
    <dsp:sp modelId="{16C536B3-01A8-4C9C-A2CB-8926F5A071D3}">
      <dsp:nvSpPr>
        <dsp:cNvPr id="0" name=""/>
        <dsp:cNvSpPr/>
      </dsp:nvSpPr>
      <dsp:spPr>
        <a:xfrm>
          <a:off x="0" y="2767767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9261464"/>
              <a:satOff val="19048"/>
              <a:lumOff val="-1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125B4-4D2B-4887-9E3C-366AE74A0FA9}">
      <dsp:nvSpPr>
        <dsp:cNvPr id="0" name=""/>
        <dsp:cNvSpPr/>
      </dsp:nvSpPr>
      <dsp:spPr>
        <a:xfrm>
          <a:off x="361950" y="2575887"/>
          <a:ext cx="5067300" cy="383760"/>
        </a:xfrm>
        <a:prstGeom prst="roundRect">
          <a:avLst/>
        </a:prstGeom>
        <a:solidFill>
          <a:schemeClr val="accent2">
            <a:hueOff val="-9261464"/>
            <a:satOff val="19048"/>
            <a:lumOff val="-145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Phylum Arthropoda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80684" y="2594621"/>
        <a:ext cx="5029832" cy="346292"/>
      </dsp:txXfrm>
    </dsp:sp>
    <dsp:sp modelId="{8665190F-4F58-4B09-8A43-357C76BA1AC3}">
      <dsp:nvSpPr>
        <dsp:cNvPr id="0" name=""/>
        <dsp:cNvSpPr/>
      </dsp:nvSpPr>
      <dsp:spPr>
        <a:xfrm>
          <a:off x="0" y="3357447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11576830"/>
              <a:satOff val="23810"/>
              <a:lumOff val="-18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56D5F-3750-438E-AA6C-1B820A566E07}">
      <dsp:nvSpPr>
        <dsp:cNvPr id="0" name=""/>
        <dsp:cNvSpPr/>
      </dsp:nvSpPr>
      <dsp:spPr>
        <a:xfrm>
          <a:off x="361950" y="3165567"/>
          <a:ext cx="5067300" cy="383760"/>
        </a:xfrm>
        <a:prstGeom prst="roundRect">
          <a:avLst/>
        </a:prstGeom>
        <a:solidFill>
          <a:schemeClr val="accent2">
            <a:hueOff val="-11576830"/>
            <a:satOff val="23810"/>
            <a:lumOff val="-182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Phylum Chordata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80684" y="3184301"/>
        <a:ext cx="5029832" cy="346292"/>
      </dsp:txXfrm>
    </dsp:sp>
    <dsp:sp modelId="{9C8F619F-F01B-4853-9784-F9681A706C92}">
      <dsp:nvSpPr>
        <dsp:cNvPr id="0" name=""/>
        <dsp:cNvSpPr/>
      </dsp:nvSpPr>
      <dsp:spPr>
        <a:xfrm>
          <a:off x="0" y="4181604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13892195"/>
              <a:satOff val="28572"/>
              <a:lumOff val="-2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68378-0D70-4C58-AEDA-0437F250D2B6}">
      <dsp:nvSpPr>
        <dsp:cNvPr id="0" name=""/>
        <dsp:cNvSpPr/>
      </dsp:nvSpPr>
      <dsp:spPr>
        <a:xfrm>
          <a:off x="361950" y="3755247"/>
          <a:ext cx="5067300" cy="618237"/>
        </a:xfrm>
        <a:prstGeom prst="roundRect">
          <a:avLst/>
        </a:prstGeom>
        <a:solidFill>
          <a:schemeClr val="accent2">
            <a:hueOff val="-13892195"/>
            <a:satOff val="28572"/>
            <a:lumOff val="-218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latin typeface="Calibri" pitchFamily="34" charset="0"/>
            </a:rPr>
            <a:t>Relationship between Body Plan and Modes of Living</a:t>
          </a:r>
          <a:endParaRPr lang="en-US" sz="2000" b="1" kern="1200" baseline="0" dirty="0">
            <a:latin typeface="Calibri" pitchFamily="34" charset="0"/>
          </a:endParaRPr>
        </a:p>
      </dsp:txBody>
      <dsp:txXfrm>
        <a:off x="392130" y="3785427"/>
        <a:ext cx="5006940" cy="557877"/>
      </dsp:txXfrm>
    </dsp:sp>
    <dsp:sp modelId="{92E822F5-732F-4D30-BBA0-543B250A5438}">
      <dsp:nvSpPr>
        <dsp:cNvPr id="0" name=""/>
        <dsp:cNvSpPr/>
      </dsp:nvSpPr>
      <dsp:spPr>
        <a:xfrm>
          <a:off x="0" y="4902396"/>
          <a:ext cx="7239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8A1BE-8DE4-4E06-867B-F0882B88A4C8}">
      <dsp:nvSpPr>
        <dsp:cNvPr id="0" name=""/>
        <dsp:cNvSpPr/>
      </dsp:nvSpPr>
      <dsp:spPr>
        <a:xfrm>
          <a:off x="361950" y="4579404"/>
          <a:ext cx="5067300" cy="514871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itchFamily="34" charset="0"/>
            </a:rPr>
            <a:t>Role of invertebrates in agriculture &amp; ecosystems</a:t>
          </a:r>
          <a:endParaRPr lang="en-US" sz="2000" b="1" kern="1200" baseline="0" dirty="0">
            <a:solidFill>
              <a:schemeClr val="bg1"/>
            </a:solidFill>
            <a:latin typeface="Calibri" pitchFamily="34" charset="0"/>
          </a:endParaRPr>
        </a:p>
      </dsp:txBody>
      <dsp:txXfrm>
        <a:off x="387084" y="4604538"/>
        <a:ext cx="5017032" cy="46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E15390-CAC2-4507-A6EA-EF62D221A0C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8A9F39-F267-482F-9A04-BEE42FCD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89098" y="762000"/>
            <a:ext cx="3429000" cy="2438400"/>
          </a:xfrm>
        </p:spPr>
        <p:txBody>
          <a:bodyPr>
            <a:normAutofit fontScale="90000"/>
          </a:bodyPr>
          <a:lstStyle/>
          <a:p>
            <a:r>
              <a:rPr lang="en-MY" sz="4400" dirty="0" smtClean="0">
                <a:solidFill>
                  <a:srgbClr val="002060"/>
                </a:solidFill>
                <a:latin typeface="Calibri" pitchFamily="34" charset="0"/>
              </a:rPr>
              <a:t>Life sciences Grade 11 CAPS</a:t>
            </a:r>
            <a:r>
              <a:rPr lang="en-MY" dirty="0" smtClean="0">
                <a:solidFill>
                  <a:srgbClr val="002060"/>
                </a:solidFill>
              </a:rPr>
              <a:t/>
            </a:r>
            <a:br>
              <a:rPr lang="en-MY" dirty="0" smtClean="0">
                <a:solidFill>
                  <a:srgbClr val="002060"/>
                </a:solidFill>
              </a:rPr>
            </a:br>
            <a:r>
              <a:rPr lang="en-MY" sz="2200" dirty="0" smtClean="0">
                <a:solidFill>
                  <a:srgbClr val="002060"/>
                </a:solidFill>
                <a:latin typeface="Calibri" pitchFamily="34" charset="0"/>
              </a:rPr>
              <a:t>structured, clear, practical - Helping teachers unlock the power of NCS</a:t>
            </a:r>
            <a:endParaRPr lang="en-US" sz="22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KNOWLEDGE AREA:  Diversity, change and continuity</a:t>
            </a:r>
          </a:p>
          <a:p>
            <a:r>
              <a:rPr lang="en-US" sz="2000" b="1" dirty="0" smtClean="0">
                <a:latin typeface="Calibri" pitchFamily="34" charset="0"/>
              </a:rPr>
              <a:t>TOPIC 1: Biodiversity of Animals</a:t>
            </a:r>
          </a:p>
          <a:p>
            <a:endParaRPr lang="en-US" dirty="0"/>
          </a:p>
        </p:txBody>
      </p:sp>
      <p:pic>
        <p:nvPicPr>
          <p:cNvPr id="15" name="Picture Placeholder 14" descr="image90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701" b="4701"/>
          <a:stretch>
            <a:fillRect/>
          </a:stretch>
        </p:blipFill>
        <p:spPr/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31242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86400"/>
            <a:ext cx="156184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5029200" y="4953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Diversity of Animals</a:t>
            </a:r>
            <a:endParaRPr lang="en-US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CNIDARIA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HABIT AND HABITAT: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latin typeface="Calibri" pitchFamily="34" charset="0"/>
              </a:rPr>
              <a:t>These are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aquatic animals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r>
              <a:rPr lang="en-US" sz="2400" dirty="0" smtClean="0">
                <a:latin typeface="Calibri" pitchFamily="34" charset="0"/>
              </a:rPr>
              <a:t>They are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mainly marine </a:t>
            </a:r>
            <a:r>
              <a:rPr lang="en-US" sz="2400" dirty="0" smtClean="0">
                <a:latin typeface="Calibri" pitchFamily="34" charset="0"/>
              </a:rPr>
              <a:t>but some do occur in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fresh water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r>
              <a:rPr lang="en-US" sz="2400" dirty="0" smtClean="0">
                <a:latin typeface="Calibri" pitchFamily="34" charset="0"/>
              </a:rPr>
              <a:t>Some organisms belonging to this phylum are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sedentary  for their entire lifecycle </a:t>
            </a:r>
            <a:r>
              <a:rPr lang="en-US" sz="2400" dirty="0" smtClean="0">
                <a:latin typeface="Calibri" pitchFamily="34" charset="0"/>
              </a:rPr>
              <a:t>for example the sea anemone and hydra.</a:t>
            </a:r>
          </a:p>
          <a:p>
            <a:r>
              <a:rPr lang="en-US" sz="2400" dirty="0" smtClean="0">
                <a:latin typeface="Calibri" pitchFamily="34" charset="0"/>
              </a:rPr>
              <a:t>Others are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free swimming for their entire lifecycle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r>
              <a:rPr lang="en-US" sz="2400" dirty="0" smtClean="0">
                <a:latin typeface="Calibri" pitchFamily="34" charset="0"/>
              </a:rPr>
              <a:t>Still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some species </a:t>
            </a:r>
            <a:r>
              <a:rPr lang="en-US" sz="2400" dirty="0" smtClean="0">
                <a:latin typeface="Calibri" pitchFamily="34" charset="0"/>
              </a:rPr>
              <a:t>live a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part of their lifecycle </a:t>
            </a:r>
            <a:r>
              <a:rPr lang="en-US" sz="2400" dirty="0" smtClean="0">
                <a:latin typeface="Calibri" pitchFamily="34" charset="0"/>
              </a:rPr>
              <a:t>as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sedentary</a:t>
            </a:r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and the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rest of their lifecycle as free-swimming</a:t>
            </a: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43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CNIDARIA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520440" cy="5059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STRUCTURE: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These organisms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radial symmetry</a:t>
            </a:r>
            <a:r>
              <a:rPr lang="en-US" dirty="0" smtClean="0">
                <a:latin typeface="Calibri" pitchFamily="34" charset="0"/>
              </a:rPr>
              <a:t>, whether they are free swimming or sedentary.</a:t>
            </a:r>
          </a:p>
          <a:p>
            <a:r>
              <a:rPr lang="en-US" dirty="0" smtClean="0">
                <a:latin typeface="Calibri" pitchFamily="34" charset="0"/>
              </a:rPr>
              <a:t>They have a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single digestive opening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It serves 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both the mouth and anus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digestive opening occurs on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 end of sedentary stage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on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underside of the free swimming stage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5" name="Content Placeholder 4" descr="medusa and pol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86200" y="2133600"/>
            <a:ext cx="4267200" cy="3429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CNIDARIA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</a:rPr>
              <a:t>All forms of cnidarians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diploblastic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have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outer ectoderm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an inner endoderm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layers are separated from each other by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non-cellular jelly-like layer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called the </a:t>
            </a:r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mesoglea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7" name="Content Placeholder 6" descr="hyd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40952"/>
          <a:stretch>
            <a:fillRect/>
          </a:stretch>
        </p:blipFill>
        <p:spPr>
          <a:xfrm>
            <a:off x="4572000" y="2209800"/>
            <a:ext cx="2362200" cy="2571750"/>
          </a:xfrm>
        </p:spPr>
      </p:pic>
      <p:sp>
        <p:nvSpPr>
          <p:cNvPr id="8" name="TextBox 7"/>
          <p:cNvSpPr txBox="1"/>
          <p:nvPr/>
        </p:nvSpPr>
        <p:spPr>
          <a:xfrm>
            <a:off x="4495800" y="4876800"/>
            <a:ext cx="3779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Diagram showing the diploblastic </a:t>
            </a:r>
          </a:p>
          <a:p>
            <a:r>
              <a:rPr lang="en-US" sz="2000" b="1" dirty="0" smtClean="0">
                <a:latin typeface="Calibri" pitchFamily="34" charset="0"/>
              </a:rPr>
              <a:t>condition of Cnidarians.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7089648" cy="594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CNIDARIA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52044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Calibri" pitchFamily="34" charset="0"/>
              </a:rPr>
              <a:t>The ectoderm and endoderm are made up of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many different types of cells</a:t>
            </a:r>
            <a:r>
              <a:rPr lang="en-US" sz="3400" dirty="0" smtClean="0">
                <a:latin typeface="Calibri" pitchFamily="34" charset="0"/>
              </a:rPr>
              <a:t>.</a:t>
            </a:r>
          </a:p>
          <a:p>
            <a:r>
              <a:rPr lang="en-US" sz="3400" dirty="0" smtClean="0">
                <a:latin typeface="Calibri" pitchFamily="34" charset="0"/>
              </a:rPr>
              <a:t>The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general function </a:t>
            </a:r>
            <a:r>
              <a:rPr lang="en-US" sz="3400" dirty="0" smtClean="0">
                <a:latin typeface="Calibri" pitchFamily="34" charset="0"/>
              </a:rPr>
              <a:t>of all the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ectodermal cells </a:t>
            </a:r>
            <a:r>
              <a:rPr lang="en-US" sz="3400" dirty="0" smtClean="0">
                <a:latin typeface="Calibri" pitchFamily="34" charset="0"/>
              </a:rPr>
              <a:t>is to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detect stimuli </a:t>
            </a:r>
            <a:r>
              <a:rPr lang="en-US" sz="3400" dirty="0" smtClean="0">
                <a:latin typeface="Calibri" pitchFamily="34" charset="0"/>
              </a:rPr>
              <a:t>such as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food or danger</a:t>
            </a:r>
            <a:r>
              <a:rPr lang="en-US" sz="3400" dirty="0" smtClean="0">
                <a:latin typeface="Calibri" pitchFamily="34" charset="0"/>
              </a:rPr>
              <a:t>.</a:t>
            </a:r>
          </a:p>
          <a:p>
            <a:r>
              <a:rPr lang="en-US" sz="3400" dirty="0" smtClean="0">
                <a:latin typeface="Calibri" pitchFamily="34" charset="0"/>
              </a:rPr>
              <a:t>The ectoderm also contains a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special type of cell</a:t>
            </a:r>
            <a:r>
              <a:rPr lang="en-US" sz="34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3400" dirty="0" smtClean="0">
                <a:latin typeface="Calibri" pitchFamily="34" charset="0"/>
              </a:rPr>
              <a:t>called the </a:t>
            </a:r>
            <a:r>
              <a:rPr lang="en-US" sz="3400" b="1" dirty="0" err="1" smtClean="0">
                <a:solidFill>
                  <a:srgbClr val="7030A0"/>
                </a:solidFill>
                <a:latin typeface="Calibri" pitchFamily="34" charset="0"/>
              </a:rPr>
              <a:t>cnidocytes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 or stinging cells</a:t>
            </a:r>
            <a:r>
              <a:rPr lang="en-US" sz="3400" dirty="0" smtClean="0">
                <a:latin typeface="Calibri" pitchFamily="34" charset="0"/>
              </a:rPr>
              <a:t>.</a:t>
            </a:r>
          </a:p>
          <a:p>
            <a:r>
              <a:rPr lang="en-US" sz="3400" dirty="0" smtClean="0">
                <a:latin typeface="Calibri" pitchFamily="34" charset="0"/>
              </a:rPr>
              <a:t>They are involved in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defence and the capture of prey</a:t>
            </a:r>
            <a:r>
              <a:rPr lang="en-US" sz="3400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6" name="Content Placeholder 5" descr="stinging ce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828800"/>
            <a:ext cx="3810000" cy="3657600"/>
          </a:xfrm>
        </p:spPr>
      </p:pic>
      <p:sp>
        <p:nvSpPr>
          <p:cNvPr id="7" name="TextBox 6"/>
          <p:cNvSpPr txBox="1"/>
          <p:nvPr/>
        </p:nvSpPr>
        <p:spPr>
          <a:xfrm>
            <a:off x="4876800" y="5715000"/>
            <a:ext cx="2935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Stinging cell or </a:t>
            </a:r>
            <a:r>
              <a:rPr lang="en-US" sz="2000" b="1" dirty="0" err="1" smtClean="0">
                <a:latin typeface="Calibri" pitchFamily="34" charset="0"/>
              </a:rPr>
              <a:t>cnidocytes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CNIDARIA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endodermal cells are involved in digestion and absorption of food.</a:t>
            </a:r>
          </a:p>
          <a:p>
            <a:r>
              <a:rPr lang="en-US" dirty="0" smtClean="0">
                <a:latin typeface="Calibri" pitchFamily="34" charset="0"/>
              </a:rPr>
              <a:t>These organisms do not have a body cavity.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Can you explain why we do not call them acoelomate?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alibri" pitchFamily="34" charset="0"/>
              </a:rPr>
              <a:t>Since the Cnidarians are diploblastic they cannot be called acoelomate because only the triploblastic organisms are considered to have coeloms.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The organisms belonging to this phylum are also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flatworms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is so because their bodies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dorso-ventrally flattened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means that they are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flattened from top to bottom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Some examples of organisms that are found in this phylum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 living planarians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parasitic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forms such as tapeworms.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5" name="Content Placeholder 4" descr="examples of flatworm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612440"/>
            <a:ext cx="3657600" cy="416928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HABIT AND HABITAT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r>
              <a:rPr lang="en-US" dirty="0" smtClean="0">
                <a:latin typeface="Calibri" pitchFamily="34" charset="0"/>
              </a:rPr>
              <a:t>These organisms can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 living or parasitic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Some 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 living forms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aquatic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may live in either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fresh water or marine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Other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 living organisms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terrestrial</a:t>
            </a:r>
            <a:r>
              <a:rPr lang="en-US" dirty="0" smtClean="0">
                <a:latin typeface="Calibri" pitchFamily="34" charset="0"/>
              </a:rPr>
              <a:t>, they live in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damp environments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parasitic forms </a:t>
            </a:r>
            <a:r>
              <a:rPr lang="en-US" dirty="0" smtClean="0">
                <a:latin typeface="Calibri" pitchFamily="34" charset="0"/>
              </a:rPr>
              <a:t>live 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in or on vertebrates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Some of the parasitic forms require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secondary host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secondary host </a:t>
            </a:r>
            <a:r>
              <a:rPr lang="en-US" dirty="0" smtClean="0">
                <a:latin typeface="Calibri" pitchFamily="34" charset="0"/>
              </a:rPr>
              <a:t>maybe either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vertebrate or invertebrate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STRUCTURE:</a:t>
            </a:r>
          </a:p>
          <a:p>
            <a:r>
              <a:rPr lang="en-US" dirty="0" smtClean="0">
                <a:latin typeface="Calibri" pitchFamily="34" charset="0"/>
              </a:rPr>
              <a:t>They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has led to all forms displaying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definite anterior and posterior ends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In most species there is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dorso-ventral differentiation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However in some species like the tapeworm both the sides look the same.</a:t>
            </a:r>
          </a:p>
          <a:p>
            <a:r>
              <a:rPr lang="en-US" dirty="0" smtClean="0">
                <a:latin typeface="Calibri" pitchFamily="34" charset="0"/>
              </a:rPr>
              <a:t>Since the show dorso-ventral differentiation and cephalisation they show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bilateral symmetry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They have only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one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digestive opening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r>
              <a:rPr lang="en-US" dirty="0" smtClean="0">
                <a:latin typeface="Calibri" pitchFamily="34" charset="0"/>
              </a:rPr>
              <a:t>Their tissue developed from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3 germ layers</a:t>
            </a:r>
            <a:r>
              <a:rPr lang="en-US" dirty="0" smtClean="0">
                <a:latin typeface="Calibri" pitchFamily="34" charset="0"/>
              </a:rPr>
              <a:t>, therefore they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triploblastic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 not have a coelom </a:t>
            </a:r>
            <a:r>
              <a:rPr lang="en-US" dirty="0" smtClean="0">
                <a:latin typeface="Calibri" pitchFamily="34" charset="0"/>
              </a:rPr>
              <a:t>within the mesoderm.  Therefore they are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acoelomate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free living flatworms have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digestive tracts with many branches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  </a:t>
            </a:r>
            <a:r>
              <a:rPr lang="en-US" dirty="0" smtClean="0">
                <a:latin typeface="Calibri" pitchFamily="34" charset="0"/>
              </a:rPr>
              <a:t>This makes it possible to carry food throughout the animal.</a:t>
            </a:r>
          </a:p>
          <a:p>
            <a:r>
              <a:rPr lang="en-US" dirty="0" smtClean="0">
                <a:latin typeface="Calibri" pitchFamily="34" charset="0"/>
              </a:rPr>
              <a:t>The parasitic flatworms have a very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poorly developed digestive tract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Summary of presentation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7239000" cy="5388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parasitic flatworms </a:t>
            </a:r>
            <a:r>
              <a:rPr lang="en-US" dirty="0" smtClean="0">
                <a:latin typeface="Calibri" pitchFamily="34" charset="0"/>
              </a:rPr>
              <a:t>have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hooks and suckers 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attach them firmly to the host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free living flatworms has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 need </a:t>
            </a:r>
            <a:r>
              <a:rPr lang="en-US" dirty="0" smtClean="0">
                <a:latin typeface="Calibri" pitchFamily="34" charset="0"/>
              </a:rPr>
              <a:t>for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transport system </a:t>
            </a:r>
            <a:r>
              <a:rPr lang="en-US" dirty="0" smtClean="0">
                <a:latin typeface="Calibri" pitchFamily="34" charset="0"/>
              </a:rPr>
              <a:t>because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food is carried to all parts of the body by the branched digestive tract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5" name="Content Placeholder 4" descr="hooks and sucker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62400" y="2514600"/>
            <a:ext cx="3786188" cy="2714625"/>
          </a:xfrm>
        </p:spPr>
      </p:pic>
      <p:cxnSp>
        <p:nvCxnSpPr>
          <p:cNvPr id="9" name="Straight Connector 8"/>
          <p:cNvCxnSpPr/>
          <p:nvPr/>
        </p:nvCxnSpPr>
        <p:spPr>
          <a:xfrm flipH="1">
            <a:off x="4419600" y="4495800"/>
            <a:ext cx="6096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6600" y="49530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5562600"/>
            <a:ext cx="977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Hooks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5791200"/>
            <a:ext cx="114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Suckers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6096001"/>
            <a:ext cx="4546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Hooks and suckers of parasitic </a:t>
            </a:r>
          </a:p>
          <a:p>
            <a:r>
              <a:rPr lang="en-US" sz="2400" b="1" dirty="0" smtClean="0">
                <a:latin typeface="Calibri" pitchFamily="34" charset="0"/>
              </a:rPr>
              <a:t>flatworm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parasitic flatworm does not need a transport system </a:t>
            </a:r>
            <a:r>
              <a:rPr lang="en-US" dirty="0" smtClean="0">
                <a:latin typeface="Calibri" pitchFamily="34" charset="0"/>
              </a:rPr>
              <a:t>because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it obtains food from the host throughout its body</a:t>
            </a:r>
            <a:r>
              <a:rPr lang="en-US" dirty="0" smtClean="0">
                <a:latin typeface="Calibri" pitchFamily="34" charset="0"/>
              </a:rPr>
              <a:t>, then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simple diffusion </a:t>
            </a:r>
            <a:r>
              <a:rPr lang="en-US" dirty="0" smtClean="0">
                <a:latin typeface="Calibri" pitchFamily="34" charset="0"/>
              </a:rPr>
              <a:t>is sufficient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transport substances </a:t>
            </a:r>
            <a:r>
              <a:rPr lang="en-US" dirty="0" smtClean="0">
                <a:latin typeface="Calibri" pitchFamily="34" charset="0"/>
              </a:rPr>
              <a:t>over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short distances</a:t>
            </a:r>
            <a:r>
              <a:rPr lang="en-US" dirty="0" smtClean="0">
                <a:latin typeface="Calibri" pitchFamily="34" charset="0"/>
              </a:rPr>
              <a:t> because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animal is flattened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flattened form </a:t>
            </a:r>
            <a:r>
              <a:rPr lang="en-US" dirty="0" smtClean="0">
                <a:latin typeface="Calibri" pitchFamily="34" charset="0"/>
              </a:rPr>
              <a:t>of the organism makes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diffusion</a:t>
            </a:r>
            <a:r>
              <a:rPr lang="en-US" dirty="0" smtClean="0">
                <a:latin typeface="Calibri" pitchFamily="34" charset="0"/>
              </a:rPr>
              <a:t>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adequate means of transport for gases</a:t>
            </a:r>
            <a:r>
              <a:rPr lang="en-US" dirty="0" smtClean="0">
                <a:latin typeface="Calibri" pitchFamily="34" charset="0"/>
              </a:rPr>
              <a:t>, because all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cells are in close contact with each other and the surface</a:t>
            </a:r>
            <a:r>
              <a:rPr lang="en-US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However the flatworms have a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simple excretory system </a:t>
            </a:r>
            <a:r>
              <a:rPr lang="en-US" dirty="0" smtClean="0">
                <a:latin typeface="Calibri" pitchFamily="34" charset="0"/>
              </a:rPr>
              <a:t>to get rid of metabolic waste.</a:t>
            </a:r>
          </a:p>
          <a:p>
            <a:r>
              <a:rPr lang="en-US" dirty="0" smtClean="0">
                <a:latin typeface="Calibri" pitchFamily="34" charset="0"/>
              </a:rPr>
              <a:t>This excretory system is made up of a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network of flame cells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protonephridia-flame-bulb-planaria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209800"/>
            <a:ext cx="2828925" cy="3243263"/>
          </a:xfrm>
        </p:spPr>
      </p:pic>
      <p:sp>
        <p:nvSpPr>
          <p:cNvPr id="7" name="TextBox 6"/>
          <p:cNvSpPr txBox="1"/>
          <p:nvPr/>
        </p:nvSpPr>
        <p:spPr>
          <a:xfrm>
            <a:off x="5410200" y="571500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Flame Bulb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annelida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These organisms are also referred to 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segmented worms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annelids are different from other worms because of their segments.</a:t>
            </a:r>
          </a:p>
          <a:p>
            <a:r>
              <a:rPr lang="en-US" dirty="0" smtClean="0">
                <a:latin typeface="Calibri" pitchFamily="34" charset="0"/>
              </a:rPr>
              <a:t>This phylum includes the marine bristle worms, leeches and earthworms.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8" name="Content Placeholder 7" descr="phylum-annelida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2437" y="2424906"/>
            <a:ext cx="3352800" cy="2876550"/>
          </a:xfrm>
        </p:spPr>
      </p:pic>
      <p:sp>
        <p:nvSpPr>
          <p:cNvPr id="9" name="TextBox 8"/>
          <p:cNvSpPr txBox="1"/>
          <p:nvPr/>
        </p:nvSpPr>
        <p:spPr>
          <a:xfrm>
            <a:off x="4267200" y="5791200"/>
            <a:ext cx="3883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A selection of organisms belonging</a:t>
            </a:r>
          </a:p>
          <a:p>
            <a:pPr algn="ctr"/>
            <a:r>
              <a:rPr lang="en-US" sz="2000" b="1" dirty="0" smtClean="0">
                <a:latin typeface="Calibri" pitchFamily="34" charset="0"/>
              </a:rPr>
              <a:t> to this phylum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annelida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HABITAT AND HABIT:</a:t>
            </a:r>
          </a:p>
          <a:p>
            <a:r>
              <a:rPr lang="en-US" dirty="0" smtClean="0">
                <a:latin typeface="Calibri" pitchFamily="34" charset="0"/>
              </a:rPr>
              <a:t>This phylum has both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aquatic and terrestrial </a:t>
            </a:r>
            <a:r>
              <a:rPr lang="en-US" dirty="0" smtClean="0">
                <a:latin typeface="Calibri" pitchFamily="34" charset="0"/>
              </a:rPr>
              <a:t>organisms.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aquatic organisms</a:t>
            </a:r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maybe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either fresh water or marine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terrestrial organisms (earthworms)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are found in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moist soil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Most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free-living</a:t>
            </a:r>
            <a:r>
              <a:rPr lang="en-US" dirty="0" smtClean="0">
                <a:latin typeface="Calibri" pitchFamily="34" charset="0"/>
              </a:rPr>
              <a:t>, while others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parasitic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parasites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found attached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to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outside of the host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they are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ecto-parasites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A good example is the leech that attaches itself to the outside of the host and suck their blood.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STRUCTURE:</a:t>
            </a:r>
          </a:p>
          <a:p>
            <a:r>
              <a:rPr lang="en-US" dirty="0" smtClean="0">
                <a:latin typeface="Calibri" pitchFamily="34" charset="0"/>
              </a:rPr>
              <a:t>All the organisms, whether they are parasitic or free living,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dorso-ventral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differentiation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they will all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bilaterally-symmetrical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are also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triploblastic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coelomate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Remember that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triploblastic</a:t>
            </a:r>
            <a:r>
              <a:rPr lang="en-US" dirty="0" smtClean="0">
                <a:latin typeface="Calibri" pitchFamily="34" charset="0"/>
              </a:rPr>
              <a:t> means that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tissues arose from 3 germ layers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epidermis, cuticle and nervous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system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arose 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ectoderm</a:t>
            </a:r>
            <a:r>
              <a:rPr lang="en-US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657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Calibri" pitchFamily="34" charset="0"/>
              </a:rPr>
              <a:t>The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gut wall </a:t>
            </a:r>
            <a:r>
              <a:rPr lang="en-US" sz="3400" dirty="0" smtClean="0">
                <a:latin typeface="Calibri" pitchFamily="34" charset="0"/>
              </a:rPr>
              <a:t>arose from the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endoderm</a:t>
            </a:r>
            <a:r>
              <a:rPr lang="en-US" sz="3400" dirty="0" smtClean="0">
                <a:latin typeface="Calibri" pitchFamily="34" charset="0"/>
              </a:rPr>
              <a:t>.</a:t>
            </a:r>
          </a:p>
          <a:p>
            <a:r>
              <a:rPr lang="en-US" sz="3400" dirty="0" smtClean="0">
                <a:latin typeface="Calibri" pitchFamily="34" charset="0"/>
              </a:rPr>
              <a:t>All other </a:t>
            </a:r>
            <a:r>
              <a:rPr lang="en-US" sz="3400" b="1" dirty="0" smtClean="0">
                <a:solidFill>
                  <a:srgbClr val="7030A0"/>
                </a:solidFill>
                <a:latin typeface="Calibri" pitchFamily="34" charset="0"/>
              </a:rPr>
              <a:t>tissues and organs such as the muscles, blood vessels and the excretory organs arose from the mesoderm</a:t>
            </a:r>
            <a:r>
              <a:rPr lang="en-US" sz="3400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sz="3800" dirty="0" smtClean="0">
                <a:latin typeface="Calibri" pitchFamily="34" charset="0"/>
              </a:rPr>
              <a:t>The presence of the </a:t>
            </a:r>
            <a:r>
              <a:rPr lang="en-US" sz="3800" b="1" dirty="0" smtClean="0">
                <a:solidFill>
                  <a:srgbClr val="7030A0"/>
                </a:solidFill>
                <a:latin typeface="Calibri" pitchFamily="34" charset="0"/>
              </a:rPr>
              <a:t>coelom</a:t>
            </a:r>
            <a:r>
              <a:rPr lang="en-US" sz="3800" dirty="0" smtClean="0">
                <a:latin typeface="Calibri" pitchFamily="34" charset="0"/>
              </a:rPr>
              <a:t> means that the </a:t>
            </a:r>
            <a:r>
              <a:rPr lang="en-US" sz="3800" b="1" dirty="0" smtClean="0">
                <a:solidFill>
                  <a:srgbClr val="7030A0"/>
                </a:solidFill>
                <a:latin typeface="Calibri" pitchFamily="34" charset="0"/>
              </a:rPr>
              <a:t>gut wall is too far away from the body wall</a:t>
            </a:r>
            <a:r>
              <a:rPr lang="en-US" sz="3800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5" name="Content Placeholder 4" descr="cross sec ear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29112" y="3153569"/>
            <a:ext cx="3219450" cy="141922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annelida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alibri" pitchFamily="34" charset="0"/>
              </a:rPr>
              <a:t>Therefore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diffusion</a:t>
            </a: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can no longer be used to transport gases, food and excretory waste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To overcome the problem of the transport of gases to and from the skin,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system has been developed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system transports the gases from the skin to the rest of the body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skin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the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gas exchange surface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system </a:t>
            </a:r>
            <a:r>
              <a:rPr lang="en-US" dirty="0" smtClean="0">
                <a:latin typeface="Calibri" pitchFamily="34" charset="0"/>
              </a:rPr>
              <a:t>is also used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transport food from the gut wall to the body wall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An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excretory system </a:t>
            </a:r>
            <a:r>
              <a:rPr lang="en-US" dirty="0" smtClean="0">
                <a:latin typeface="Calibri" pitchFamily="34" charset="0"/>
              </a:rPr>
              <a:t>was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evolved to transport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nitrogenous waste </a:t>
            </a:r>
            <a:r>
              <a:rPr lang="en-US" dirty="0" smtClean="0">
                <a:latin typeface="Calibri" pitchFamily="34" charset="0"/>
              </a:rPr>
              <a:t>from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internal organs to the body surface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The organisms have </a:t>
            </a:r>
            <a:r>
              <a:rPr lang="en-US" sz="4300" b="1" dirty="0" smtClean="0">
                <a:solidFill>
                  <a:srgbClr val="6600CC"/>
                </a:solidFill>
                <a:latin typeface="Calibri" pitchFamily="34" charset="0"/>
              </a:rPr>
              <a:t>2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digestive openings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are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mouth and anus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Such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gut</a:t>
            </a:r>
            <a:r>
              <a:rPr lang="en-US" dirty="0" smtClean="0">
                <a:latin typeface="Calibri" pitchFamily="34" charset="0"/>
              </a:rPr>
              <a:t> with </a:t>
            </a:r>
            <a:r>
              <a:rPr lang="en-US" sz="4700" b="1" dirty="0" smtClean="0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openings </a:t>
            </a:r>
            <a:r>
              <a:rPr lang="en-US" dirty="0" smtClean="0">
                <a:latin typeface="Calibri" pitchFamily="34" charset="0"/>
              </a:rPr>
              <a:t>is called a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through gut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latin typeface="Calibri" pitchFamily="34" charset="0"/>
              </a:rPr>
              <a:t>A through gut has the following advantages: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There 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 mixing of digested, undigested food and partially digested</a:t>
            </a:r>
            <a:r>
              <a:rPr lang="en-US" dirty="0" smtClean="0">
                <a:latin typeface="Calibri" pitchFamily="34" charset="0"/>
              </a:rPr>
              <a:t>, because 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food travels in one direction only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allows for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specialization of the gut</a:t>
            </a:r>
            <a:r>
              <a:rPr lang="en-US" dirty="0" smtClean="0">
                <a:latin typeface="Calibri" pitchFamily="34" charset="0"/>
              </a:rPr>
              <a:t>, this means that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different parts of the gut</a:t>
            </a:r>
            <a:r>
              <a:rPr lang="en-US" dirty="0" smtClean="0">
                <a:latin typeface="Calibri" pitchFamily="34" charset="0"/>
              </a:rPr>
              <a:t> become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adapted for different functions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Now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digestion can occur all the time</a:t>
            </a:r>
            <a:r>
              <a:rPr lang="en-US" dirty="0" smtClean="0">
                <a:latin typeface="Calibri" pitchFamily="34" charset="0"/>
              </a:rPr>
              <a:t>, even while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ingestion and egestion occurs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This 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very large phylum</a:t>
            </a:r>
            <a:r>
              <a:rPr lang="en-US" dirty="0" smtClean="0">
                <a:latin typeface="Calibri" pitchFamily="34" charset="0"/>
              </a:rPr>
              <a:t>, with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extremely large number of species. (1 000 000).</a:t>
            </a:r>
          </a:p>
          <a:p>
            <a:r>
              <a:rPr lang="en-US" dirty="0" smtClean="0">
                <a:latin typeface="Calibri" pitchFamily="34" charset="0"/>
              </a:rPr>
              <a:t>Here are some examples in the picture alongside.</a:t>
            </a:r>
          </a:p>
        </p:txBody>
      </p:sp>
      <p:pic>
        <p:nvPicPr>
          <p:cNvPr id="6" name="Content Placeholder 5" descr="examples arthropd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28800"/>
            <a:ext cx="2614613" cy="3929063"/>
          </a:xfrm>
        </p:spPr>
      </p:pic>
      <p:sp>
        <p:nvSpPr>
          <p:cNvPr id="7" name="TextBox 6"/>
          <p:cNvSpPr txBox="1"/>
          <p:nvPr/>
        </p:nvSpPr>
        <p:spPr>
          <a:xfrm>
            <a:off x="4267200" y="5867400"/>
            <a:ext cx="344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A selection of Arthropods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Porifera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</a:rPr>
              <a:t>This phylum is made up of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natural sponges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living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animals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vary in size from a few millimeters </a:t>
            </a:r>
            <a:r>
              <a:rPr lang="en-US" dirty="0" smtClean="0">
                <a:latin typeface="Calibri" pitchFamily="34" charset="0"/>
              </a:rPr>
              <a:t>to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few meters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can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brightly coloured.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colourful spon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2514600"/>
            <a:ext cx="4043363" cy="2543175"/>
          </a:xfrm>
        </p:spPr>
      </p:pic>
      <p:sp>
        <p:nvSpPr>
          <p:cNvPr id="6" name="TextBox 5"/>
          <p:cNvSpPr txBox="1"/>
          <p:nvPr/>
        </p:nvSpPr>
        <p:spPr>
          <a:xfrm>
            <a:off x="5105400" y="5486400"/>
            <a:ext cx="2095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Colourful sponges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From the previous slide we can see that the phylum includes the following organisms: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Chilapods-centipedes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Diplopods-millipedes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Crustaceans-crabs and crayfish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Arachnids-spiders and scorpions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Insects-bees, butterflies etc.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HABIT AND HABITAT:</a:t>
            </a:r>
          </a:p>
          <a:p>
            <a:r>
              <a:rPr lang="en-US" dirty="0" smtClean="0">
                <a:latin typeface="Calibri" pitchFamily="34" charset="0"/>
              </a:rPr>
              <a:t>There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both aquatic and terrestrial organisms </a:t>
            </a:r>
            <a:r>
              <a:rPr lang="en-US" dirty="0" smtClean="0">
                <a:latin typeface="Calibri" pitchFamily="34" charset="0"/>
              </a:rPr>
              <a:t>in this phylum.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aquatic organisms </a:t>
            </a:r>
            <a:r>
              <a:rPr lang="en-US" dirty="0" smtClean="0">
                <a:latin typeface="Calibri" pitchFamily="34" charset="0"/>
              </a:rPr>
              <a:t>occur in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both fresh water and marine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terrestrial organisms </a:t>
            </a:r>
            <a:r>
              <a:rPr lang="en-US" dirty="0" smtClean="0">
                <a:latin typeface="Calibri" pitchFamily="34" charset="0"/>
              </a:rPr>
              <a:t>may occur in the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soil, on the surface of the soil and are even able to fly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Some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 living while others are parasitic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STRUCTURE:</a:t>
            </a:r>
          </a:p>
          <a:p>
            <a:r>
              <a:rPr lang="en-US" dirty="0" smtClean="0">
                <a:latin typeface="Calibri" pitchFamily="34" charset="0"/>
              </a:rPr>
              <a:t>These organisms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dorso-ventral differentiation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they are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bilaterally symmetrical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have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through gut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are also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triploblastic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coelomate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epidermis, the exoskeleton, the nervous system and sense organs </a:t>
            </a:r>
            <a:r>
              <a:rPr lang="en-US" dirty="0" smtClean="0">
                <a:latin typeface="Calibri" pitchFamily="34" charset="0"/>
              </a:rPr>
              <a:t>all arise from the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ectoderm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gut wall </a:t>
            </a:r>
            <a:r>
              <a:rPr lang="en-US" dirty="0" smtClean="0">
                <a:latin typeface="Calibri" pitchFamily="34" charset="0"/>
              </a:rPr>
              <a:t>is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endodermal origin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muscles, blood vessels, reproductive organs </a:t>
            </a:r>
            <a:r>
              <a:rPr lang="en-US" dirty="0" smtClean="0">
                <a:latin typeface="Calibri" pitchFamily="34" charset="0"/>
              </a:rPr>
              <a:t>all arise 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mesoderm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much smaller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when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compared to the coelom of organisms in the previous phyla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 no longer functions </a:t>
            </a:r>
            <a:r>
              <a:rPr lang="en-US" dirty="0" smtClean="0">
                <a:latin typeface="Calibri" pitchFamily="34" charset="0"/>
              </a:rPr>
              <a:t>as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hydrostatic skeleton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because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arthropods have exoskeletons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</a:t>
            </a:r>
            <a:r>
              <a:rPr lang="en-US" dirty="0" smtClean="0">
                <a:latin typeface="Calibri" pitchFamily="34" charset="0"/>
              </a:rPr>
              <a:t> contains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reproductive organs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</a:t>
            </a:r>
            <a:r>
              <a:rPr lang="en-US" dirty="0" smtClean="0">
                <a:latin typeface="Calibri" pitchFamily="34" charset="0"/>
              </a:rPr>
              <a:t> also gives rise to the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haemocoels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haemocoel</a:t>
            </a:r>
            <a:r>
              <a:rPr lang="en-US" dirty="0" smtClean="0">
                <a:latin typeface="Calibri" pitchFamily="34" charset="0"/>
              </a:rPr>
              <a:t> 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filled cavity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SOMETHING FOR YOU TO DO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Can you identify the type of blood system that the arthropods have?  Substantiate your answer.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It has an open blood system, because the blood flows in blood vessels for only a short period of time.  The blood vessels open into the haemocoels.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most significant feature </a:t>
            </a:r>
            <a:r>
              <a:rPr lang="en-US" dirty="0" smtClean="0">
                <a:latin typeface="Calibri" pitchFamily="34" charset="0"/>
              </a:rPr>
              <a:t>of the arthropods is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presence of an exoskeleton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exoskeleton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secreted</a:t>
            </a:r>
            <a:r>
              <a:rPr lang="en-US" dirty="0" smtClean="0">
                <a:latin typeface="Calibri" pitchFamily="34" charset="0"/>
              </a:rPr>
              <a:t> by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epidermis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It 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non-living cuticle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exoskeleton</a:t>
            </a:r>
            <a:r>
              <a:rPr lang="en-US" dirty="0" smtClean="0">
                <a:latin typeface="Calibri" pitchFamily="34" charset="0"/>
              </a:rPr>
              <a:t> is made up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layers of protein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protein is called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chitin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Chitin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leathery</a:t>
            </a:r>
            <a:r>
              <a:rPr lang="en-US" dirty="0" smtClean="0">
                <a:latin typeface="Calibri" pitchFamily="34" charset="0"/>
              </a:rPr>
              <a:t> but becomes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hard</a:t>
            </a:r>
            <a:r>
              <a:rPr lang="en-US" dirty="0" smtClean="0">
                <a:latin typeface="Calibri" pitchFamily="34" charset="0"/>
              </a:rPr>
              <a:t> when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calcium</a:t>
            </a:r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chloride is embedded in it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Calcium chloride </a:t>
            </a:r>
            <a:r>
              <a:rPr lang="en-US" dirty="0" smtClean="0">
                <a:latin typeface="Calibri" pitchFamily="34" charset="0"/>
              </a:rPr>
              <a:t>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salt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ADVANTAGES OF THE EXOSKELETON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protects</a:t>
            </a:r>
            <a:r>
              <a:rPr lang="en-US" dirty="0" smtClean="0">
                <a:latin typeface="Calibri" pitchFamily="34" charset="0"/>
              </a:rPr>
              <a:t> the animal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against mechanical injury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muscles</a:t>
            </a:r>
            <a:r>
              <a:rPr lang="en-US" dirty="0" smtClean="0">
                <a:latin typeface="Calibri" pitchFamily="34" charset="0"/>
              </a:rPr>
              <a:t>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attached</a:t>
            </a:r>
            <a:r>
              <a:rPr lang="en-US" dirty="0" smtClean="0">
                <a:latin typeface="Calibri" pitchFamily="34" charset="0"/>
              </a:rPr>
              <a:t> to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exoskeleton</a:t>
            </a:r>
            <a:r>
              <a:rPr lang="en-US" dirty="0" smtClean="0">
                <a:latin typeface="Calibri" pitchFamily="34" charset="0"/>
              </a:rPr>
              <a:t>. 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exoskeleton provides </a:t>
            </a:r>
            <a:r>
              <a:rPr lang="en-US" dirty="0" smtClean="0">
                <a:latin typeface="Calibri" pitchFamily="34" charset="0"/>
              </a:rPr>
              <a:t>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strong surface against which the muscles contract and relax</a:t>
            </a:r>
            <a:r>
              <a:rPr lang="en-US" dirty="0" smtClean="0">
                <a:latin typeface="Calibri" pitchFamily="34" charset="0"/>
              </a:rPr>
              <a:t>. 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muscles</a:t>
            </a:r>
            <a:r>
              <a:rPr lang="en-US" dirty="0" smtClean="0">
                <a:latin typeface="Calibri" pitchFamily="34" charset="0"/>
              </a:rPr>
              <a:t> work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antagonistically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bring about movement</a:t>
            </a:r>
            <a:r>
              <a:rPr lang="en-US" dirty="0" smtClean="0">
                <a:latin typeface="Calibri" pitchFamily="34" charset="0"/>
              </a:rPr>
              <a:t>.  </a:t>
            </a:r>
            <a:r>
              <a:rPr lang="en-US" b="1" dirty="0" smtClean="0">
                <a:latin typeface="Calibri" pitchFamily="34" charset="0"/>
              </a:rPr>
              <a:t>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It prevents desiccation.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word antagonistically means that pairs of muscles work in opposition to each other.</a:t>
            </a:r>
          </a:p>
          <a:p>
            <a:r>
              <a:rPr lang="en-US" dirty="0" smtClean="0">
                <a:latin typeface="Calibri" pitchFamily="34" charset="0"/>
              </a:rPr>
              <a:t>This means that when one muscle contracts the other relaxes.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DISADVANTAGES OF THE EXOSKELETON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skin</a:t>
            </a:r>
            <a:r>
              <a:rPr lang="en-US" dirty="0" smtClean="0">
                <a:latin typeface="Calibri" pitchFamily="34" charset="0"/>
              </a:rPr>
              <a:t> can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no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longer be used as a gas exchange surface</a:t>
            </a:r>
            <a:r>
              <a:rPr lang="en-US" dirty="0" smtClean="0">
                <a:latin typeface="Calibri" pitchFamily="34" charset="0"/>
              </a:rPr>
              <a:t>, because the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exoskeleton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impermeable</a:t>
            </a:r>
            <a:r>
              <a:rPr lang="en-US" dirty="0" smtClean="0">
                <a:latin typeface="Calibri" pitchFamily="34" charset="0"/>
              </a:rPr>
              <a:t>.  Therefore new gas exchange organs become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exoskeleton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cannot stretch to accommodate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growth of the animal</a:t>
            </a:r>
            <a:r>
              <a:rPr lang="en-US" dirty="0" smtClean="0">
                <a:latin typeface="Calibri" pitchFamily="34" charset="0"/>
              </a:rPr>
              <a:t>.  This problem is overcome by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moulting</a:t>
            </a:r>
            <a:r>
              <a:rPr lang="en-US" dirty="0" smtClean="0">
                <a:latin typeface="Calibri" pitchFamily="34" charset="0"/>
              </a:rPr>
              <a:t>.  During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moulting the exoskeleton is shed, then a new exoskeleton is secreted</a:t>
            </a:r>
            <a:r>
              <a:rPr lang="en-US" dirty="0" smtClean="0">
                <a:latin typeface="Calibri" pitchFamily="34" charset="0"/>
              </a:rPr>
              <a:t>.  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exoskeleton is soft and flexible </a:t>
            </a:r>
            <a:r>
              <a:rPr lang="en-US" dirty="0" smtClean="0">
                <a:latin typeface="Calibri" pitchFamily="34" charset="0"/>
              </a:rPr>
              <a:t>for a while, during this time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animal grows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Porifera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HABITAT:</a:t>
            </a:r>
          </a:p>
          <a:p>
            <a:r>
              <a:rPr lang="en-US" dirty="0" smtClean="0">
                <a:latin typeface="Calibri" pitchFamily="34" charset="0"/>
              </a:rPr>
              <a:t>These are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aquatic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animals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means that 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live in water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live in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both fresh water and in salt water</a:t>
            </a:r>
            <a:r>
              <a:rPr lang="en-US" b="1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some species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fresh water and others are marine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are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sedentary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animals </a:t>
            </a:r>
            <a:r>
              <a:rPr lang="en-US" dirty="0" smtClean="0">
                <a:latin typeface="Calibri" pitchFamily="34" charset="0"/>
              </a:rPr>
              <a:t>meaning that 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 not move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are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attached to rocks and other objects </a:t>
            </a:r>
            <a:r>
              <a:rPr lang="en-US" dirty="0" smtClean="0">
                <a:latin typeface="Calibri" pitchFamily="34" charset="0"/>
              </a:rPr>
              <a:t>that are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found under the water</a:t>
            </a:r>
            <a:r>
              <a:rPr lang="en-US" dirty="0" smtClean="0">
                <a:latin typeface="Calibri" pitchFamily="34" charset="0"/>
              </a:rPr>
              <a:t>, we say that these objects are </a:t>
            </a:r>
            <a:r>
              <a:rPr lang="en-US" sz="4000" b="1" dirty="0" smtClean="0">
                <a:solidFill>
                  <a:srgbClr val="990099"/>
                </a:solidFill>
                <a:latin typeface="Calibri" pitchFamily="34" charset="0"/>
              </a:rPr>
              <a:t>submerged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solidFill>
                  <a:srgbClr val="6600CC"/>
                </a:solidFill>
                <a:latin typeface="Calibri" pitchFamily="34" charset="0"/>
              </a:rPr>
              <a:t>soft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 exoskeleton does not offer protection </a:t>
            </a:r>
            <a:r>
              <a:rPr lang="en-US" dirty="0" smtClean="0">
                <a:latin typeface="Calibri" pitchFamily="34" charset="0"/>
              </a:rPr>
              <a:t>and the exoskeleton is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so soft </a:t>
            </a:r>
            <a:r>
              <a:rPr lang="en-US" dirty="0" smtClean="0">
                <a:latin typeface="Calibri" pitchFamily="34" charset="0"/>
              </a:rPr>
              <a:t>that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muscles are unable to contract and relax</a:t>
            </a:r>
            <a:r>
              <a:rPr lang="en-US" dirty="0" smtClean="0">
                <a:latin typeface="Calibri" pitchFamily="34" charset="0"/>
              </a:rPr>
              <a:t>, therefore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animal is unable to move</a:t>
            </a:r>
            <a:r>
              <a:rPr lang="en-US" dirty="0" smtClean="0">
                <a:latin typeface="Calibri" pitchFamily="34" charset="0"/>
              </a:rPr>
              <a:t>.  Therefore the animal must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live</a:t>
            </a:r>
            <a:r>
              <a:rPr lang="en-US" dirty="0" smtClean="0">
                <a:latin typeface="Calibri" pitchFamily="34" charset="0"/>
              </a:rPr>
              <a:t> in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burrows and crevices</a:t>
            </a:r>
            <a:r>
              <a:rPr lang="en-US" dirty="0" smtClean="0">
                <a:latin typeface="Calibri" pitchFamily="34" charset="0"/>
              </a:rPr>
              <a:t> until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exoskeleton hardens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exoskeleton</a:t>
            </a:r>
            <a:r>
              <a:rPr lang="en-US" dirty="0" smtClean="0">
                <a:latin typeface="Calibri" pitchFamily="34" charset="0"/>
              </a:rPr>
              <a:t> has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limited the size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arthropod</a:t>
            </a:r>
            <a:r>
              <a:rPr lang="en-US" dirty="0" smtClean="0">
                <a:latin typeface="Calibri" pitchFamily="34" charset="0"/>
              </a:rPr>
              <a:t> because if the animal where to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very large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exoskeleton would be very large and bulky, making locomotion difficult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ArthropodA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Arthropods can be identified by…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presence of an exoskeleton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jointed appendages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 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appendages</a:t>
            </a:r>
            <a:r>
              <a:rPr lang="en-US" dirty="0" smtClean="0">
                <a:latin typeface="Calibri" pitchFamily="34" charset="0"/>
              </a:rPr>
              <a:t> need to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jointed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allow for movement </a:t>
            </a:r>
            <a:r>
              <a:rPr lang="en-US" dirty="0" smtClean="0">
                <a:latin typeface="Calibri" pitchFamily="34" charset="0"/>
              </a:rPr>
              <a:t>because 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hard exoskeleton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Their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body</a:t>
            </a:r>
            <a:r>
              <a:rPr lang="en-US" dirty="0" smtClean="0">
                <a:latin typeface="Calibri" pitchFamily="34" charset="0"/>
              </a:rPr>
              <a:t> is divided into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3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regions</a:t>
            </a:r>
            <a:r>
              <a:rPr lang="en-US" dirty="0" smtClean="0">
                <a:latin typeface="Calibri" pitchFamily="34" charset="0"/>
              </a:rPr>
              <a:t>, these are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head, thorax and abdomen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They all have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3 pairs of legs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chordata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 organisms in this phylum all have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dorsal rod and a hollow nerve tube or spinal cord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dorsal rod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called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notochord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A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notochord</a:t>
            </a:r>
            <a:r>
              <a:rPr lang="en-US" dirty="0" smtClean="0">
                <a:latin typeface="Calibri" pitchFamily="34" charset="0"/>
              </a:rPr>
              <a:t> 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flexible rod-like structure </a:t>
            </a:r>
            <a:r>
              <a:rPr lang="en-US" dirty="0" smtClean="0">
                <a:latin typeface="Calibri" pitchFamily="34" charset="0"/>
              </a:rPr>
              <a:t>found in all chordates.</a:t>
            </a:r>
          </a:p>
          <a:p>
            <a:r>
              <a:rPr lang="en-US" dirty="0" smtClean="0">
                <a:latin typeface="Calibri" pitchFamily="34" charset="0"/>
              </a:rPr>
              <a:t>It is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mesodermal origin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examples of chordat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209800"/>
            <a:ext cx="3843338" cy="2686050"/>
          </a:xfrm>
        </p:spPr>
      </p:pic>
      <p:sp>
        <p:nvSpPr>
          <p:cNvPr id="6" name="TextBox 5"/>
          <p:cNvSpPr txBox="1"/>
          <p:nvPr/>
        </p:nvSpPr>
        <p:spPr>
          <a:xfrm>
            <a:off x="4267200" y="4953000"/>
            <a:ext cx="3875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Some examples of Chordates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chordates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 and dorso-ventral differentiation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they are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bilaterally symmetrical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are also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triploblastic and coelomate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have a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through gut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vertebrates</a:t>
            </a:r>
            <a:r>
              <a:rPr lang="en-US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are one example of organisms belonging to this phylum.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vertebrates</a:t>
            </a:r>
            <a:r>
              <a:rPr lang="en-US" dirty="0" smtClean="0">
                <a:latin typeface="Calibri" pitchFamily="34" charset="0"/>
              </a:rPr>
              <a:t>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characterized</a:t>
            </a:r>
            <a:r>
              <a:rPr lang="en-US" dirty="0" smtClean="0">
                <a:latin typeface="Calibri" pitchFamily="34" charset="0"/>
              </a:rPr>
              <a:t> by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vertebral column and an endoskeleton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endoskeleton</a:t>
            </a:r>
            <a:r>
              <a:rPr lang="en-US" dirty="0" smtClean="0">
                <a:latin typeface="Calibri" pitchFamily="34" charset="0"/>
              </a:rPr>
              <a:t> is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internal skeleton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endoskeleton</a:t>
            </a:r>
            <a:r>
              <a:rPr lang="en-US" dirty="0" smtClean="0">
                <a:latin typeface="Calibri" pitchFamily="34" charset="0"/>
              </a:rPr>
              <a:t> maybe made up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either bone or cartilage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vertebrates</a:t>
            </a:r>
            <a:r>
              <a:rPr lang="en-US" dirty="0" smtClean="0">
                <a:latin typeface="Calibri" pitchFamily="34" charset="0"/>
              </a:rPr>
              <a:t> maybe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endothermic or </a:t>
            </a:r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ectothermic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Endothermic</a:t>
            </a:r>
            <a:r>
              <a:rPr lang="en-US" dirty="0" smtClean="0">
                <a:latin typeface="Calibri" pitchFamily="34" charset="0"/>
              </a:rPr>
              <a:t> refers to organisms who are able to maintain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constant internal body temperature </a:t>
            </a:r>
            <a:r>
              <a:rPr lang="en-US" dirty="0" smtClean="0">
                <a:latin typeface="Calibri" pitchFamily="34" charset="0"/>
              </a:rPr>
              <a:t>irrespective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changes that may occur in the external environment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Ectothermic</a:t>
            </a:r>
            <a:r>
              <a:rPr lang="en-US" dirty="0" smtClean="0">
                <a:latin typeface="Calibri" pitchFamily="34" charset="0"/>
              </a:rPr>
              <a:t> refers to those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organisms whose body temperature changes with the temperature of the environment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91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The phylum </a:t>
            </a:r>
            <a:r>
              <a:rPr lang="en-US" dirty="0" err="1" smtClean="0">
                <a:latin typeface="Calibri" pitchFamily="34" charset="0"/>
              </a:rPr>
              <a:t>chordata</a:t>
            </a:r>
            <a:r>
              <a:rPr lang="en-US" dirty="0" smtClean="0">
                <a:latin typeface="Calibri" pitchFamily="34" charset="0"/>
              </a:rPr>
              <a:t> is made up of the following groups: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latin typeface="Calibri" pitchFamily="34" charset="0"/>
              </a:rPr>
              <a:t>Osteichthyes</a:t>
            </a:r>
            <a:r>
              <a:rPr lang="en-US" dirty="0" smtClean="0">
                <a:latin typeface="Calibri" pitchFamily="34" charset="0"/>
              </a:rPr>
              <a:t> (bony fish)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latin typeface="Calibri" pitchFamily="34" charset="0"/>
              </a:rPr>
              <a:t>Chondrichthyes </a:t>
            </a:r>
            <a:r>
              <a:rPr lang="en-US" dirty="0" smtClean="0">
                <a:latin typeface="Calibri" pitchFamily="34" charset="0"/>
              </a:rPr>
              <a:t>(cartilaginous fish)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latin typeface="Calibri" pitchFamily="34" charset="0"/>
              </a:rPr>
              <a:t>Amphibia</a:t>
            </a:r>
            <a:r>
              <a:rPr lang="en-US" dirty="0" smtClean="0">
                <a:latin typeface="Calibri" pitchFamily="34" charset="0"/>
              </a:rPr>
              <a:t> (frogs)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latin typeface="Calibri" pitchFamily="34" charset="0"/>
              </a:rPr>
              <a:t>Reptilia </a:t>
            </a:r>
            <a:r>
              <a:rPr lang="en-US" dirty="0" smtClean="0">
                <a:latin typeface="Calibri" pitchFamily="34" charset="0"/>
              </a:rPr>
              <a:t>(snakes and lizards)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latin typeface="Calibri" pitchFamily="34" charset="0"/>
              </a:rPr>
              <a:t>Aves </a:t>
            </a:r>
            <a:r>
              <a:rPr lang="en-US" dirty="0" smtClean="0">
                <a:latin typeface="Calibri" pitchFamily="34" charset="0"/>
              </a:rPr>
              <a:t>(birds)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latin typeface="Calibri" pitchFamily="34" charset="0"/>
              </a:rPr>
              <a:t>Mammalia</a:t>
            </a:r>
            <a:r>
              <a:rPr lang="en-US" dirty="0" smtClean="0">
                <a:latin typeface="Calibri" pitchFamily="34" charset="0"/>
              </a:rPr>
              <a:t> (mammals)</a:t>
            </a:r>
          </a:p>
          <a:p>
            <a:pPr marL="514350" indent="-514350"/>
            <a:r>
              <a:rPr lang="en-US" dirty="0" smtClean="0">
                <a:latin typeface="Calibri" pitchFamily="34" charset="0"/>
              </a:rPr>
              <a:t>Only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birds and mammals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endothermic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/>
            <a:r>
              <a:rPr lang="en-US" dirty="0" smtClean="0">
                <a:latin typeface="Calibri" pitchFamily="34" charset="0"/>
              </a:rPr>
              <a:t>The others are all </a:t>
            </a:r>
            <a:r>
              <a:rPr lang="en-US" dirty="0" err="1" smtClean="0">
                <a:latin typeface="Calibri" pitchFamily="34" charset="0"/>
              </a:rPr>
              <a:t>ectothermic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5" name="Content Placeholder 4" descr="examples of vertebrat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676400"/>
            <a:ext cx="3419475" cy="4191000"/>
          </a:xfr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PORIFERA:</a:t>
            </a:r>
          </a:p>
          <a:p>
            <a:r>
              <a:rPr lang="en-US" dirty="0" smtClean="0">
                <a:latin typeface="Calibri" pitchFamily="34" charset="0"/>
              </a:rPr>
              <a:t>Remember these organisms are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sedentary and aquatic</a:t>
            </a:r>
            <a:r>
              <a:rPr lang="en-US" dirty="0" smtClean="0">
                <a:latin typeface="Calibri" pitchFamily="34" charset="0"/>
              </a:rPr>
              <a:t>. Therefore there is </a:t>
            </a:r>
            <a:r>
              <a:rPr lang="en-US" sz="4000" b="1" dirty="0" smtClean="0">
                <a:solidFill>
                  <a:srgbClr val="990099"/>
                </a:solidFill>
                <a:latin typeface="Calibri" pitchFamily="34" charset="0"/>
              </a:rPr>
              <a:t>no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 need </a:t>
            </a:r>
            <a:r>
              <a:rPr lang="en-US" dirty="0" smtClean="0">
                <a:latin typeface="Calibri" pitchFamily="34" charset="0"/>
              </a:rPr>
              <a:t>for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cephalisation</a:t>
            </a:r>
            <a:r>
              <a:rPr lang="en-US" dirty="0" smtClean="0">
                <a:latin typeface="Calibri" pitchFamily="34" charset="0"/>
              </a:rPr>
              <a:t> because it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does not go into new areas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Since it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does not show cephalisation </a:t>
            </a:r>
            <a:r>
              <a:rPr lang="en-US" dirty="0" smtClean="0">
                <a:latin typeface="Calibri" pitchFamily="34" charset="0"/>
              </a:rPr>
              <a:t>it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would not be bilaterally symmetrical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organisms have an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irregular shape </a:t>
            </a:r>
            <a:r>
              <a:rPr lang="en-US" dirty="0" smtClean="0">
                <a:latin typeface="Calibri" pitchFamily="34" charset="0"/>
              </a:rPr>
              <a:t>therefore the would be </a:t>
            </a:r>
            <a:r>
              <a:rPr lang="en-US" sz="4000" b="1" dirty="0" smtClean="0">
                <a:solidFill>
                  <a:srgbClr val="6600CC"/>
                </a:solidFill>
                <a:latin typeface="Calibri" pitchFamily="34" charset="0"/>
              </a:rPr>
              <a:t>no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 symmetry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latin typeface="Calibri" pitchFamily="34" charset="0"/>
              </a:rPr>
              <a:t>The Porifera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feeds by pores </a:t>
            </a:r>
            <a:r>
              <a:rPr lang="en-US" dirty="0" smtClean="0">
                <a:latin typeface="Calibri" pitchFamily="34" charset="0"/>
              </a:rPr>
              <a:t>that are found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all around its body wall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/>
            <a:r>
              <a:rPr lang="en-US" dirty="0" smtClean="0">
                <a:latin typeface="Calibri" pitchFamily="34" charset="0"/>
              </a:rPr>
              <a:t>It 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filter feeder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tiny particles </a:t>
            </a:r>
            <a:r>
              <a:rPr lang="en-US" dirty="0" smtClean="0">
                <a:latin typeface="Calibri" pitchFamily="34" charset="0"/>
              </a:rPr>
              <a:t>that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suspended in the water enter the body through the pores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  </a:t>
            </a:r>
            <a:r>
              <a:rPr lang="en-US" dirty="0" smtClean="0">
                <a:latin typeface="Calibri" pitchFamily="34" charset="0"/>
              </a:rPr>
              <a:t>Therefore there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no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need for digestive openings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/>
            <a:r>
              <a:rPr lang="en-US" dirty="0" smtClean="0">
                <a:latin typeface="Calibri" pitchFamily="34" charset="0"/>
              </a:rPr>
              <a:t>Since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pores are found all around the body wall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there is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no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need for accumulation of sense organs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  This means that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radial symmetry is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unnecessary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dirty="0" smtClean="0">
                <a:latin typeface="Calibri" pitchFamily="34" charset="0"/>
              </a:rPr>
              <a:t>Now we can see that they are simple organisms and have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 need for specialization</a:t>
            </a:r>
            <a:r>
              <a:rPr lang="en-US" dirty="0" smtClean="0">
                <a:latin typeface="Calibri" pitchFamily="34" charset="0"/>
              </a:rPr>
              <a:t>, they are made up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only 2 germ layers</a:t>
            </a:r>
            <a:r>
              <a:rPr lang="en-US" dirty="0" smtClean="0">
                <a:latin typeface="Calibri" pitchFamily="34" charset="0"/>
              </a:rPr>
              <a:t>, they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diploblastic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/>
            <a:r>
              <a:rPr lang="en-US" dirty="0" smtClean="0">
                <a:latin typeface="Calibri" pitchFamily="34" charset="0"/>
              </a:rPr>
              <a:t>Now remember that 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organism has only 2 body layers</a:t>
            </a:r>
            <a:r>
              <a:rPr lang="en-US" dirty="0" smtClean="0">
                <a:latin typeface="Calibri" pitchFamily="34" charset="0"/>
              </a:rPr>
              <a:t>, therefore it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does not have a coelom</a:t>
            </a:r>
            <a:r>
              <a:rPr lang="en-US" dirty="0" smtClean="0">
                <a:latin typeface="Calibri" pitchFamily="34" charset="0"/>
              </a:rPr>
              <a:t>.  Remember we can’t even call the organism an acoelomate! Do you remember why?</a:t>
            </a:r>
          </a:p>
          <a:p>
            <a:pPr marL="514350" indent="-514350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Diffusion is an adequate means of transport  </a:t>
            </a:r>
            <a:r>
              <a:rPr lang="en-US" dirty="0" smtClean="0">
                <a:latin typeface="Calibri" pitchFamily="34" charset="0"/>
              </a:rPr>
              <a:t>for food and waste substances because all the cells of the ectoderm and endoderm are in direct contact with the water.  Making the presence of a transport system unnecessary.</a:t>
            </a:r>
          </a:p>
          <a:p>
            <a:pPr marL="514350" indent="-514350">
              <a:buAutoNum type="arabicPeriod" startAt="6"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CNIDARA:</a:t>
            </a:r>
          </a:p>
          <a:p>
            <a:r>
              <a:rPr lang="en-US" dirty="0" smtClean="0">
                <a:latin typeface="Calibri" pitchFamily="34" charset="0"/>
              </a:rPr>
              <a:t>The cnidarians can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sedentary or free swimming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They have a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single digestive open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opening serves as both the mouth and anus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organisms show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radial symmetry </a:t>
            </a:r>
            <a:r>
              <a:rPr lang="en-US" dirty="0" smtClean="0">
                <a:latin typeface="Calibri" pitchFamily="34" charset="0"/>
              </a:rPr>
              <a:t>because their.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 mouth is centrally situated with the tentacles all around it</a:t>
            </a:r>
            <a:r>
              <a:rPr lang="en-US" b="1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They are very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simple organisms </a:t>
            </a:r>
            <a:r>
              <a:rPr lang="en-US" dirty="0" smtClean="0">
                <a:latin typeface="Calibri" pitchFamily="34" charset="0"/>
              </a:rPr>
              <a:t>with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 need for specialization, therefore they are diploblastic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Porifera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STRUCTURE:</a:t>
            </a:r>
          </a:p>
          <a:p>
            <a:r>
              <a:rPr lang="en-US" dirty="0" smtClean="0">
                <a:latin typeface="Calibri" pitchFamily="34" charset="0"/>
              </a:rPr>
              <a:t>Sponges have an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irregular shape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What type of symmetry would they have?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Can you describe this symmetry?</a:t>
            </a:r>
            <a:endParaRPr lang="en-US" b="1" dirty="0">
              <a:latin typeface="Calibri" pitchFamily="34" charset="0"/>
            </a:endParaRPr>
          </a:p>
        </p:txBody>
      </p:sp>
      <p:pic>
        <p:nvPicPr>
          <p:cNvPr id="5" name="Content Placeholder 4" descr="irregular shap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752600"/>
            <a:ext cx="2771775" cy="3700463"/>
          </a:xfrm>
        </p:spPr>
      </p:pic>
      <p:sp>
        <p:nvSpPr>
          <p:cNvPr id="6" name="TextBox 5"/>
          <p:cNvSpPr txBox="1"/>
          <p:nvPr/>
        </p:nvSpPr>
        <p:spPr>
          <a:xfrm>
            <a:off x="4724400" y="5562600"/>
            <a:ext cx="2131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Irregular shape of </a:t>
            </a:r>
          </a:p>
          <a:p>
            <a:r>
              <a:rPr lang="en-US" sz="2000" b="1" dirty="0" smtClean="0">
                <a:latin typeface="Calibri" pitchFamily="34" charset="0"/>
              </a:rPr>
              <a:t>Sponges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Since they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diploblastic they are unable to have a coelom because of the absence of the mesoderm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A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transport system is unnecessary</a:t>
            </a:r>
            <a:r>
              <a:rPr lang="en-US" dirty="0" smtClean="0">
                <a:latin typeface="Calibri" pitchFamily="34" charset="0"/>
              </a:rPr>
              <a:t> because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all the cells of the ectoderm and endoderm are in direct contact with the water</a:t>
            </a:r>
            <a:r>
              <a:rPr lang="en-US" dirty="0" smtClean="0">
                <a:latin typeface="Calibri" pitchFamily="34" charset="0"/>
              </a:rPr>
              <a:t>.  This makes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diffusion an adequate means of transport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PLATYHELMINTHES:</a:t>
            </a:r>
          </a:p>
          <a:p>
            <a:r>
              <a:rPr lang="en-US" dirty="0" smtClean="0">
                <a:latin typeface="Calibri" pitchFamily="34" charset="0"/>
              </a:rPr>
              <a:t>These organisms have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only 1 digestive opening </a:t>
            </a:r>
            <a:r>
              <a:rPr lang="en-US" dirty="0" smtClean="0">
                <a:latin typeface="Calibri" pitchFamily="34" charset="0"/>
              </a:rPr>
              <a:t>that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serves as both the mouth and the anus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dorsal and ventral sides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free-living forms are different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</a:rPr>
              <a:t> therefore they show </a:t>
            </a:r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dorso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-ventral differentiation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  These free-living forms have “eyes” on their dorsal surface.</a:t>
            </a:r>
          </a:p>
          <a:p>
            <a:r>
              <a:rPr lang="en-US" dirty="0" smtClean="0">
                <a:latin typeface="Calibri" pitchFamily="34" charset="0"/>
              </a:rPr>
              <a:t>Since 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organisms move they come into contact with new areas with new dangers all the time, they need cephalisation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7724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Since they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dorso-ventral differentiation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</a:t>
            </a:r>
            <a:r>
              <a:rPr lang="en-US" dirty="0" smtClean="0">
                <a:latin typeface="Calibri" pitchFamily="34" charset="0"/>
              </a:rPr>
              <a:t> they will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bilaterally symmetrical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Since 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organisms move</a:t>
            </a:r>
            <a:r>
              <a:rPr lang="en-US" dirty="0" smtClean="0">
                <a:latin typeface="Calibri" pitchFamily="34" charset="0"/>
              </a:rPr>
              <a:t>, 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require muscles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 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Muscles</a:t>
            </a:r>
            <a:r>
              <a:rPr lang="en-US" dirty="0" smtClean="0">
                <a:latin typeface="Calibri" pitchFamily="34" charset="0"/>
              </a:rPr>
              <a:t> remember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arise</a:t>
            </a:r>
            <a:r>
              <a:rPr lang="en-US" dirty="0" smtClean="0">
                <a:latin typeface="Calibri" pitchFamily="34" charset="0"/>
              </a:rPr>
              <a:t> 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mesoderm</a:t>
            </a:r>
            <a:r>
              <a:rPr lang="en-US" dirty="0" smtClean="0">
                <a:latin typeface="Calibri" pitchFamily="34" charset="0"/>
              </a:rPr>
              <a:t>.  Therefore the organism has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3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germ layers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is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triploblastic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Even though they are triploblastic they still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do not have a coelom</a:t>
            </a:r>
            <a:r>
              <a:rPr lang="en-US" dirty="0" smtClean="0">
                <a:latin typeface="Calibri" pitchFamily="34" charset="0"/>
              </a:rPr>
              <a:t>.  They are therefore called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acoelmate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 absence of a coelom means that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diffusion</a:t>
            </a:r>
            <a:r>
              <a:rPr lang="en-US" dirty="0" smtClean="0">
                <a:latin typeface="Calibri" pitchFamily="34" charset="0"/>
              </a:rPr>
              <a:t> is still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adequate means of transport </a:t>
            </a:r>
            <a:r>
              <a:rPr lang="en-US" dirty="0" smtClean="0">
                <a:latin typeface="Calibri" pitchFamily="34" charset="0"/>
              </a:rPr>
              <a:t>because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cells of the ectoderm, mesoderm and endoderm are still in close contact with each other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509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ANNELIDA, ARTHROPODA &amp; CHORDATA:</a:t>
            </a:r>
          </a:p>
          <a:p>
            <a:r>
              <a:rPr lang="en-US" dirty="0" smtClean="0">
                <a:latin typeface="Calibri" pitchFamily="34" charset="0"/>
              </a:rPr>
              <a:t>These organisms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eat a variety of foods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  </a:t>
            </a:r>
            <a:r>
              <a:rPr lang="en-US" dirty="0" smtClean="0">
                <a:latin typeface="Calibri" pitchFamily="34" charset="0"/>
              </a:rPr>
              <a:t>Therefore they need a very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specialized digestive system</a:t>
            </a:r>
            <a:r>
              <a:rPr lang="en-US" dirty="0" smtClean="0">
                <a:latin typeface="Calibri" pitchFamily="34" charset="0"/>
              </a:rPr>
              <a:t>.  One in which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different parts are adapted for different functions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In order for this to happen, the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digested, undigested and partially digested food </a:t>
            </a:r>
            <a:r>
              <a:rPr lang="en-US" sz="4000" b="1" dirty="0" smtClean="0">
                <a:solidFill>
                  <a:srgbClr val="6600CC"/>
                </a:solidFill>
                <a:latin typeface="Calibri" pitchFamily="34" charset="0"/>
              </a:rPr>
              <a:t>must not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mix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these organisms would require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2 digestive opens so that food travels in 1 direction only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organisms therefore have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through gut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48463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They also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dorso-ventral differentiation</a:t>
            </a:r>
            <a:r>
              <a:rPr lang="en-US" dirty="0" smtClean="0">
                <a:latin typeface="Calibri" pitchFamily="34" charset="0"/>
              </a:rPr>
              <a:t>, with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“eyes” on their dorsal surfaces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organisms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quite active</a:t>
            </a:r>
            <a:r>
              <a:rPr lang="en-US" dirty="0" smtClean="0">
                <a:latin typeface="Calibri" pitchFamily="34" charset="0"/>
              </a:rPr>
              <a:t>.  They move in and out of new areas, therefore they need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accumulation of sense organs at one end of the body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  </a:t>
            </a:r>
            <a:r>
              <a:rPr lang="en-US" dirty="0" smtClean="0">
                <a:latin typeface="Calibri" pitchFamily="34" charset="0"/>
              </a:rPr>
              <a:t>So that they will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aware of dangers and sources of food when they enter a new environment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they show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presence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cephalisation and dorso-ventral differentiation</a:t>
            </a:r>
            <a:r>
              <a:rPr lang="en-US" dirty="0" smtClean="0">
                <a:latin typeface="Calibri" pitchFamily="34" charset="0"/>
              </a:rPr>
              <a:t> results in the organisms being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bilaterally symmetrical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484632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Since the move they require muscles.</a:t>
            </a:r>
          </a:p>
          <a:p>
            <a:r>
              <a:rPr lang="en-US" dirty="0" smtClean="0">
                <a:latin typeface="Calibri" pitchFamily="34" charset="0"/>
              </a:rPr>
              <a:t>Since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muscles</a:t>
            </a:r>
            <a:r>
              <a:rPr lang="en-US" dirty="0" smtClean="0">
                <a:latin typeface="Calibri" pitchFamily="34" charset="0"/>
              </a:rPr>
              <a:t> are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mesodermal origin </a:t>
            </a:r>
            <a:r>
              <a:rPr lang="en-US" dirty="0" smtClean="0">
                <a:latin typeface="Calibri" pitchFamily="34" charset="0"/>
              </a:rPr>
              <a:t>they have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3 germ layers </a:t>
            </a:r>
            <a:r>
              <a:rPr lang="en-US" dirty="0" smtClean="0">
                <a:latin typeface="Calibri" pitchFamily="34" charset="0"/>
              </a:rPr>
              <a:t>and are therefore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triploblastic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For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effective functioning of the muscles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gut walls need to function independently of the body wall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coelem</a:t>
            </a:r>
            <a:r>
              <a:rPr lang="en-US" dirty="0" smtClean="0">
                <a:latin typeface="Calibri" pitchFamily="34" charset="0"/>
              </a:rPr>
              <a:t> was able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separate the body wall from the gut wall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these organisms are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coelomate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Relationship between body plan and modes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8001000" cy="48463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Diffusion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 longer </a:t>
            </a:r>
            <a:r>
              <a:rPr lang="en-US" dirty="0" smtClean="0">
                <a:latin typeface="Calibri" pitchFamily="34" charset="0"/>
              </a:rPr>
              <a:t>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adequate means of transport</a:t>
            </a:r>
            <a:r>
              <a:rPr lang="en-US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because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gut wall and body walls are no longer in close contact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</a:rPr>
              <a:t>A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blood system </a:t>
            </a:r>
            <a:r>
              <a:rPr lang="en-US" dirty="0" smtClean="0">
                <a:latin typeface="Calibri" pitchFamily="34" charset="0"/>
              </a:rPr>
              <a:t>is necessary in these organism.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</a:rPr>
              <a:t>They also posses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excretory system or organs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Role of invertebrates in agriculture &amp; ecosystems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48463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Insects</a:t>
            </a:r>
            <a:r>
              <a:rPr lang="en-US" dirty="0" smtClean="0">
                <a:latin typeface="Calibri" pitchFamily="34" charset="0"/>
              </a:rPr>
              <a:t> such as bees, butterflies and moths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pollinate flowers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Earthworms</a:t>
            </a:r>
            <a:r>
              <a:rPr lang="en-US" dirty="0" smtClean="0">
                <a:latin typeface="Calibri" pitchFamily="34" charset="0"/>
              </a:rPr>
              <a:t> act 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decomposers</a:t>
            </a:r>
            <a:r>
              <a:rPr lang="en-US" dirty="0" smtClean="0">
                <a:latin typeface="Calibri" pitchFamily="34" charset="0"/>
              </a:rPr>
              <a:t>.  Not only do 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get rid of dead and decaying matter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 they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release many important nutrients back into the soil and air, so that they can be reused by other plants and animals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  Therefore they help with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nutrient recycling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earthworm</a:t>
            </a:r>
            <a:r>
              <a:rPr lang="en-US" dirty="0" smtClean="0">
                <a:latin typeface="Calibri" pitchFamily="34" charset="0"/>
              </a:rPr>
              <a:t> also helps to </a:t>
            </a:r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aerate the soil</a:t>
            </a:r>
            <a:r>
              <a:rPr lang="en-US" dirty="0" smtClean="0">
                <a:latin typeface="Calibri" pitchFamily="34" charset="0"/>
              </a:rPr>
              <a:t> as it </a:t>
            </a:r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burrows in the soil</a:t>
            </a:r>
            <a:r>
              <a:rPr lang="en-US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Role of invertebrates in agriculture &amp;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48463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During feeding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earthworm ingests a lot of soil </a:t>
            </a:r>
            <a:r>
              <a:rPr lang="en-US" dirty="0" smtClean="0">
                <a:latin typeface="Calibri" pitchFamily="34" charset="0"/>
              </a:rPr>
              <a:t>with the leaves. 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undigested material </a:t>
            </a:r>
            <a:r>
              <a:rPr lang="en-US" dirty="0" smtClean="0">
                <a:latin typeface="Calibri" pitchFamily="34" charset="0"/>
              </a:rPr>
              <a:t>that leaves the worm through the anus is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casts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casts</a:t>
            </a:r>
            <a:r>
              <a:rPr lang="en-US" dirty="0" smtClean="0">
                <a:latin typeface="Calibri" pitchFamily="34" charset="0"/>
              </a:rPr>
              <a:t> also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enrich the soil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Arthropods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ectoparasites</a:t>
            </a:r>
            <a:r>
              <a:rPr lang="en-US" dirty="0" smtClean="0">
                <a:latin typeface="Calibri" pitchFamily="34" charset="0"/>
              </a:rPr>
              <a:t> on many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vertebrates including humans</a:t>
            </a:r>
            <a:r>
              <a:rPr lang="en-US" dirty="0" smtClean="0">
                <a:latin typeface="Calibri" pitchFamily="34" charset="0"/>
              </a:rPr>
              <a:t>.  For example ticks on dogs and lice on humans.</a:t>
            </a:r>
          </a:p>
          <a:p>
            <a:r>
              <a:rPr lang="en-US" dirty="0" smtClean="0">
                <a:latin typeface="Calibri" pitchFamily="34" charset="0"/>
              </a:rPr>
              <a:t>Some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insects acts as vectors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r>
              <a:rPr lang="en-US" dirty="0" smtClean="0">
                <a:latin typeface="Calibri" pitchFamily="34" charset="0"/>
              </a:rPr>
              <a:t>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vector</a:t>
            </a:r>
            <a:r>
              <a:rPr lang="en-US" dirty="0" smtClean="0">
                <a:latin typeface="Calibri" pitchFamily="34" charset="0"/>
              </a:rPr>
              <a:t> is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insect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that carries a disease causing organism from one host to the next without it becoming infected itself</a:t>
            </a:r>
            <a:r>
              <a:rPr lang="en-US" dirty="0" smtClean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Role of invertebrates in agriculture &amp;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8077200" cy="484632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</a:rPr>
              <a:t>For example the </a:t>
            </a:r>
            <a:r>
              <a:rPr lang="en-US" b="1" i="1" dirty="0" smtClean="0">
                <a:latin typeface="Calibri" pitchFamily="34" charset="0"/>
              </a:rPr>
              <a:t>Anopheles </a:t>
            </a:r>
            <a:r>
              <a:rPr lang="en-US" dirty="0" smtClean="0">
                <a:latin typeface="Calibri" pitchFamily="34" charset="0"/>
              </a:rPr>
              <a:t>mosquito carries the </a:t>
            </a:r>
            <a:r>
              <a:rPr lang="en-US" b="1" i="1" dirty="0" smtClean="0">
                <a:latin typeface="Calibri" pitchFamily="34" charset="0"/>
              </a:rPr>
              <a:t>Plasmodium</a:t>
            </a:r>
            <a:r>
              <a:rPr lang="en-US" dirty="0" smtClean="0">
                <a:latin typeface="Calibri" pitchFamily="34" charset="0"/>
              </a:rPr>
              <a:t> from human to human causing malaria or the tsetse fly carries </a:t>
            </a:r>
            <a:r>
              <a:rPr lang="en-US" b="1" i="1" dirty="0" smtClean="0">
                <a:latin typeface="Calibri" pitchFamily="34" charset="0"/>
              </a:rPr>
              <a:t>Trypanosoma</a:t>
            </a:r>
            <a:r>
              <a:rPr lang="en-US" dirty="0" smtClean="0">
                <a:latin typeface="Calibri" pitchFamily="34" charset="0"/>
              </a:rPr>
              <a:t> from one human to another, this protist causes sleeping sickness.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arthropods</a:t>
            </a:r>
            <a:r>
              <a:rPr lang="en-US" dirty="0" smtClean="0">
                <a:latin typeface="Calibri" pitchFamily="34" charset="0"/>
              </a:rPr>
              <a:t> also act 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secondary or intermediate hosts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latin typeface="Calibri" pitchFamily="34" charset="0"/>
              </a:rPr>
              <a:t>Other examples of insect which act as vectors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House flies </a:t>
            </a:r>
            <a:r>
              <a:rPr lang="en-US" dirty="0" smtClean="0">
                <a:latin typeface="Calibri" pitchFamily="34" charset="0"/>
              </a:rPr>
              <a:t>spread many common diseases for example: conjunctivitis, polio, TB, typhoid etc by carrying the pathogen from 1 human to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Flies</a:t>
            </a:r>
            <a:r>
              <a:rPr lang="en-US" dirty="0" smtClean="0">
                <a:latin typeface="Calibri" pitchFamily="34" charset="0"/>
              </a:rPr>
              <a:t> also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act as intermediate hosts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for parasitic tapeworms and roundworms that cause diseases in poultry and horses.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Porifera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They are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asymmetrical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means that they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can not be cut into 2 identical halves</a:t>
            </a:r>
            <a:r>
              <a:rPr lang="en-US" dirty="0" smtClean="0">
                <a:latin typeface="Calibri" pitchFamily="34" charset="0"/>
              </a:rPr>
              <a:t>.  In other words they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do not have any symmetry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Their body wall is made up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2 layers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2 layers are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outer epidermis </a:t>
            </a:r>
            <a:r>
              <a:rPr lang="en-US" dirty="0" smtClean="0">
                <a:latin typeface="Calibri" pitchFamily="34" charset="0"/>
              </a:rPr>
              <a:t>and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inner layer of cells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2 layers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separated</a:t>
            </a:r>
            <a:r>
              <a:rPr lang="en-US" dirty="0" smtClean="0">
                <a:latin typeface="Calibri" pitchFamily="34" charset="0"/>
              </a:rPr>
              <a:t> by a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mesophyll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mesophyll, is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non cellular jellylike layer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However 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2 layers of cells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not considered to be true tissues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because they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not separated by membranes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Role of invertebrates in agriculture &amp;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48463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Ticks</a:t>
            </a:r>
            <a:r>
              <a:rPr lang="en-US" dirty="0" smtClean="0">
                <a:latin typeface="Calibri" pitchFamily="34" charset="0"/>
              </a:rPr>
              <a:t> are able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spread tick bite fever from 1 human to the next by transferring the bacterium causing the disease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Cockroaches</a:t>
            </a:r>
            <a:r>
              <a:rPr lang="en-US" dirty="0" smtClean="0">
                <a:latin typeface="Calibri" pitchFamily="34" charset="0"/>
              </a:rPr>
              <a:t> can carry many different types of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pathogens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libri" pitchFamily="34" charset="0"/>
              </a:rPr>
              <a:t>Among them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bacteria</a:t>
            </a:r>
            <a:r>
              <a:rPr lang="en-US" dirty="0" smtClean="0">
                <a:latin typeface="Calibri" pitchFamily="34" charset="0"/>
              </a:rPr>
              <a:t> like salmonella, staphylococcus and streptococcus and even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viruses</a:t>
            </a:r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like the polio virus.</a:t>
            </a: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libri" pitchFamily="34" charset="0"/>
              </a:rPr>
              <a:t>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pathogen survive in the cockroach’s digestive system for a very long time (months; years)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pathogens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are then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passed out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with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cockroach's droppings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libri" pitchFamily="34" charset="0"/>
              </a:rPr>
              <a:t>Humans become sick when they eat food that is contaminated by the cockroach droppings.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48463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Aquatic animals</a:t>
            </a:r>
            <a:r>
              <a:rPr lang="en-US" dirty="0" smtClean="0">
                <a:latin typeface="Calibri" pitchFamily="34" charset="0"/>
              </a:rPr>
              <a:t>: animals that they live in water.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Fresh water organisms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are those that live in fresh water of rivers, lakes and dams.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Marine organisms</a:t>
            </a:r>
            <a:r>
              <a:rPr lang="en-US" dirty="0" smtClean="0">
                <a:latin typeface="Calibri" pitchFamily="34" charset="0"/>
              </a:rPr>
              <a:t>: these are organisms that live in the salt water of the oceans.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Medusa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name given to the free swimming stage of the Cnidarian.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Polyp</a:t>
            </a:r>
            <a:r>
              <a:rPr lang="en-US" dirty="0" smtClean="0">
                <a:latin typeface="Calibri" pitchFamily="34" charset="0"/>
              </a:rPr>
              <a:t>: name given to the sedentary stage of the Cnidarian.</a:t>
            </a:r>
          </a:p>
          <a:p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Haemocoel</a:t>
            </a:r>
            <a:r>
              <a:rPr lang="en-US" dirty="0" smtClean="0">
                <a:latin typeface="Calibri" pitchFamily="34" charset="0"/>
              </a:rPr>
              <a:t>:  is a blood filled cavity found in arthropods.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TERMINOLOGY: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924800" cy="484632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Moulting</a:t>
            </a:r>
            <a:r>
              <a:rPr lang="en-US" dirty="0" smtClean="0">
                <a:latin typeface="Calibri" pitchFamily="34" charset="0"/>
              </a:rPr>
              <a:t>:  shedding of the exoskeleton.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Endoskeleton</a:t>
            </a:r>
            <a:r>
              <a:rPr lang="en-US" dirty="0" smtClean="0">
                <a:latin typeface="Calibri" pitchFamily="34" charset="0"/>
              </a:rPr>
              <a:t>: an internal skeleton made up of bone or cartilage.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Endothermic organisms</a:t>
            </a:r>
            <a:r>
              <a:rPr lang="en-US" dirty="0" smtClean="0">
                <a:latin typeface="Calibri" pitchFamily="34" charset="0"/>
              </a:rPr>
              <a:t>: are organisms who are able to maintain a constant internal body temperature irrespective of changes that may occur in the external environment.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Ectothermic organisms</a:t>
            </a:r>
            <a:r>
              <a:rPr lang="en-US" dirty="0" smtClean="0">
                <a:latin typeface="Calibri" pitchFamily="34" charset="0"/>
              </a:rPr>
              <a:t>:  are organisms whose body temperature changes with the temperature of the environment.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Vector</a:t>
            </a:r>
            <a:r>
              <a:rPr lang="en-US" dirty="0" smtClean="0">
                <a:latin typeface="Calibri" pitchFamily="34" charset="0"/>
              </a:rPr>
              <a:t>: is an insect that carries a disease causing organism from one host to the next without it becoming infected itself.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gut of the cnidarian is called…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Coelom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Body cavity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Coelenteron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Both A and B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463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Which of the following apply to both the Porifera and Cnidaria…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Radial symmetry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Mesoglea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Hydrostatic skeleton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</a:t>
            </a:r>
            <a:r>
              <a:rPr lang="en-US" dirty="0" err="1" smtClean="0">
                <a:latin typeface="Calibri" pitchFamily="34" charset="0"/>
              </a:rPr>
              <a:t>mesophyl</a:t>
            </a: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Which applies to Cnidarians only?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Diploblastic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Mesohyl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Spongocoel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Epidermis</a:t>
            </a: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Which applies to sponges only…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Mesoglea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Mesohyl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Coelenteron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Cnidocytes</a:t>
            </a: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Organism that have an irregular shape will be…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Radially 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Bilaterally 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Asymmetrical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None of the above</a:t>
            </a: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Sedentary means…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The organism remains attached to its substrate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Moves a lot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Only moves in water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Moves only on land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central cavity of sponges are called…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Coelom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Coelenteron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Mesohyl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spongocoel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Porifera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Sponges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 not have any digestive openings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They have the following structure:</a:t>
            </a:r>
          </a:p>
          <a:p>
            <a:r>
              <a:rPr lang="en-US" dirty="0" smtClean="0">
                <a:latin typeface="Calibri" pitchFamily="34" charset="0"/>
              </a:rPr>
              <a:t>They are surrounded by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epidermis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epidermis has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pores</a:t>
            </a:r>
            <a:r>
              <a:rPr lang="en-US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on it.</a:t>
            </a:r>
          </a:p>
          <a:p>
            <a:r>
              <a:rPr lang="en-US" dirty="0" smtClean="0">
                <a:latin typeface="Calibri" pitchFamily="34" charset="0"/>
              </a:rPr>
              <a:t>These pores lead to a </a:t>
            </a:r>
            <a:r>
              <a:rPr lang="en-US" b="1" dirty="0" smtClean="0">
                <a:solidFill>
                  <a:srgbClr val="990099"/>
                </a:solidFill>
                <a:latin typeface="Calibri" pitchFamily="34" charset="0"/>
              </a:rPr>
              <a:t>central cavity 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6600CC"/>
                </a:solidFill>
                <a:latin typeface="Calibri" pitchFamily="34" charset="0"/>
              </a:rPr>
              <a:t>central cavity </a:t>
            </a:r>
            <a:r>
              <a:rPr lang="en-US" dirty="0" smtClean="0">
                <a:latin typeface="Calibri" pitchFamily="34" charset="0"/>
              </a:rPr>
              <a:t>is called the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spongocoel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5" name="Content Placeholder 4" descr="internal str of s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914400"/>
            <a:ext cx="3524250" cy="5334000"/>
          </a:xfrm>
        </p:spPr>
      </p:pic>
      <p:sp>
        <p:nvSpPr>
          <p:cNvPr id="6" name="TextBox 5"/>
          <p:cNvSpPr txBox="1"/>
          <p:nvPr/>
        </p:nvSpPr>
        <p:spPr>
          <a:xfrm>
            <a:off x="4648200" y="5486400"/>
            <a:ext cx="3495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Photo of Sponges showing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 internal and external structure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 through gut is a gut with…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One opening only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Two openings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A mouth only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An anus only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 marine bristle worm belongs to the phylum…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Cnidaria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Annelida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Chordata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Platyhelminthes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An organism that shows cephalisation and dorso-ventral differentiation will be…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Asymmetrical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Radially 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Bilaterally 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Both B and C 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advantage of a through gut is that…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Diffusion can be used for transport.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Specialization of the gut will occur.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There is mixing of digested, partially digested 	and undigested food.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Food does not travel in one direction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coelom is a body cavity found only in…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Triploblastic organisms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Diploblastic organisms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Sea anemone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A and C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Segmented worms belong to the phylum…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Arthropoda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Chordata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Platyhelminthes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Annelida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Organisms with exoskeleton belongs to the phylum…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US" dirty="0" smtClean="0">
                <a:latin typeface="Calibri" pitchFamily="34" charset="0"/>
              </a:rPr>
              <a:t>	A.  Arthropoda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US" dirty="0" smtClean="0">
                <a:latin typeface="Calibri" pitchFamily="34" charset="0"/>
              </a:rPr>
              <a:t>	B.  Chordata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US" dirty="0" smtClean="0">
                <a:latin typeface="Calibri" pitchFamily="34" charset="0"/>
              </a:rPr>
              <a:t>	C.  Platyhelminthes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US" dirty="0" smtClean="0">
                <a:latin typeface="Calibri" pitchFamily="34" charset="0"/>
              </a:rPr>
              <a:t>	D.  Annelida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Organisms that are triploblastic but has no coelom belong to the phylum…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Arthropoda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Chordata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Platyhelminthes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Annelida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exoskeleton is made up of layers of…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Protein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Carbohydrate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Fat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None of the above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Very active organisms that move a lot must have…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Cephalisation and coelom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Cephalisation and  no coelom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No coelom and no cephalisation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Muscles and no coelom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Porifera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sponge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does not </a:t>
            </a:r>
            <a:r>
              <a:rPr lang="en-US" dirty="0" smtClean="0">
                <a:latin typeface="Calibri" pitchFamily="34" charset="0"/>
              </a:rPr>
              <a:t>have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coelom</a:t>
            </a:r>
            <a:r>
              <a:rPr lang="en-US" dirty="0" smtClean="0">
                <a:latin typeface="Calibri" pitchFamily="34" charset="0"/>
              </a:rPr>
              <a:t>, but  the term coelom must only used in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triplobalstic animals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Therefore sponges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cannot be called acoelomate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We simply say that 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they do not have a body cavity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An organism with a centrally situated mouth should be…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Asymmetrical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Radially 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Bilaterally symmetrical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None of the above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Organisms that have “eyes” on their upper surface show…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Dorso-ventral differentiation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Dorso-ventrally flattened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Cephalisation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No symmetry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82296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 reptile is…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A.  Asymmetrical, diploblastic and acoelomate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B.  Symmetrical, triploblastic and acoelomate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C.  Symmetrical, triploblastic and coelomate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	D.  Bilaterally symmetrical, triploblastic and 	coelomate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SOLUTIONS TO FINAL ASSESSMENT QUESTIONS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11"/>
            </a:pPr>
            <a:r>
              <a:rPr lang="en-US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C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PHYLUM CNIDARIA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Jelly fish, blue bottles, sea anemones and corals all belong to this phylum as shown in the diagram belong.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icture 3" descr="examles.jpg"/>
          <p:cNvPicPr>
            <a:picLocks noChangeAspect="1"/>
          </p:cNvPicPr>
          <p:nvPr/>
        </p:nvPicPr>
        <p:blipFill>
          <a:blip r:embed="rId2" cstate="print"/>
          <a:srcRect t="16495"/>
          <a:stretch>
            <a:fillRect/>
          </a:stretch>
        </p:blipFill>
        <p:spPr>
          <a:xfrm>
            <a:off x="1371600" y="2895600"/>
            <a:ext cx="5681663" cy="32766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0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1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2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3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4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5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6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7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8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9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0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3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4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5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6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7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8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9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45"/>
  <p:tag name="QUESTIONCHOICESTYPE" val=" 1"/>
  <p:tag name="QUESTIONCHARTTYPE" val="0"/>
  <p:tag name="MANUALQUESTIONSTART" val="No"/>
  <p:tag name="QUESTIONANSWEROPTIONS" val=" 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4085</Words>
  <Application>Microsoft Office PowerPoint</Application>
  <PresentationFormat>On-screen Show (4:3)</PresentationFormat>
  <Paragraphs>563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Opulent</vt:lpstr>
      <vt:lpstr>Life sciences Grade 11 CAPS structured, clear, practical - Helping teachers unlock the power of NCS</vt:lpstr>
      <vt:lpstr>Summary of presentation</vt:lpstr>
      <vt:lpstr>Phylum Porifera</vt:lpstr>
      <vt:lpstr>Phylum Porifera</vt:lpstr>
      <vt:lpstr>Phylum Porifera</vt:lpstr>
      <vt:lpstr>Phylum Porifera</vt:lpstr>
      <vt:lpstr>Phylum Porifera</vt:lpstr>
      <vt:lpstr>Phylum Porifera</vt:lpstr>
      <vt:lpstr>PHYLUM CNIDARIA</vt:lpstr>
      <vt:lpstr>PHYLUM CNIDARIA</vt:lpstr>
      <vt:lpstr>PHYLUM CNIDARIA</vt:lpstr>
      <vt:lpstr>PHYLUM CNIDARIA</vt:lpstr>
      <vt:lpstr>PHYLUM CNIDARIA</vt:lpstr>
      <vt:lpstr>PHYLUM CNIDARIA</vt:lpstr>
      <vt:lpstr>SOLUTION:</vt:lpstr>
      <vt:lpstr>Phylum platyhelminthes</vt:lpstr>
      <vt:lpstr>Phylum platyhelminthes</vt:lpstr>
      <vt:lpstr>Phylum platyhelminthes</vt:lpstr>
      <vt:lpstr>Phylum platyhelminthes</vt:lpstr>
      <vt:lpstr>Phylum platyhelminthes</vt:lpstr>
      <vt:lpstr>Phylum platyhelminthes</vt:lpstr>
      <vt:lpstr>Phylum platyhelminthes</vt:lpstr>
      <vt:lpstr>Phylum annelida</vt:lpstr>
      <vt:lpstr>Phylum annelida</vt:lpstr>
      <vt:lpstr>Phylum annelida</vt:lpstr>
      <vt:lpstr>Phylum annelida</vt:lpstr>
      <vt:lpstr>Phylum annelida</vt:lpstr>
      <vt:lpstr>Phylum annelida</vt:lpstr>
      <vt:lpstr>Phylum Arthropoda</vt:lpstr>
      <vt:lpstr>Phylum Arthropoda</vt:lpstr>
      <vt:lpstr>Phylum Arthropoda</vt:lpstr>
      <vt:lpstr>Phylum Arthropoda</vt:lpstr>
      <vt:lpstr>Phylum Arthropoda</vt:lpstr>
      <vt:lpstr>SOMETHING FOR YOU TO DO</vt:lpstr>
      <vt:lpstr>Solution:</vt:lpstr>
      <vt:lpstr>Phylum Arthropoda</vt:lpstr>
      <vt:lpstr>Phylum Arthropoda</vt:lpstr>
      <vt:lpstr>Solution:</vt:lpstr>
      <vt:lpstr>Phylum Arthropoda</vt:lpstr>
      <vt:lpstr>Phylum ArthropodA</vt:lpstr>
      <vt:lpstr>Phylum ArthropodA</vt:lpstr>
      <vt:lpstr>Phylum chordata</vt:lpstr>
      <vt:lpstr>Phylum chordata</vt:lpstr>
      <vt:lpstr>Phylum chordata</vt:lpstr>
      <vt:lpstr>Phylum chordata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Relationship between body plan and modes of living</vt:lpstr>
      <vt:lpstr>Role of invertebrates in agriculture &amp; ecosystems</vt:lpstr>
      <vt:lpstr>Role of invertebrates in agriculture &amp; ecosystems</vt:lpstr>
      <vt:lpstr>Role of invertebrates in agriculture &amp; ecosystems</vt:lpstr>
      <vt:lpstr>Role of invertebrates in agriculture &amp; ecosystems</vt:lpstr>
      <vt:lpstr>TERMINOLOGY:</vt:lpstr>
      <vt:lpstr>TERMINOLOGY: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SOLUTIONS TO FINAL ASSESSMENT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sciences Grade 11 CAPS structured, clear, practical - Helping teachers unlock the power of NCS</dc:title>
  <dc:creator>Windows User</dc:creator>
  <cp:lastModifiedBy>wisani'</cp:lastModifiedBy>
  <cp:revision>81</cp:revision>
  <dcterms:created xsi:type="dcterms:W3CDTF">2013-03-22T05:46:13Z</dcterms:created>
  <dcterms:modified xsi:type="dcterms:W3CDTF">2013-04-09T23:30:35Z</dcterms:modified>
</cp:coreProperties>
</file>